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5" d="100"/>
          <a:sy n="85" d="100"/>
        </p:scale>
        <p:origin x="150" y="15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ヘヴィー キャンバス スイッチング トートバッグ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330×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160mm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950mm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すっきりと見せつつもオシャレ感のあるバイカラーと</a:t>
            </a:r>
            <a:r>
              <a:rPr lang="en-US" altLang="ja-JP" sz="1600" dirty="0"/>
              <a:t>2WAY</a:t>
            </a:r>
            <a:r>
              <a:rPr lang="ja-JP" altLang="en-US" sz="1600" dirty="0"/>
              <a:t>ハンドル、そして</a:t>
            </a:r>
            <a:r>
              <a:rPr lang="en-US" altLang="ja-JP" sz="1600" dirty="0"/>
              <a:t>17</a:t>
            </a:r>
            <a:r>
              <a:rPr lang="ja-JP" altLang="en-US" sz="1600" dirty="0"/>
              <a:t>リットルの大容量が特徴の、使い勝手も良いキャンバストートバッグです。カラーバリエーションは全</a:t>
            </a:r>
            <a:r>
              <a:rPr lang="en-US" altLang="ja-JP" sz="1600" dirty="0"/>
              <a:t>4</a:t>
            </a:r>
            <a:r>
              <a:rPr lang="ja-JP" altLang="en-US" sz="1600" dirty="0"/>
              <a:t>色展開。</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81EBCD-4E25-E66B-C879-C6EE1C0C8712}"/>
              </a:ext>
            </a:extLst>
          </p:cNvPr>
          <p:cNvPicPr>
            <a:picLocks noChangeAspect="1"/>
          </p:cNvPicPr>
          <p:nvPr/>
        </p:nvPicPr>
        <p:blipFill>
          <a:blip r:embed="rId5"/>
          <a:stretch>
            <a:fillRect/>
          </a:stretch>
        </p:blipFill>
        <p:spPr>
          <a:xfrm>
            <a:off x="650399" y="1385969"/>
            <a:ext cx="3655104" cy="3655104"/>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ライトナイロン リップストップ ショルダーバッグ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5</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素材：ナイロン</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％（リップストップ生地）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ショルダーテープ部分：ポリエステル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a:t>
            </a:r>
          </a:p>
          <a:p>
            <a:r>
              <a:rPr lang="ja-JP" altLang="en-US" sz="800" dirty="0">
                <a:latin typeface="Meiryo UI" panose="020B0604030504040204" pitchFamily="34" charset="-128"/>
                <a:ea typeface="Meiryo UI" panose="020B0604030504040204" pitchFamily="34" charset="-128"/>
              </a:rPr>
              <a:t>サイズ：横</a:t>
            </a:r>
            <a:r>
              <a:rPr lang="en-US" altLang="ja-JP" sz="800" dirty="0">
                <a:latin typeface="Meiryo UI" panose="020B0604030504040204" pitchFamily="34" charset="-128"/>
                <a:ea typeface="Meiryo UI" panose="020B0604030504040204" pitchFamily="34" charset="-128"/>
              </a:rPr>
              <a:t>33×</a:t>
            </a:r>
            <a:r>
              <a:rPr lang="ja-JP" altLang="en-US" sz="800" dirty="0">
                <a:latin typeface="Meiryo UI" panose="020B0604030504040204" pitchFamily="34" charset="-128"/>
                <a:ea typeface="Meiryo UI" panose="020B0604030504040204" pitchFamily="34" charset="-128"/>
              </a:rPr>
              <a:t>縦</a:t>
            </a:r>
            <a:r>
              <a:rPr lang="en-US" altLang="ja-JP" sz="800" dirty="0">
                <a:latin typeface="Meiryo UI" panose="020B0604030504040204" pitchFamily="34" charset="-128"/>
                <a:ea typeface="Meiryo UI" panose="020B0604030504040204" pitchFamily="34" charset="-128"/>
              </a:rPr>
              <a:t>32×</a:t>
            </a:r>
            <a:r>
              <a:rPr lang="ja-JP" altLang="en-US" sz="800" dirty="0">
                <a:latin typeface="Meiryo UI" panose="020B0604030504040204" pitchFamily="34" charset="-128"/>
                <a:ea typeface="Meiryo UI" panose="020B0604030504040204" pitchFamily="34" charset="-128"/>
              </a:rPr>
              <a:t>奥行</a:t>
            </a:r>
            <a:r>
              <a:rPr lang="en-US" altLang="ja-JP" sz="800" dirty="0">
                <a:latin typeface="Meiryo UI" panose="020B0604030504040204" pitchFamily="34" charset="-128"/>
                <a:ea typeface="Meiryo UI" panose="020B0604030504040204" pitchFamily="34" charset="-128"/>
              </a:rPr>
              <a:t>13cm</a:t>
            </a:r>
            <a:r>
              <a:rPr lang="ja-JP" altLang="en-US" sz="800" dirty="0">
                <a:latin typeface="Meiryo UI" panose="020B0604030504040204" pitchFamily="34" charset="-128"/>
                <a:ea typeface="Meiryo UI" panose="020B0604030504040204" pitchFamily="34" charset="-128"/>
              </a:rPr>
              <a:t>、ショルダーテープの長さ</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16L</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インクジェットプリントに関しての取扱注意</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色彩は実際と異なる場合があります。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ショルダーテープの長さは調節可能（最長</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薄くて軽い、ナイロン製リップストップ生地のショルダーバッグ。大容量なので衣類やタオルも収納可能！耐久性抜群で体にフィットさせて使えるるため、様々なスポーツシーンで活用できます。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BE298B2E-861B-7BC2-6EE9-A98CC167C56E}"/>
              </a:ext>
            </a:extLst>
          </p:cNvPr>
          <p:cNvPicPr>
            <a:picLocks noChangeAspect="1"/>
          </p:cNvPicPr>
          <p:nvPr/>
        </p:nvPicPr>
        <p:blipFill>
          <a:blip r:embed="rId5"/>
          <a:stretch>
            <a:fillRect/>
          </a:stretch>
        </p:blipFill>
        <p:spPr>
          <a:xfrm>
            <a:off x="702062" y="1340425"/>
            <a:ext cx="3703056" cy="3703056"/>
          </a:xfrm>
          <a:prstGeom prst="rect">
            <a:avLst/>
          </a:prstGeom>
        </p:spPr>
      </p:pic>
    </p:spTree>
    <p:extLst>
      <p:ext uri="{BB962C8B-B14F-4D97-AF65-F5344CB8AC3E}">
        <p14:creationId xmlns:p14="http://schemas.microsoft.com/office/powerpoint/2010/main" val="2139802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ライトナイロン リップストップ サコッシュ</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5</a:t>
            </a:r>
            <a:r>
              <a:rPr lang="ja-JP" altLang="en-US" sz="800" dirty="0">
                <a:latin typeface="Meiryo UI" panose="020B0604030504040204" pitchFamily="34" charset="-128"/>
                <a:ea typeface="Meiryo UI" panose="020B0604030504040204" pitchFamily="34" charset="-128"/>
              </a:rPr>
              <a:t>色</a:t>
            </a:r>
            <a:endParaRPr lang="en-US" altLang="ja-JP" sz="800" dirty="0">
              <a:latin typeface="Meiryo UI" panose="020B0604030504040204" pitchFamily="34" charset="-128"/>
              <a:ea typeface="Meiryo UI" panose="020B0604030504040204" pitchFamily="34" charset="-128"/>
            </a:endParaRPr>
          </a:p>
          <a:p>
            <a:r>
              <a:rPr lang="ja-JP" altLang="en-US" sz="800" dirty="0">
                <a:latin typeface="Meiryo UI" panose="020B0604030504040204" pitchFamily="34" charset="-128"/>
                <a:ea typeface="Meiryo UI" panose="020B0604030504040204" pitchFamily="34" charset="-128"/>
              </a:rPr>
              <a:t>素材：ナイロン</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％（リップストップ生地）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丸ひも部分：ポリエステル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a:t>
            </a:r>
          </a:p>
          <a:p>
            <a:r>
              <a:rPr lang="ja-JP" altLang="en-US" sz="800" dirty="0">
                <a:latin typeface="Meiryo UI" panose="020B0604030504040204" pitchFamily="34" charset="-128"/>
                <a:ea typeface="Meiryo UI" panose="020B0604030504040204" pitchFamily="34" charset="-128"/>
              </a:rPr>
              <a:t>サイズ：横</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縦</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奥行</a:t>
            </a:r>
            <a:r>
              <a:rPr lang="en-US" altLang="ja-JP" sz="800" dirty="0">
                <a:latin typeface="Meiryo UI" panose="020B0604030504040204" pitchFamily="34" charset="-128"/>
                <a:ea typeface="Meiryo UI" panose="020B0604030504040204" pitchFamily="34" charset="-128"/>
              </a:rPr>
              <a:t>5cm</a:t>
            </a:r>
            <a:r>
              <a:rPr lang="ja-JP" altLang="en-US" sz="800" dirty="0">
                <a:latin typeface="Meiryo UI" panose="020B0604030504040204" pitchFamily="34" charset="-128"/>
                <a:ea typeface="Meiryo UI" panose="020B0604030504040204" pitchFamily="34" charset="-128"/>
              </a:rPr>
              <a:t>、ショルダーコードの長さ</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2L</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インクジェットプリントに関しての取扱注意</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色彩は実際と異なる場合があります。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ショルダーコードの長さは調節可能（最長</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ワンマイルバッグに最適なナイロン製サコッシュ。軽くて丈夫な素材で、お財布・スマホ・パスケースなどもしっかり収納可能！ストラップの長さをワンタッチで調整できるアジャスター付きです。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A00A29-6F36-52F6-86BE-4BDFEA20EFE0}"/>
              </a:ext>
            </a:extLst>
          </p:cNvPr>
          <p:cNvPicPr>
            <a:picLocks noChangeAspect="1"/>
          </p:cNvPicPr>
          <p:nvPr/>
        </p:nvPicPr>
        <p:blipFill>
          <a:blip r:embed="rId5"/>
          <a:stretch>
            <a:fillRect/>
          </a:stretch>
        </p:blipFill>
        <p:spPr>
          <a:xfrm>
            <a:off x="724120" y="1422052"/>
            <a:ext cx="3628872" cy="3628872"/>
          </a:xfrm>
          <a:prstGeom prst="rect">
            <a:avLst/>
          </a:prstGeom>
        </p:spPr>
      </p:pic>
    </p:spTree>
    <p:extLst>
      <p:ext uri="{BB962C8B-B14F-4D97-AF65-F5344CB8AC3E}">
        <p14:creationId xmlns:p14="http://schemas.microsoft.com/office/powerpoint/2010/main" val="2422604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ライトナイロン リップストップ ジムサック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％（リップストップ生地）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丸ひも部分：ポリエステル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35×</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44×</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10cm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35cm</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18L</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インクジェットプリントに関しての取扱注意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色彩は実際と異なる場合があります。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内ポケット付き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耐久性に優れたナイロン製リップストップ生地の軽量ジムサック。サイドファスナー付きなので、背負ったまま物の出し入れが可能。タウンユース・スポーツ・キャンプなどシーンを選ばず使えます。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418A3167-9B8A-B0FF-BB4F-6A4494495FC2}"/>
              </a:ext>
            </a:extLst>
          </p:cNvPr>
          <p:cNvPicPr>
            <a:picLocks noChangeAspect="1"/>
          </p:cNvPicPr>
          <p:nvPr/>
        </p:nvPicPr>
        <p:blipFill>
          <a:blip r:embed="rId5"/>
          <a:stretch>
            <a:fillRect/>
          </a:stretch>
        </p:blipFill>
        <p:spPr>
          <a:xfrm>
            <a:off x="719056" y="1395741"/>
            <a:ext cx="3576307" cy="3576307"/>
          </a:xfrm>
          <a:prstGeom prst="rect">
            <a:avLst/>
          </a:prstGeom>
        </p:spPr>
      </p:pic>
    </p:spTree>
    <p:extLst>
      <p:ext uri="{BB962C8B-B14F-4D97-AF65-F5344CB8AC3E}">
        <p14:creationId xmlns:p14="http://schemas.microsoft.com/office/powerpoint/2010/main" val="2714545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 アーバンフィット ベースボール キャップ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ナイロン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 タスラン加工生地</a:t>
            </a:r>
          </a:p>
          <a:p>
            <a:r>
              <a:rPr lang="ja-JP" altLang="en-US" sz="900" dirty="0">
                <a:latin typeface="Meiryo UI" panose="020B0604030504040204" pitchFamily="34" charset="-128"/>
                <a:ea typeface="Meiryo UI" panose="020B0604030504040204" pitchFamily="34" charset="-128"/>
              </a:rPr>
              <a:t>サイズ</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55〜60cm</a:t>
            </a:r>
            <a:r>
              <a:rPr lang="ja-JP" altLang="en-US" sz="900" dirty="0">
                <a:latin typeface="Meiryo UI" panose="020B0604030504040204" pitchFamily="34" charset="-128"/>
                <a:ea typeface="Meiryo UI" panose="020B0604030504040204" pitchFamily="34" charset="-128"/>
              </a:rPr>
              <a:t>（樹脂アジャスター）</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薄手で軽量なナイロン素材を使用したベースボールキャップ。クラシックでシンプルなシルエットが特徴で、男女問わずどんなファッションにも合わせやすい点が高ポイント！</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0" name="Picture 26">
            <a:extLst>
              <a:ext uri="{FF2B5EF4-FFF2-40B4-BE49-F238E27FC236}">
                <a16:creationId xmlns:a16="http://schemas.microsoft.com/office/drawing/2014/main" id="{6822B638-50D4-9190-DFC1-32CDB4A509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120" y="1404384"/>
            <a:ext cx="3640270" cy="364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284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 ツイル ロー キャップ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綿 </a:t>
            </a:r>
            <a:r>
              <a:rPr lang="en-US" altLang="ja-JP" sz="900" dirty="0">
                <a:latin typeface="Meiryo UI" panose="020B0604030504040204" pitchFamily="34" charset="-128"/>
                <a:ea typeface="Meiryo UI" panose="020B0604030504040204" pitchFamily="34" charset="-128"/>
              </a:rPr>
              <a:t>100% </a:t>
            </a:r>
            <a:r>
              <a:rPr lang="ja-JP" altLang="en-US" sz="900" dirty="0">
                <a:latin typeface="Meiryo UI" panose="020B0604030504040204" pitchFamily="34" charset="-128"/>
                <a:ea typeface="Meiryo UI" panose="020B0604030504040204" pitchFamily="34" charset="-128"/>
              </a:rPr>
              <a:t>ツイル</a:t>
            </a:r>
          </a:p>
          <a:p>
            <a:r>
              <a:rPr lang="ja-JP" altLang="en-US" sz="900" dirty="0">
                <a:latin typeface="Meiryo UI" panose="020B0604030504040204" pitchFamily="34" charset="-128"/>
                <a:ea typeface="Meiryo UI" panose="020B0604030504040204" pitchFamily="34" charset="-128"/>
              </a:rPr>
              <a:t>サイズ</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55〜60cm</a:t>
            </a:r>
            <a:r>
              <a:rPr lang="ja-JP" altLang="en-US" sz="900" dirty="0">
                <a:latin typeface="Meiryo UI" panose="020B0604030504040204" pitchFamily="34" charset="-128"/>
                <a:ea typeface="Meiryo UI" panose="020B0604030504040204" pitchFamily="34" charset="-128"/>
              </a:rPr>
              <a:t>（金属クリップアジャスター）</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浅めのアメリカンテイストなフォルムがオシャレな、定番キャップです。しっかりとした印象を与えるツイル生地を使用。金属クリップアジャスターでサイズ調整も可能です。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4" name="Picture 30">
            <a:extLst>
              <a:ext uri="{FF2B5EF4-FFF2-40B4-BE49-F238E27FC236}">
                <a16:creationId xmlns:a16="http://schemas.microsoft.com/office/drawing/2014/main" id="{7479DD35-7D8F-E1BA-4FC6-074C1BFEE7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449" y="1371901"/>
            <a:ext cx="3689350" cy="368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538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 ジェット キャップ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ナイロン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 タスラン加工生地</a:t>
            </a:r>
          </a:p>
          <a:p>
            <a:r>
              <a:rPr lang="ja-JP" altLang="en-US" sz="900" dirty="0">
                <a:latin typeface="Meiryo UI" panose="020B0604030504040204" pitchFamily="34" charset="-128"/>
                <a:ea typeface="Meiryo UI" panose="020B0604030504040204" pitchFamily="34" charset="-128"/>
              </a:rPr>
              <a:t>サイズ</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55〜60cm</a:t>
            </a:r>
            <a:r>
              <a:rPr lang="ja-JP" altLang="en-US" sz="900" dirty="0">
                <a:latin typeface="Meiryo UI" panose="020B0604030504040204" pitchFamily="34" charset="-128"/>
                <a:ea typeface="Meiryo UI" panose="020B0604030504040204" pitchFamily="34" charset="-128"/>
              </a:rPr>
              <a:t>（樹脂アジャスター）</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フラットなツバや</a:t>
            </a:r>
            <a:r>
              <a:rPr lang="en-US" altLang="ja-JP" sz="1600" b="0" i="0" dirty="0">
                <a:solidFill>
                  <a:srgbClr val="333333"/>
                </a:solidFill>
                <a:effectLst/>
                <a:highlight>
                  <a:srgbClr val="FFFFFF"/>
                </a:highlight>
                <a:latin typeface="-apple-system"/>
              </a:rPr>
              <a:t>5</a:t>
            </a:r>
            <a:r>
              <a:rPr lang="ja-JP" altLang="en-US" sz="1600" b="0" i="0" dirty="0">
                <a:solidFill>
                  <a:srgbClr val="333333"/>
                </a:solidFill>
                <a:effectLst/>
                <a:highlight>
                  <a:srgbClr val="FFFFFF"/>
                </a:highlight>
                <a:latin typeface="-apple-system"/>
              </a:rPr>
              <a:t>パネル、比較的浅めなフォルムが特徴の、シンプルながらもファッション性の高いナイロンキャップです。ジェンダーレスで人気のあるアイテムです。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2" name="Picture 28">
            <a:extLst>
              <a:ext uri="{FF2B5EF4-FFF2-40B4-BE49-F238E27FC236}">
                <a16:creationId xmlns:a16="http://schemas.microsoft.com/office/drawing/2014/main" id="{9A461D9C-82A2-822E-5828-374AB6A36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24" y="1341531"/>
            <a:ext cx="3626782" cy="362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735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 ツイル メッシュ キャップ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 ツイル（メッシュ部分：ポリエステル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55〜60cm</a:t>
            </a:r>
            <a:r>
              <a:rPr lang="ja-JP" altLang="en-US" sz="900" dirty="0">
                <a:latin typeface="Meiryo UI" panose="020B0604030504040204" pitchFamily="34" charset="-128"/>
                <a:ea typeface="Meiryo UI" panose="020B0604030504040204" pitchFamily="34" charset="-128"/>
              </a:rPr>
              <a:t>（アメリカンバンド）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屋外での軽作業や夏場イベントユニフォームとして最適な、通気性に優れたメッシュ素材のキャップです。やや浅めのクラウンとバイザーがクラシカルで男女問わずかぶりこなせます。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4" name="Picture 20">
            <a:extLst>
              <a:ext uri="{FF2B5EF4-FFF2-40B4-BE49-F238E27FC236}">
                <a16:creationId xmlns:a16="http://schemas.microsoft.com/office/drawing/2014/main" id="{0032787C-E8D6-6909-94E1-C4DA2346BE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307" y="1351445"/>
            <a:ext cx="3584063" cy="358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72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クルーソックス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綿 </a:t>
            </a:r>
            <a:r>
              <a:rPr lang="en-US" altLang="ja-JP" sz="900" dirty="0">
                <a:latin typeface="Meiryo UI" panose="020B0604030504040204" pitchFamily="34" charset="-128"/>
                <a:ea typeface="Meiryo UI" panose="020B0604030504040204" pitchFamily="34" charset="-128"/>
              </a:rPr>
              <a:t>80</a:t>
            </a:r>
            <a:r>
              <a:rPr lang="ja-JP" altLang="en-US" sz="900" dirty="0">
                <a:latin typeface="Meiryo UI" panose="020B0604030504040204" pitchFamily="34" charset="-128"/>
                <a:ea typeface="Meiryo UI" panose="020B0604030504040204" pitchFamily="34" charset="-128"/>
              </a:rPr>
              <a:t>％、ポリエステル </a:t>
            </a:r>
            <a:r>
              <a:rPr lang="en-US" altLang="ja-JP" sz="900" dirty="0">
                <a:latin typeface="Meiryo UI" panose="020B0604030504040204" pitchFamily="34" charset="-128"/>
                <a:ea typeface="Meiryo UI" panose="020B0604030504040204" pitchFamily="34" charset="-128"/>
              </a:rPr>
              <a:t>19</a:t>
            </a:r>
            <a:r>
              <a:rPr lang="ja-JP" altLang="en-US" sz="900" dirty="0">
                <a:latin typeface="Meiryo UI" panose="020B0604030504040204" pitchFamily="34" charset="-128"/>
                <a:ea typeface="Meiryo UI" panose="020B0604030504040204" pitchFamily="34" charset="-128"/>
              </a:rPr>
              <a:t>％、ポリウレタン </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22-25cm</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25-29cm</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スニーカーなどのカジュアルなファッションアイテムと相性が良いクルー丈のソックスです。肉厚な足底パイルと堅牢なリブで、デザインだけでなく使い勝手も良いアイテムです。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8" name="Picture 24">
            <a:extLst>
              <a:ext uri="{FF2B5EF4-FFF2-40B4-BE49-F238E27FC236}">
                <a16:creationId xmlns:a16="http://schemas.microsoft.com/office/drawing/2014/main" id="{E090D9FB-176D-6D2F-32AB-440B40593B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000" y="1425976"/>
            <a:ext cx="3433703" cy="3433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795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5.6</a:t>
            </a:r>
            <a:r>
              <a:rPr lang="ja-JP" altLang="en-US" sz="2000" dirty="0">
                <a:solidFill>
                  <a:schemeClr val="bg1"/>
                </a:solidFill>
                <a:latin typeface="Meiryo UI" panose="020B0604030504040204" pitchFamily="34" charset="-128"/>
                <a:ea typeface="Meiryo UI" panose="020B0604030504040204" pitchFamily="34" charset="-128"/>
              </a:rPr>
              <a:t>オンス ハイクオリティー </a:t>
            </a:r>
            <a:r>
              <a:rPr lang="en-US" altLang="ja-JP" sz="2000" dirty="0">
                <a:solidFill>
                  <a:schemeClr val="bg1"/>
                </a:solidFill>
                <a:latin typeface="Meiryo UI" panose="020B0604030504040204" pitchFamily="34" charset="-128"/>
                <a:ea typeface="Meiryo UI" panose="020B0604030504040204" pitchFamily="34" charset="-128"/>
              </a:rPr>
              <a:t>T</a:t>
            </a:r>
            <a:r>
              <a:rPr lang="ja-JP" altLang="en-US" sz="2000" dirty="0">
                <a:solidFill>
                  <a:schemeClr val="bg1"/>
                </a:solidFill>
                <a:latin typeface="Meiryo UI" panose="020B0604030504040204" pitchFamily="34" charset="-128"/>
                <a:ea typeface="Meiryo UI" panose="020B0604030504040204" pitchFamily="34" charset="-128"/>
              </a:rPr>
              <a:t>シャツ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 全</a:t>
            </a:r>
            <a:r>
              <a:rPr lang="en-US" altLang="ja-JP" sz="900" dirty="0">
                <a:latin typeface="Meiryo UI" panose="020B0604030504040204" pitchFamily="34" charset="-128"/>
                <a:ea typeface="Meiryo UI" panose="020B0604030504040204" pitchFamily="34" charset="-128"/>
              </a:rPr>
              <a:t>61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 綿 </a:t>
            </a:r>
            <a:r>
              <a:rPr lang="en-US" altLang="ja-JP" sz="900" dirty="0">
                <a:latin typeface="Meiryo UI" panose="020B0604030504040204" pitchFamily="34" charset="-128"/>
                <a:ea typeface="Meiryo UI" panose="020B0604030504040204" pitchFamily="34" charset="-128"/>
              </a:rPr>
              <a:t>100%</a:t>
            </a:r>
          </a:p>
          <a:p>
            <a:r>
              <a:rPr lang="ja-JP" altLang="en-US" sz="900" dirty="0">
                <a:latin typeface="Meiryo UI" panose="020B0604030504040204" pitchFamily="34" charset="-128"/>
                <a:ea typeface="Meiryo UI" panose="020B0604030504040204" pitchFamily="34" charset="-128"/>
              </a:rPr>
              <a:t>（アッシュ：綿</a:t>
            </a:r>
            <a:r>
              <a:rPr lang="en-US" altLang="ja-JP" sz="900" dirty="0">
                <a:latin typeface="Meiryo UI" panose="020B0604030504040204" pitchFamily="34" charset="-128"/>
                <a:ea typeface="Meiryo UI" panose="020B0604030504040204" pitchFamily="34" charset="-128"/>
              </a:rPr>
              <a:t>98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％、オートミール：綿</a:t>
            </a:r>
            <a:r>
              <a:rPr lang="en-US" altLang="ja-JP" sz="900" dirty="0">
                <a:latin typeface="Meiryo UI" panose="020B0604030504040204" pitchFamily="34" charset="-128"/>
                <a:ea typeface="Meiryo UI" panose="020B0604030504040204" pitchFamily="34" charset="-128"/>
              </a:rPr>
              <a:t>99</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％、ミックスグレー：綿</a:t>
            </a:r>
            <a:r>
              <a:rPr lang="en-US" altLang="ja-JP" sz="900" dirty="0">
                <a:latin typeface="Meiryo UI" panose="020B0604030504040204" pitchFamily="34" charset="-128"/>
                <a:ea typeface="Meiryo UI" panose="020B0604030504040204" pitchFamily="34" charset="-128"/>
              </a:rPr>
              <a:t>90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S</a:t>
            </a: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~XXXL</a:t>
            </a:r>
            <a:r>
              <a:rPr lang="ja-JP" altLang="en-US" sz="900" dirty="0">
                <a:latin typeface="Meiryo UI" panose="020B0604030504040204" pitchFamily="34" charset="-128"/>
                <a:ea typeface="Meiryo UI" panose="020B0604030504040204" pitchFamily="34" charset="-128"/>
              </a:rPr>
              <a:t>サイズ</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流行りに流されないスタンダードなシルエットと、</a:t>
            </a:r>
            <a:r>
              <a:rPr lang="en-US" altLang="ja-JP" sz="1600" b="0" i="0" dirty="0">
                <a:solidFill>
                  <a:srgbClr val="333333"/>
                </a:solidFill>
                <a:effectLst/>
                <a:highlight>
                  <a:srgbClr val="FFFFFF"/>
                </a:highlight>
                <a:latin typeface="-apple-system"/>
              </a:rPr>
              <a:t>5.6</a:t>
            </a:r>
            <a:r>
              <a:rPr lang="ja-JP" altLang="en-US" sz="1600" b="0" i="0" dirty="0">
                <a:solidFill>
                  <a:srgbClr val="333333"/>
                </a:solidFill>
                <a:effectLst/>
                <a:highlight>
                  <a:srgbClr val="FFFFFF"/>
                </a:highlight>
                <a:latin typeface="-apple-system"/>
              </a:rPr>
              <a:t>オンスの標準的な厚みであらゆるシーンにマッチする定番</a:t>
            </a:r>
            <a:r>
              <a:rPr lang="en-US" altLang="ja-JP" sz="1600" b="0" i="0" dirty="0">
                <a:solidFill>
                  <a:srgbClr val="333333"/>
                </a:solidFill>
                <a:effectLst/>
                <a:highlight>
                  <a:srgbClr val="FFFFFF"/>
                </a:highlight>
                <a:latin typeface="-apple-system"/>
              </a:rPr>
              <a:t>T</a:t>
            </a:r>
            <a:r>
              <a:rPr lang="ja-JP" altLang="en-US" sz="1600" b="0" i="0" dirty="0">
                <a:solidFill>
                  <a:srgbClr val="333333"/>
                </a:solidFill>
                <a:effectLst/>
                <a:highlight>
                  <a:srgbClr val="FFFFFF"/>
                </a:highlight>
                <a:latin typeface="-apple-system"/>
              </a:rPr>
              <a:t>シャツ。オリジナルプリントはフルカラーでも可能です。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6B641263-80A8-B22A-84ED-4C5B93E2B2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637" r="9105"/>
          <a:stretch/>
        </p:blipFill>
        <p:spPr bwMode="auto">
          <a:xfrm>
            <a:off x="299057" y="1531568"/>
            <a:ext cx="2670427" cy="324639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0C7A4997-1205-973A-B290-0F524DF49D88}"/>
              </a:ext>
            </a:extLst>
          </p:cNvPr>
          <p:cNvPicPr>
            <a:picLocks noChangeAspect="1"/>
          </p:cNvPicPr>
          <p:nvPr/>
        </p:nvPicPr>
        <p:blipFill>
          <a:blip r:embed="rId6"/>
          <a:stretch>
            <a:fillRect/>
          </a:stretch>
        </p:blipFill>
        <p:spPr>
          <a:xfrm>
            <a:off x="2881687" y="2614471"/>
            <a:ext cx="1722299" cy="1825855"/>
          </a:xfrm>
          <a:prstGeom prst="rect">
            <a:avLst/>
          </a:prstGeom>
        </p:spPr>
      </p:pic>
    </p:spTree>
    <p:extLst>
      <p:ext uri="{BB962C8B-B14F-4D97-AF65-F5344CB8AC3E}">
        <p14:creationId xmlns:p14="http://schemas.microsoft.com/office/powerpoint/2010/main" val="320281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リップショルダー 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ナイロン</a:t>
            </a:r>
            <a:r>
              <a:rPr lang="en-US" altLang="ja-JP" sz="900" spc="200" dirty="0">
                <a:latin typeface="Meiryo UI" panose="020B0604030504040204" pitchFamily="34" charset="-128"/>
                <a:ea typeface="Meiryo UI" panose="020B0604030504040204" pitchFamily="34" charset="-128"/>
              </a:rPr>
              <a:t>100</a:t>
            </a:r>
            <a:r>
              <a:rPr lang="ja-JP" altLang="en-US" sz="900" spc="200" dirty="0">
                <a:latin typeface="Meiryo UI" panose="020B0604030504040204" pitchFamily="34" charset="-128"/>
                <a:ea typeface="Meiryo UI" panose="020B0604030504040204" pitchFamily="34" charset="-128"/>
              </a:rPr>
              <a:t>％</a:t>
            </a:r>
            <a:endParaRPr lang="en-US" altLang="ja-JP" sz="900" spc="2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490×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700(</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120mm</a:t>
            </a:r>
            <a:r>
              <a:rPr lang="ja-JP" altLang="en-US" sz="900" dirty="0">
                <a:latin typeface="Meiryo UI" panose="020B0604030504040204" pitchFamily="34" charset="-128"/>
                <a:ea typeface="Meiryo UI" panose="020B0604030504040204" pitchFamily="34" charset="-128"/>
              </a:rPr>
              <a:t>、ショルダーストラップ</a:t>
            </a:r>
            <a:r>
              <a:rPr lang="en-US" altLang="ja-JP" sz="900" dirty="0">
                <a:latin typeface="Meiryo UI" panose="020B0604030504040204" pitchFamily="34" charset="-128"/>
                <a:ea typeface="Meiryo UI" panose="020B0604030504040204" pitchFamily="34" charset="-128"/>
              </a:rPr>
              <a:t>105mm</a:t>
            </a:r>
            <a:r>
              <a:rPr lang="ja-JP" altLang="en-US" sz="900" dirty="0">
                <a:latin typeface="Meiryo UI" panose="020B0604030504040204" pitchFamily="34" charset="-128"/>
                <a:ea typeface="Meiryo UI" panose="020B0604030504040204" pitchFamily="34" charset="-128"/>
              </a:rPr>
              <a:t>（調整可能）</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21L</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a:t>
            </a:r>
            <a:r>
              <a:rPr lang="en-US" altLang="ja-JP" sz="900" dirty="0">
                <a:latin typeface="Meiryo UI" panose="020B0604030504040204" pitchFamily="34" charset="-128"/>
                <a:ea typeface="Meiryo UI" panose="020B0604030504040204" pitchFamily="34" charset="-128"/>
              </a:rPr>
              <a:t>6</a:t>
            </a:r>
            <a:r>
              <a:rPr lang="ja-JP" altLang="en-US" sz="900">
                <a:latin typeface="Meiryo UI" panose="020B0604030504040204" pitchFamily="34" charset="-128"/>
                <a:ea typeface="Meiryo UI" panose="020B0604030504040204" pitchFamily="34" charset="-128"/>
              </a:rPr>
              <a:t>色　袋</a:t>
            </a:r>
            <a:r>
              <a:rPr lang="ja-JP" altLang="en-US" sz="900" dirty="0">
                <a:latin typeface="Meiryo UI" panose="020B0604030504040204" pitchFamily="34" charset="-128"/>
                <a:ea typeface="Meiryo UI" panose="020B0604030504040204" pitchFamily="34" charset="-128"/>
              </a:rPr>
              <a:t>口ドットボタン付。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ストラップ：ポリエステル。◎素材の特性上</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熱をかけると縮む場合がございます。◎ポリエステル素材の染色には分散染料を用いている為、熱加工によりブリードを起こす可能性がございます。お取り扱いにはご注意ください。</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パッカブル機能付きでコンパクトに収納できる見た目もオシャレなマルシェバッグです。スマホや財布を入れるのに最適な内ポケット付きや、水や汚れを弾く撥水機能もとっても便利。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0" name="Picture 26">
            <a:extLst>
              <a:ext uri="{FF2B5EF4-FFF2-40B4-BE49-F238E27FC236}">
                <a16:creationId xmlns:a16="http://schemas.microsoft.com/office/drawing/2014/main" id="{BC6A0963-2A1A-D2D6-2F5C-E10C40309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112" y="1354776"/>
            <a:ext cx="3720325" cy="372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78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％（キャンバス）、ナチュラル：</a:t>
            </a:r>
            <a:r>
              <a:rPr lang="en-US" altLang="ja-JP" sz="900" dirty="0">
                <a:latin typeface="Meiryo UI" panose="020B0604030504040204" pitchFamily="34" charset="-128"/>
                <a:ea typeface="Meiryo UI" panose="020B0604030504040204" pitchFamily="34" charset="-128"/>
              </a:rPr>
              <a:t>405g/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12.0oz/yd2</a:t>
            </a:r>
            <a:r>
              <a:rPr lang="ja-JP" altLang="en-US" sz="900" dirty="0">
                <a:latin typeface="Meiryo UI" panose="020B0604030504040204" pitchFamily="34" charset="-128"/>
                <a:ea typeface="Meiryo UI" panose="020B0604030504040204" pitchFamily="34" charset="-128"/>
              </a:rPr>
              <a:t>、カラー：</a:t>
            </a:r>
            <a:r>
              <a:rPr lang="en-US" altLang="ja-JP" sz="900" dirty="0">
                <a:latin typeface="Meiryo UI" panose="020B0604030504040204" pitchFamily="34" charset="-128"/>
                <a:ea typeface="Meiryo UI" panose="020B0604030504040204" pitchFamily="34" charset="-128"/>
              </a:rPr>
              <a:t>390g/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11.5oz/yd2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390×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肩がけもできる長めの持ち手と、</a:t>
            </a:r>
            <a:r>
              <a:rPr lang="en-US" altLang="ja-JP" sz="1600" dirty="0"/>
              <a:t>14.3</a:t>
            </a:r>
            <a:r>
              <a:rPr lang="ja-JP" altLang="en-US" sz="1600" dirty="0"/>
              <a:t>オンスの厚手で耐久性に優れたキャンバス素材がお買い物などの普段使いに非常に便利なトートバッグです。</a:t>
            </a:r>
            <a:r>
              <a:rPr lang="en-US" altLang="ja-JP" sz="1600" dirty="0"/>
              <a:t>7</a:t>
            </a:r>
            <a:r>
              <a:rPr lang="ja-JP" altLang="en-US" sz="1600" dirty="0"/>
              <a:t>色のカラー展開も魅力的。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C2AC109-D2DF-ABB3-9F74-D1FEAA7B4DF3}"/>
              </a:ext>
            </a:extLst>
          </p:cNvPr>
          <p:cNvPicPr>
            <a:picLocks noChangeAspect="1"/>
          </p:cNvPicPr>
          <p:nvPr/>
        </p:nvPicPr>
        <p:blipFill>
          <a:blip r:embed="rId5"/>
          <a:stretch>
            <a:fillRect/>
          </a:stretch>
        </p:blipFill>
        <p:spPr>
          <a:xfrm>
            <a:off x="739002" y="1391736"/>
            <a:ext cx="3560089" cy="3560089"/>
          </a:xfrm>
          <a:prstGeom prst="rect">
            <a:avLst/>
          </a:prstGeom>
        </p:spPr>
      </p:pic>
    </p:spTree>
    <p:extLst>
      <p:ext uri="{BB962C8B-B14F-4D97-AF65-F5344CB8AC3E}">
        <p14:creationId xmlns:p14="http://schemas.microsoft.com/office/powerpoint/2010/main" val="3339362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 ポケッタブルエコバッグ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580×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60mm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230mm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備考：内袋（巾着タイプ）紐留め付き。カラビナ付き。ポケッタブルで内袋に収納可能｜収納後のサイズ：約</a:t>
            </a:r>
            <a:r>
              <a:rPr lang="en-US" altLang="ja-JP" sz="900" dirty="0">
                <a:latin typeface="Meiryo UI" panose="020B0604030504040204" pitchFamily="34" charset="-128"/>
                <a:ea typeface="Meiryo UI" panose="020B0604030504040204" pitchFamily="34" charset="-128"/>
              </a:rPr>
              <a:t>9cm×10cm</a:t>
            </a:r>
            <a:r>
              <a:rPr lang="ja-JP" altLang="en-US" sz="900" dirty="0">
                <a:latin typeface="Meiryo UI" panose="020B0604030504040204" pitchFamily="34" charset="-128"/>
                <a:ea typeface="Meiryo UI" panose="020B0604030504040204" pitchFamily="34" charset="-128"/>
              </a:rPr>
              <a:t>。はっ水機能。◎素材の特性上、熱をかけると縮む場合がございます。◎ポリエステル素材の染色には分散染料を用いている為、熱加工によりブリードを起こす可能性がございます。お取り扱いにはご注意ください。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ポケッタブルで内側に手軽に収納可能な、軽量で耐久性にも優れたナイロン製のエコバッグです。ビビットで発色の良いカラーバリエーションも魅力的でノベルティ用にもおすすめ。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75AF847-064E-6CDB-14F0-B5EF35BF0AA9}"/>
              </a:ext>
            </a:extLst>
          </p:cNvPr>
          <p:cNvPicPr>
            <a:picLocks noChangeAspect="1"/>
          </p:cNvPicPr>
          <p:nvPr/>
        </p:nvPicPr>
        <p:blipFill>
          <a:blip r:embed="rId5"/>
          <a:stretch>
            <a:fillRect/>
          </a:stretch>
        </p:blipFill>
        <p:spPr>
          <a:xfrm>
            <a:off x="731951" y="1378787"/>
            <a:ext cx="3619649" cy="3619649"/>
          </a:xfrm>
          <a:prstGeom prst="rect">
            <a:avLst/>
          </a:prstGeom>
        </p:spPr>
      </p:pic>
    </p:spTree>
    <p:extLst>
      <p:ext uri="{BB962C8B-B14F-4D97-AF65-F5344CB8AC3E}">
        <p14:creationId xmlns:p14="http://schemas.microsoft.com/office/powerpoint/2010/main" val="3905640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クラフトリングショルダー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ハトメ：金属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ハンプ</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W50×H40×</a:t>
            </a:r>
            <a:r>
              <a:rPr lang="ja-JP" altLang="en-US" sz="900" dirty="0">
                <a:latin typeface="Meiryo UI" panose="020B0604030504040204" pitchFamily="34" charset="-128"/>
                <a:ea typeface="Meiryo UI" panose="020B0604030504040204" pitchFamily="34" charset="-128"/>
              </a:rPr>
              <a:t>底マチ</a:t>
            </a:r>
            <a:r>
              <a:rPr lang="en-US" altLang="ja-JP" sz="900" dirty="0">
                <a:latin typeface="Meiryo UI" panose="020B0604030504040204" pitchFamily="34" charset="-128"/>
                <a:ea typeface="Meiryo UI" panose="020B0604030504040204" pitchFamily="34" charset="-128"/>
              </a:rPr>
              <a:t>10cm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120cm:</a:t>
            </a:r>
            <a:r>
              <a:rPr lang="ja-JP" altLang="en-US" sz="900" dirty="0">
                <a:latin typeface="Meiryo UI" panose="020B0604030504040204" pitchFamily="34" charset="-128"/>
                <a:ea typeface="Meiryo UI" panose="020B0604030504040204" pitchFamily="34" charset="-128"/>
              </a:rPr>
              <a:t>調整可能）</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22L</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濃色の製品に関しては、濡れた状態で衣類等と激しく擦られると移染する場合がございます。お取り扱いにはご注意ください。</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リング（ハトメ）調節　ストラップの長さを自由に調整できます。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内ポケット付き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クラフトリングにストラップを結んで自由に長さ調整ができる、大き目サイズのショルダーバッグ。通勤・通学用などスタイルごとのアレンジが可能。厚手で丈夫な生地は使い込むほどに味がでます。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3A7553F9-ECD5-3606-6FE2-4642E8DA3FE3}"/>
              </a:ext>
            </a:extLst>
          </p:cNvPr>
          <p:cNvPicPr>
            <a:picLocks noChangeAspect="1"/>
          </p:cNvPicPr>
          <p:nvPr/>
        </p:nvPicPr>
        <p:blipFill>
          <a:blip r:embed="rId5"/>
          <a:stretch>
            <a:fillRect/>
          </a:stretch>
        </p:blipFill>
        <p:spPr>
          <a:xfrm>
            <a:off x="718975" y="1416105"/>
            <a:ext cx="3590620" cy="3590620"/>
          </a:xfrm>
          <a:prstGeom prst="rect">
            <a:avLst/>
          </a:prstGeom>
        </p:spPr>
      </p:pic>
    </p:spTree>
    <p:extLst>
      <p:ext uri="{BB962C8B-B14F-4D97-AF65-F5344CB8AC3E}">
        <p14:creationId xmlns:p14="http://schemas.microsoft.com/office/powerpoint/2010/main" val="526254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ミニヘビートートバッグ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本体部分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カラー部分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※16</a:t>
            </a:r>
            <a:r>
              <a:rPr lang="ja-JP" altLang="en-US" sz="900" dirty="0">
                <a:latin typeface="Meiryo UI" panose="020B0604030504040204" pitchFamily="34" charset="-128"/>
                <a:ea typeface="Meiryo UI" panose="020B0604030504040204" pitchFamily="34" charset="-128"/>
              </a:rPr>
              <a:t>オンス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ハンプ</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W36×H25.5×</a:t>
            </a:r>
            <a:r>
              <a:rPr lang="ja-JP" altLang="en-US" sz="900" dirty="0">
                <a:latin typeface="Meiryo UI" panose="020B0604030504040204" pitchFamily="34" charset="-128"/>
                <a:ea typeface="Meiryo UI" panose="020B0604030504040204" pitchFamily="34" charset="-128"/>
              </a:rPr>
              <a:t>底マチ</a:t>
            </a:r>
            <a:r>
              <a:rPr lang="en-US" altLang="ja-JP" sz="900" dirty="0">
                <a:latin typeface="Meiryo UI" panose="020B0604030504040204" pitchFamily="34" charset="-128"/>
                <a:ea typeface="Meiryo UI" panose="020B0604030504040204" pitchFamily="34" charset="-128"/>
              </a:rPr>
              <a:t>13cm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37.5cm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8L</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※HVT-024</a:t>
            </a:r>
            <a:r>
              <a:rPr lang="ja-JP" altLang="en-US" sz="900" dirty="0">
                <a:latin typeface="Meiryo UI" panose="020B0604030504040204" pitchFamily="34" charset="-128"/>
                <a:ea typeface="Meiryo UI" panose="020B0604030504040204" pitchFamily="34" charset="-128"/>
              </a:rPr>
              <a:t>とはカラー部分の素材と色味が異なります。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濃色の製品に関しては、濡れた状態で衣類等と激しく擦られると移染する場合がございます。お取り扱いにはご注意ください。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丈夫なハンプ地を使った、ミニヘビートートバッグ。持ち手と底部分がカラーになった、おしゃれで可愛い見た目が特徴。お散歩など、ちょっとしたお出掛け用のワンマイルバッグに最適です。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0C03B6E9-B6D4-8CD4-059B-839BEAD614F6}"/>
              </a:ext>
            </a:extLst>
          </p:cNvPr>
          <p:cNvPicPr>
            <a:picLocks noChangeAspect="1"/>
          </p:cNvPicPr>
          <p:nvPr/>
        </p:nvPicPr>
        <p:blipFill>
          <a:blip r:embed="rId5"/>
          <a:stretch>
            <a:fillRect/>
          </a:stretch>
        </p:blipFill>
        <p:spPr>
          <a:xfrm>
            <a:off x="764835" y="1381426"/>
            <a:ext cx="3537148" cy="3537148"/>
          </a:xfrm>
          <a:prstGeom prst="rect">
            <a:avLst/>
          </a:prstGeom>
        </p:spPr>
      </p:pic>
    </p:spTree>
    <p:extLst>
      <p:ext uri="{BB962C8B-B14F-4D97-AF65-F5344CB8AC3E}">
        <p14:creationId xmlns:p14="http://schemas.microsoft.com/office/powerpoint/2010/main" val="3075241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クラフトビッグトート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ブラック、ブラウン、ナチュラル、アーミーグリーン ： ハンプ・綿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ヒッコリーストライプ ： ヒッコリー・綿</a:t>
            </a:r>
            <a:r>
              <a:rPr lang="en-US" altLang="ja-JP" sz="900" dirty="0">
                <a:latin typeface="Meiryo UI" panose="020B0604030504040204" pitchFamily="34" charset="-128"/>
                <a:ea typeface="Meiryo UI" panose="020B0604030504040204" pitchFamily="34" charset="-128"/>
              </a:rPr>
              <a:t>90%</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オンス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W61×H36×</a:t>
            </a:r>
            <a:r>
              <a:rPr lang="ja-JP" altLang="en-US" sz="900" dirty="0">
                <a:latin typeface="Meiryo UI" panose="020B0604030504040204" pitchFamily="34" charset="-128"/>
                <a:ea typeface="Meiryo UI" panose="020B0604030504040204" pitchFamily="34" charset="-128"/>
              </a:rPr>
              <a:t>底マチ</a:t>
            </a:r>
            <a:r>
              <a:rPr lang="en-US" altLang="ja-JP" sz="900" dirty="0">
                <a:latin typeface="Meiryo UI" panose="020B0604030504040204" pitchFamily="34" charset="-128"/>
                <a:ea typeface="Meiryo UI" panose="020B0604030504040204" pitchFamily="34" charset="-128"/>
              </a:rPr>
              <a:t>16.5cm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59.5cm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36L</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濃色の製品に関しては、濡れた状態で衣類等と激しく擦られると移染する場合がございます。お取り扱いにはご注意ください。</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内ポケット付き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両面外ポケット付き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お買物や通学・通勤用にもぴったりな大容量のクラフトビッグトートバッグ。両面外側と内側には小分け収納に役立つポケットが付いています。物販品からノベルティまで幅広く活用できます。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889E2654-FE7E-DD65-DE7B-FE8842CBE331}"/>
              </a:ext>
            </a:extLst>
          </p:cNvPr>
          <p:cNvPicPr>
            <a:picLocks noChangeAspect="1"/>
          </p:cNvPicPr>
          <p:nvPr/>
        </p:nvPicPr>
        <p:blipFill>
          <a:blip r:embed="rId5"/>
          <a:stretch>
            <a:fillRect/>
          </a:stretch>
        </p:blipFill>
        <p:spPr>
          <a:xfrm>
            <a:off x="719444" y="1344408"/>
            <a:ext cx="3696970" cy="3696970"/>
          </a:xfrm>
          <a:prstGeom prst="rect">
            <a:avLst/>
          </a:prstGeom>
        </p:spPr>
      </p:pic>
    </p:spTree>
    <p:extLst>
      <p:ext uri="{BB962C8B-B14F-4D97-AF65-F5344CB8AC3E}">
        <p14:creationId xmlns:p14="http://schemas.microsoft.com/office/powerpoint/2010/main" val="1514187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ヘビートートバッグ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本体部分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カラー部分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（裏面ポリウレタンコーティング）　</a:t>
            </a:r>
            <a:r>
              <a:rPr lang="en-US" altLang="ja-JP" sz="900" dirty="0">
                <a:latin typeface="Meiryo UI" panose="020B0604030504040204" pitchFamily="34" charset="-128"/>
                <a:ea typeface="Meiryo UI" panose="020B0604030504040204" pitchFamily="34" charset="-128"/>
              </a:rPr>
              <a:t>※16</a:t>
            </a:r>
            <a:r>
              <a:rPr lang="ja-JP" altLang="en-US" sz="900" dirty="0">
                <a:latin typeface="Meiryo UI" panose="020B0604030504040204" pitchFamily="34" charset="-128"/>
                <a:ea typeface="Meiryo UI" panose="020B0604030504040204" pitchFamily="34" charset="-128"/>
              </a:rPr>
              <a:t>オンス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ハンプ</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W45×H35.5×</a:t>
            </a:r>
            <a:r>
              <a:rPr lang="ja-JP" altLang="en-US" sz="900" dirty="0">
                <a:latin typeface="Meiryo UI" panose="020B0604030504040204" pitchFamily="34" charset="-128"/>
                <a:ea typeface="Meiryo UI" panose="020B0604030504040204" pitchFamily="34" charset="-128"/>
              </a:rPr>
              <a:t>底マチ</a:t>
            </a:r>
            <a:r>
              <a:rPr lang="en-US" altLang="ja-JP" sz="900" dirty="0">
                <a:latin typeface="Meiryo UI" panose="020B0604030504040204" pitchFamily="34" charset="-128"/>
                <a:ea typeface="Meiryo UI" panose="020B0604030504040204" pitchFamily="34" charset="-128"/>
              </a:rPr>
              <a:t>15.5cm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65cm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19L</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※MVT-026</a:t>
            </a:r>
            <a:r>
              <a:rPr lang="ja-JP" altLang="en-US" sz="900" dirty="0">
                <a:latin typeface="Meiryo UI" panose="020B0604030504040204" pitchFamily="34" charset="-128"/>
                <a:ea typeface="Meiryo UI" panose="020B0604030504040204" pitchFamily="34" charset="-128"/>
              </a:rPr>
              <a:t>とはカラー部分の素材と色味が異なります。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濃色の製品に関しては、濡れた状態で衣類等と激しく擦られると移染する場合がございます。お取り扱いにはご注意ください。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丈夫で大きなヘビートートバッグは持ち手＆底部分がカラーでおしゃれ。片面中央に便利なポケット付き＆綿</a:t>
            </a:r>
            <a:r>
              <a:rPr lang="en-US" altLang="ja-JP" sz="1600" dirty="0"/>
              <a:t>100</a:t>
            </a:r>
            <a:r>
              <a:rPr lang="ja-JP" altLang="en-US" sz="1600" dirty="0"/>
              <a:t>％素材のキャンバス地で、スーパーの買出しやキャンプ・アウトドアにもピッタリ。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2171480E-4C35-F31A-FE9C-2E4F21E11C3F}"/>
              </a:ext>
            </a:extLst>
          </p:cNvPr>
          <p:cNvPicPr>
            <a:picLocks noChangeAspect="1"/>
          </p:cNvPicPr>
          <p:nvPr/>
        </p:nvPicPr>
        <p:blipFill>
          <a:blip r:embed="rId5"/>
          <a:stretch>
            <a:fillRect/>
          </a:stretch>
        </p:blipFill>
        <p:spPr>
          <a:xfrm>
            <a:off x="718975" y="1422052"/>
            <a:ext cx="3590290" cy="3590290"/>
          </a:xfrm>
          <a:prstGeom prst="rect">
            <a:avLst/>
          </a:prstGeom>
        </p:spPr>
      </p:pic>
    </p:spTree>
    <p:extLst>
      <p:ext uri="{BB962C8B-B14F-4D97-AF65-F5344CB8AC3E}">
        <p14:creationId xmlns:p14="http://schemas.microsoft.com/office/powerpoint/2010/main" val="2069263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リサイクルポリエステル パースミニバッグ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素材：リサイクルポリエステル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 ： ポリエステル</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W23×H21.5×</a:t>
            </a:r>
            <a:r>
              <a:rPr lang="ja-JP" altLang="en-US" sz="800" dirty="0">
                <a:latin typeface="Meiryo UI" panose="020B0604030504040204" pitchFamily="34" charset="-128"/>
                <a:ea typeface="Meiryo UI" panose="020B0604030504040204" pitchFamily="34" charset="-128"/>
              </a:rPr>
              <a:t>底マチ</a:t>
            </a:r>
            <a:r>
              <a:rPr lang="en-US" altLang="ja-JP" sz="800" dirty="0">
                <a:latin typeface="Meiryo UI" panose="020B0604030504040204" pitchFamily="34" charset="-128"/>
                <a:ea typeface="Meiryo UI" panose="020B0604030504040204" pitchFamily="34" charset="-128"/>
              </a:rPr>
              <a:t>10cm</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5L</a:t>
            </a:r>
            <a:r>
              <a:rPr lang="ja-JP" altLang="en-US" sz="800" dirty="0">
                <a:latin typeface="Meiryo UI" panose="020B0604030504040204" pitchFamily="34" charset="-128"/>
                <a:ea typeface="Meiryo UI" panose="020B0604030504040204" pitchFamily="34" charset="-128"/>
              </a:rPr>
              <a:t>　　機能：バッグと巾着袋両方で使える</a:t>
            </a:r>
          </a:p>
          <a:p>
            <a:r>
              <a:rPr lang="ja-JP" altLang="en-US" sz="800" dirty="0">
                <a:latin typeface="Meiryo UI" panose="020B0604030504040204" pitchFamily="34" charset="-128"/>
                <a:ea typeface="Meiryo UI" panose="020B0604030504040204" pitchFamily="34" charset="-128"/>
              </a:rPr>
              <a:t>付属品：ショルダーストラップ </a:t>
            </a:r>
            <a:r>
              <a:rPr lang="en-US" altLang="ja-JP" sz="800" dirty="0">
                <a:latin typeface="Meiryo UI" panose="020B0604030504040204" pitchFamily="34" charset="-128"/>
                <a:ea typeface="Meiryo UI" panose="020B0604030504040204" pitchFamily="34" charset="-128"/>
              </a:rPr>
              <a:t>125cm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内側</a:t>
            </a:r>
            <a:r>
              <a:rPr lang="en-US" altLang="ja-JP" sz="800" dirty="0">
                <a:latin typeface="Meiryo UI" panose="020B0604030504040204" pitchFamily="34" charset="-128"/>
                <a:ea typeface="Meiryo UI" panose="020B0604030504040204" pitchFamily="34" charset="-128"/>
              </a:rPr>
              <a:t>PU</a:t>
            </a:r>
            <a:r>
              <a:rPr lang="ja-JP" altLang="en-US" sz="800" dirty="0">
                <a:latin typeface="Meiryo UI" panose="020B0604030504040204" pitchFamily="34" charset="-128"/>
                <a:ea typeface="Meiryo UI" panose="020B0604030504040204" pitchFamily="34" charset="-128"/>
              </a:rPr>
              <a:t>コーティング：加工時の熱により変色や焦げが発生することがありますのでご注意ください。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再生ポリエステル</a:t>
            </a:r>
            <a:r>
              <a:rPr lang="en-US" altLang="ja-JP" sz="1600" dirty="0"/>
              <a:t>100%</a:t>
            </a:r>
            <a:r>
              <a:rPr lang="ja-JP" altLang="en-US" sz="1600" dirty="0"/>
              <a:t>のエコなミニバッグ。アジャスター付きストラップは取り外し可能で、袋口の紐を絞ればおしゃれな巾着としても使えます。各種物販品やノベルティグッズにオススメです。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8" name="図 37">
            <a:extLst>
              <a:ext uri="{FF2B5EF4-FFF2-40B4-BE49-F238E27FC236}">
                <a16:creationId xmlns:a16="http://schemas.microsoft.com/office/drawing/2014/main" id="{3D6F0106-5A12-4FA7-5A55-A11100D39B3D}"/>
              </a:ext>
            </a:extLst>
          </p:cNvPr>
          <p:cNvPicPr>
            <a:picLocks noChangeAspect="1"/>
          </p:cNvPicPr>
          <p:nvPr/>
        </p:nvPicPr>
        <p:blipFill>
          <a:blip r:embed="rId5"/>
          <a:stretch>
            <a:fillRect/>
          </a:stretch>
        </p:blipFill>
        <p:spPr>
          <a:xfrm>
            <a:off x="702868" y="1323998"/>
            <a:ext cx="3726926" cy="3726926"/>
          </a:xfrm>
          <a:prstGeom prst="rect">
            <a:avLst/>
          </a:prstGeom>
        </p:spPr>
      </p:pic>
    </p:spTree>
    <p:extLst>
      <p:ext uri="{BB962C8B-B14F-4D97-AF65-F5344CB8AC3E}">
        <p14:creationId xmlns:p14="http://schemas.microsoft.com/office/powerpoint/2010/main" val="3598992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 ミュゼットバッグ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ブラック、オリーブ、ナチュラル：ハンプ・綿</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ヒッコリーストライプ：ヒッコリー・綿</a:t>
            </a:r>
            <a:r>
              <a:rPr lang="en-US" altLang="ja-JP" sz="800" dirty="0">
                <a:latin typeface="Meiryo UI" panose="020B0604030504040204" pitchFamily="34" charset="-128"/>
                <a:ea typeface="Meiryo UI" panose="020B0604030504040204" pitchFamily="34" charset="-128"/>
              </a:rPr>
              <a:t>90</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ハンプ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ヒッコリー　</a:t>
            </a:r>
            <a:r>
              <a:rPr lang="en-US" altLang="ja-JP" sz="800" dirty="0">
                <a:latin typeface="Meiryo UI" panose="020B0604030504040204" pitchFamily="34" charset="-128"/>
                <a:ea typeface="Meiryo UI" panose="020B0604030504040204" pitchFamily="34" charset="-128"/>
              </a:rPr>
              <a:t>※12</a:t>
            </a:r>
            <a:r>
              <a:rPr lang="ja-JP" altLang="en-US" sz="800" dirty="0">
                <a:latin typeface="Meiryo UI" panose="020B0604030504040204" pitchFamily="34" charset="-128"/>
                <a:ea typeface="Meiryo UI" panose="020B0604030504040204" pitchFamily="34" charset="-128"/>
              </a:rPr>
              <a:t>オンス</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W36×H27cm</a:t>
            </a:r>
            <a:r>
              <a:rPr lang="ja-JP" altLang="en-US" sz="800" dirty="0">
                <a:latin typeface="Meiryo UI" panose="020B0604030504040204" pitchFamily="34" charset="-128"/>
                <a:ea typeface="Meiryo UI" panose="020B0604030504040204" pitchFamily="34" charset="-128"/>
              </a:rPr>
              <a:t>（底脇部マチ有り）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持ち手の長さ</a:t>
            </a:r>
            <a:r>
              <a:rPr lang="en-US" altLang="ja-JP" sz="800" dirty="0">
                <a:latin typeface="Meiryo UI" panose="020B0604030504040204" pitchFamily="34" charset="-128"/>
                <a:ea typeface="Meiryo UI" panose="020B0604030504040204" pitchFamily="34" charset="-128"/>
              </a:rPr>
              <a:t>120cm</a:t>
            </a:r>
            <a:r>
              <a:rPr lang="ja-JP" altLang="en-US" sz="800" dirty="0">
                <a:latin typeface="Meiryo UI" panose="020B0604030504040204" pitchFamily="34" charset="-128"/>
                <a:ea typeface="Meiryo UI" panose="020B0604030504040204" pitchFamily="34" charset="-128"/>
              </a:rPr>
              <a:t>（調整可能）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5L</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濃色の製品に関しては、濡れた状態で衣類等と激しく擦られると移染する場合がございます。お取り扱いにはご注意ください。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金属バックル（ストラップのサイズ調整が可能です。）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a:t>
            </a:r>
            <a:r>
              <a:rPr lang="en-US" altLang="ja-JP" sz="800" dirty="0">
                <a:latin typeface="Meiryo UI" panose="020B0604030504040204" pitchFamily="34" charset="-128"/>
                <a:ea typeface="Meiryo UI" panose="020B0604030504040204" pitchFamily="34" charset="-128"/>
              </a:rPr>
              <a:t>2</a:t>
            </a:r>
            <a:r>
              <a:rPr lang="ja-JP" altLang="en-US" sz="800" dirty="0">
                <a:latin typeface="Meiryo UI" panose="020B0604030504040204" pitchFamily="34" charset="-128"/>
                <a:ea typeface="Meiryo UI" panose="020B0604030504040204" pitchFamily="34" charset="-128"/>
              </a:rPr>
              <a:t>つ）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金属スナップ釦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使い込む程に風合いが変化する、丈夫なキャンバス生地のミュゼットバッグ。金属バックルで、ストラップの長さ調整が可能。口部分はスナップボタン付きで中身が見えづらく、物の落下も防ぎます。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7" name="図 116">
            <a:extLst>
              <a:ext uri="{FF2B5EF4-FFF2-40B4-BE49-F238E27FC236}">
                <a16:creationId xmlns:a16="http://schemas.microsoft.com/office/drawing/2014/main" id="{D0A9C5E3-E11D-8F2C-40C4-F85076D58F79}"/>
              </a:ext>
            </a:extLst>
          </p:cNvPr>
          <p:cNvPicPr>
            <a:picLocks noChangeAspect="1"/>
          </p:cNvPicPr>
          <p:nvPr/>
        </p:nvPicPr>
        <p:blipFill>
          <a:blip r:embed="rId5"/>
          <a:stretch>
            <a:fillRect/>
          </a:stretch>
        </p:blipFill>
        <p:spPr>
          <a:xfrm>
            <a:off x="747767" y="1392761"/>
            <a:ext cx="3569793" cy="3569793"/>
          </a:xfrm>
          <a:prstGeom prst="rect">
            <a:avLst/>
          </a:prstGeom>
        </p:spPr>
      </p:pic>
    </p:spTree>
    <p:extLst>
      <p:ext uri="{BB962C8B-B14F-4D97-AF65-F5344CB8AC3E}">
        <p14:creationId xmlns:p14="http://schemas.microsoft.com/office/powerpoint/2010/main" val="1551821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リップミニサコッシュ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W23.5×H16cm(</a:t>
            </a:r>
            <a:r>
              <a:rPr lang="ja-JP" altLang="en-US" sz="800" dirty="0">
                <a:latin typeface="Meiryo UI" panose="020B0604030504040204" pitchFamily="34" charset="-128"/>
                <a:ea typeface="Meiryo UI" panose="020B0604030504040204" pitchFamily="34" charset="-128"/>
              </a:rPr>
              <a:t>底マチ無し</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ショルダーストラップ</a:t>
            </a:r>
            <a:r>
              <a:rPr lang="en-US" altLang="ja-JP" sz="800" dirty="0">
                <a:latin typeface="Meiryo UI" panose="020B0604030504040204" pitchFamily="34" charset="-128"/>
                <a:ea typeface="Meiryo UI" panose="020B0604030504040204" pitchFamily="34" charset="-128"/>
              </a:rPr>
              <a:t>152cm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1.5L</a:t>
            </a:r>
            <a:r>
              <a:rPr lang="ja-JP" altLang="en-US" sz="800" dirty="0">
                <a:latin typeface="Meiryo UI" panose="020B0604030504040204" pitchFamily="34" charset="-128"/>
                <a:ea typeface="Meiryo UI" panose="020B0604030504040204" pitchFamily="34" charset="-128"/>
              </a:rPr>
              <a:t>　　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付属品：</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カラナビ付き（取り外し可能）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水分などを弾く、撥水加工をしたリップストップ生地を使ったミニサコッシュ。袋口はファスナー仕様で柄付きの紐や取り外し可能なカラビナを装備。キャンプ・アウトドア、フェスでも重宝します。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CAD9BB81-8E0F-E03B-8B8B-E8A7A933B5F0}"/>
              </a:ext>
            </a:extLst>
          </p:cNvPr>
          <p:cNvPicPr>
            <a:picLocks noChangeAspect="1"/>
          </p:cNvPicPr>
          <p:nvPr/>
        </p:nvPicPr>
        <p:blipFill>
          <a:blip r:embed="rId5"/>
          <a:stretch>
            <a:fillRect/>
          </a:stretch>
        </p:blipFill>
        <p:spPr>
          <a:xfrm>
            <a:off x="709624" y="1371901"/>
            <a:ext cx="3643520" cy="3643520"/>
          </a:xfrm>
          <a:prstGeom prst="rect">
            <a:avLst/>
          </a:prstGeom>
        </p:spPr>
      </p:pic>
    </p:spTree>
    <p:extLst>
      <p:ext uri="{BB962C8B-B14F-4D97-AF65-F5344CB8AC3E}">
        <p14:creationId xmlns:p14="http://schemas.microsoft.com/office/powerpoint/2010/main" val="242335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ナイロンパッカブルデイバッグ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ナイロン</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 ： ポリエステル</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W32×H45×</a:t>
            </a:r>
            <a:r>
              <a:rPr lang="ja-JP" altLang="en-US" sz="800" dirty="0">
                <a:latin typeface="Meiryo UI" panose="020B0604030504040204" pitchFamily="34" charset="-128"/>
                <a:ea typeface="Meiryo UI" panose="020B0604030504040204" pitchFamily="34" charset="-128"/>
              </a:rPr>
              <a:t>底マチ</a:t>
            </a:r>
            <a:r>
              <a:rPr lang="en-US" altLang="ja-JP" sz="800" dirty="0">
                <a:latin typeface="Meiryo UI" panose="020B0604030504040204" pitchFamily="34" charset="-128"/>
                <a:ea typeface="Meiryo UI" panose="020B0604030504040204" pitchFamily="34" charset="-128"/>
              </a:rPr>
              <a:t>12cm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持ち手の長さ</a:t>
            </a:r>
            <a:r>
              <a:rPr lang="en-US" altLang="ja-JP" sz="800" dirty="0">
                <a:latin typeface="Meiryo UI" panose="020B0604030504040204" pitchFamily="34" charset="-128"/>
                <a:ea typeface="Meiryo UI" panose="020B0604030504040204" pitchFamily="34" charset="-128"/>
              </a:rPr>
              <a:t>120cm</a:t>
            </a:r>
            <a:r>
              <a:rPr lang="ja-JP" altLang="en-US" sz="800" dirty="0">
                <a:latin typeface="Meiryo UI" panose="020B0604030504040204" pitchFamily="34" charset="-128"/>
                <a:ea typeface="Meiryo UI" panose="020B0604030504040204" pitchFamily="34" charset="-128"/>
              </a:rPr>
              <a:t>（調整可能）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内ポケット収納後のサイズ：</a:t>
            </a:r>
            <a:r>
              <a:rPr lang="en-US" altLang="ja-JP" sz="800" dirty="0">
                <a:latin typeface="Meiryo UI" panose="020B0604030504040204" pitchFamily="34" charset="-128"/>
                <a:ea typeface="Meiryo UI" panose="020B0604030504040204" pitchFamily="34" charset="-128"/>
              </a:rPr>
              <a:t>W19×H18cm</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17L</a:t>
            </a:r>
            <a:r>
              <a:rPr lang="ja-JP" altLang="en-US" sz="800" dirty="0">
                <a:latin typeface="Meiryo UI" panose="020B0604030504040204" pitchFamily="34" charset="-128"/>
                <a:ea typeface="Meiryo UI" panose="020B0604030504040204" pitchFamily="34" charset="-128"/>
              </a:rPr>
              <a:t>　　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パッカブル仕様（内ポケットに収納可能）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使わない時は折り畳んでコンパクトに収納できるナイロン素材のデイバッグ。軽くて持ち運びやすく、雨や水分を弾くはっ水機能も備わっているので、アウトドアや旅行時のサブバッグにも最適です。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7" name="図 76">
            <a:extLst>
              <a:ext uri="{FF2B5EF4-FFF2-40B4-BE49-F238E27FC236}">
                <a16:creationId xmlns:a16="http://schemas.microsoft.com/office/drawing/2014/main" id="{7ED11CA6-C3A5-C346-1796-B367E09BBAA8}"/>
              </a:ext>
            </a:extLst>
          </p:cNvPr>
          <p:cNvPicPr>
            <a:picLocks noChangeAspect="1"/>
          </p:cNvPicPr>
          <p:nvPr/>
        </p:nvPicPr>
        <p:blipFill>
          <a:blip r:embed="rId5"/>
          <a:stretch>
            <a:fillRect/>
          </a:stretch>
        </p:blipFill>
        <p:spPr>
          <a:xfrm>
            <a:off x="738536" y="1390461"/>
            <a:ext cx="3560088" cy="3560088"/>
          </a:xfrm>
          <a:prstGeom prst="rect">
            <a:avLst/>
          </a:prstGeom>
        </p:spPr>
      </p:pic>
    </p:spTree>
    <p:extLst>
      <p:ext uri="{BB962C8B-B14F-4D97-AF65-F5344CB8AC3E}">
        <p14:creationId xmlns:p14="http://schemas.microsoft.com/office/powerpoint/2010/main" val="3376384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リップコンパクト アクティブポーチ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W30.5×H13.5cm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a:t>
            </a:r>
            <a:r>
              <a:rPr lang="en-US" altLang="ja-JP" sz="800" dirty="0">
                <a:latin typeface="Meiryo UI" panose="020B0604030504040204" pitchFamily="34" charset="-128"/>
                <a:ea typeface="Meiryo UI" panose="020B0604030504040204" pitchFamily="34" charset="-128"/>
              </a:rPr>
              <a:t>88cm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1L</a:t>
            </a:r>
          </a:p>
          <a:p>
            <a:r>
              <a:rPr lang="ja-JP" altLang="en-US" sz="800" dirty="0">
                <a:latin typeface="Meiryo UI" panose="020B0604030504040204" pitchFamily="34" charset="-128"/>
                <a:ea typeface="Meiryo UI" panose="020B0604030504040204" pitchFamily="34" charset="-128"/>
              </a:rPr>
              <a:t>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背面ポケット付き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引き裂けに強いリップストップ生地を使ったコンパクトなアクティブポーチ。性別を問わず使えるシンプルな形状で、ウエストバッグや、斜め掛けでボディバッグとしても使えてとても便利です。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9" name="図 118">
            <a:extLst>
              <a:ext uri="{FF2B5EF4-FFF2-40B4-BE49-F238E27FC236}">
                <a16:creationId xmlns:a16="http://schemas.microsoft.com/office/drawing/2014/main" id="{C11605C7-6A73-EC57-BAA9-F2341719BA05}"/>
              </a:ext>
            </a:extLst>
          </p:cNvPr>
          <p:cNvPicPr>
            <a:picLocks noChangeAspect="1"/>
          </p:cNvPicPr>
          <p:nvPr/>
        </p:nvPicPr>
        <p:blipFill>
          <a:blip r:embed="rId5"/>
          <a:stretch>
            <a:fillRect/>
          </a:stretch>
        </p:blipFill>
        <p:spPr>
          <a:xfrm>
            <a:off x="737584" y="1411149"/>
            <a:ext cx="3560900" cy="3560900"/>
          </a:xfrm>
          <a:prstGeom prst="rect">
            <a:avLst/>
          </a:prstGeom>
        </p:spPr>
      </p:pic>
    </p:spTree>
    <p:extLst>
      <p:ext uri="{BB962C8B-B14F-4D97-AF65-F5344CB8AC3E}">
        <p14:creationId xmlns:p14="http://schemas.microsoft.com/office/powerpoint/2010/main" val="2361493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ランチバッグ</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綿 </a:t>
            </a:r>
            <a:r>
              <a:rPr lang="en-US" altLang="ja-JP" sz="900" spc="200" dirty="0">
                <a:latin typeface="Meiryo UI" panose="020B0604030504040204" pitchFamily="34" charset="-128"/>
                <a:ea typeface="Meiryo UI" panose="020B0604030504040204" pitchFamily="34" charset="-128"/>
              </a:rPr>
              <a:t>100</a:t>
            </a:r>
            <a:r>
              <a:rPr lang="ja-JP" altLang="en-US" sz="900" spc="200" dirty="0">
                <a:latin typeface="Meiryo UI" panose="020B0604030504040204" pitchFamily="34" charset="-128"/>
                <a:ea typeface="Meiryo UI" panose="020B0604030504040204" pitchFamily="34" charset="-128"/>
              </a:rPr>
              <a:t>％（キャンバス）、ナチュラル：</a:t>
            </a:r>
            <a:r>
              <a:rPr lang="en-US" altLang="ja-JP" sz="900" spc="200" dirty="0">
                <a:latin typeface="Meiryo UI" panose="020B0604030504040204" pitchFamily="34" charset="-128"/>
                <a:ea typeface="Meiryo UI" panose="020B0604030504040204" pitchFamily="34" charset="-128"/>
              </a:rPr>
              <a:t>405g/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12.0oz/yd2</a:t>
            </a:r>
            <a:r>
              <a:rPr lang="ja-JP" altLang="en-US" sz="900" spc="200" dirty="0">
                <a:latin typeface="Meiryo UI" panose="020B0604030504040204" pitchFamily="34" charset="-128"/>
                <a:ea typeface="Meiryo UI" panose="020B0604030504040204" pitchFamily="34" charset="-128"/>
              </a:rPr>
              <a:t>、カラー：</a:t>
            </a:r>
            <a:r>
              <a:rPr lang="en-US" altLang="ja-JP" sz="900" spc="200" dirty="0">
                <a:latin typeface="Meiryo UI" panose="020B0604030504040204" pitchFamily="34" charset="-128"/>
                <a:ea typeface="Meiryo UI" panose="020B0604030504040204" pitchFamily="34" charset="-128"/>
              </a:rPr>
              <a:t>390g/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11.5oz/yd2</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210×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170mm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endParaRPr lang="en-US" altLang="zh-CN"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7L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広めマチがお弁当用などにぴったりな、手頃なサイズのバッグ。</a:t>
            </a:r>
            <a:r>
              <a:rPr lang="en-US" altLang="ja-JP" sz="1600" dirty="0">
                <a:latin typeface="Meiryo UI" panose="020B0604030504040204" pitchFamily="34" charset="-128"/>
                <a:ea typeface="Meiryo UI" panose="020B0604030504040204" pitchFamily="34" charset="-128"/>
              </a:rPr>
              <a:t>14.3</a:t>
            </a:r>
            <a:r>
              <a:rPr lang="ja-JP" altLang="en-US" sz="1600" dirty="0">
                <a:latin typeface="Meiryo UI" panose="020B0604030504040204" pitchFamily="34" charset="-128"/>
                <a:ea typeface="Meiryo UI" panose="020B0604030504040204" pitchFamily="34" charset="-128"/>
              </a:rPr>
              <a:t>オンスの厚手なキャンバス素材を使用しているため、耐久性に優れており日常的に使用するのに適してします。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76" name="Picture 52">
            <a:extLst>
              <a:ext uri="{FF2B5EF4-FFF2-40B4-BE49-F238E27FC236}">
                <a16:creationId xmlns:a16="http://schemas.microsoft.com/office/drawing/2014/main" id="{04A9C23A-40EC-0329-273B-C0CBBA44EA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825" y="1325219"/>
            <a:ext cx="3739293" cy="373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467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ジャパンメイド カシミアタッチ アクリルマフラー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アクリル</a:t>
            </a:r>
            <a:r>
              <a:rPr lang="en-US" altLang="ja-JP" sz="900" dirty="0">
                <a:latin typeface="Meiryo UI" panose="020B0604030504040204" pitchFamily="34" charset="-128"/>
                <a:ea typeface="Meiryo UI" panose="020B0604030504040204" pitchFamily="34" charset="-128"/>
              </a:rPr>
              <a:t>100%</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全長：約</a:t>
            </a:r>
            <a:r>
              <a:rPr lang="en-US" altLang="ja-JP" sz="900" dirty="0">
                <a:latin typeface="Meiryo UI" panose="020B0604030504040204" pitchFamily="34" charset="-128"/>
                <a:ea typeface="Meiryo UI" panose="020B0604030504040204" pitchFamily="34" charset="-128"/>
              </a:rPr>
              <a:t>162cm(</a:t>
            </a:r>
            <a:r>
              <a:rPr lang="ja-JP" altLang="en-US" sz="900" dirty="0">
                <a:latin typeface="Meiryo UI" panose="020B0604030504040204" pitchFamily="34" charset="-128"/>
                <a:ea typeface="Meiryo UI" panose="020B0604030504040204" pitchFamily="34" charset="-128"/>
              </a:rPr>
              <a:t>フリンジ含む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、幅：約</a:t>
            </a:r>
            <a:r>
              <a:rPr lang="en-US" altLang="ja-JP" sz="900" dirty="0">
                <a:latin typeface="Meiryo UI" panose="020B0604030504040204" pitchFamily="34" charset="-128"/>
                <a:ea typeface="Meiryo UI" panose="020B0604030504040204" pitchFamily="34" charset="-128"/>
              </a:rPr>
              <a:t>32cm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カシミアに限りなく近い風合いや柔らかい手触りが特徴の、ジャパンメイドのマフラーです。全</a:t>
            </a:r>
            <a:r>
              <a:rPr lang="en-US" altLang="ja-JP" sz="1600" b="0" i="0" dirty="0">
                <a:solidFill>
                  <a:srgbClr val="333333"/>
                </a:solidFill>
                <a:effectLst/>
                <a:highlight>
                  <a:srgbClr val="FFFFFF"/>
                </a:highlight>
                <a:latin typeface="-apple-system"/>
              </a:rPr>
              <a:t>6</a:t>
            </a:r>
            <a:r>
              <a:rPr lang="ja-JP" altLang="en-US" sz="1600" b="0" i="0" dirty="0">
                <a:solidFill>
                  <a:srgbClr val="333333"/>
                </a:solidFill>
                <a:effectLst/>
                <a:highlight>
                  <a:srgbClr val="FFFFFF"/>
                </a:highlight>
                <a:latin typeface="-apple-system"/>
              </a:rPr>
              <a:t>色のカラバリから選択可能。冬イベントのノベルティ用としてもおすすめです。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911F97E-ECCB-26BC-EE90-28443ACED04A}"/>
              </a:ext>
            </a:extLst>
          </p:cNvPr>
          <p:cNvPicPr>
            <a:picLocks noChangeAspect="1"/>
          </p:cNvPicPr>
          <p:nvPr/>
        </p:nvPicPr>
        <p:blipFill>
          <a:blip r:embed="rId5"/>
          <a:stretch>
            <a:fillRect/>
          </a:stretch>
        </p:blipFill>
        <p:spPr>
          <a:xfrm>
            <a:off x="695232" y="1381566"/>
            <a:ext cx="3648190" cy="3648190"/>
          </a:xfrm>
          <a:prstGeom prst="rect">
            <a:avLst/>
          </a:prstGeom>
        </p:spPr>
      </p:pic>
    </p:spTree>
    <p:extLst>
      <p:ext uri="{BB962C8B-B14F-4D97-AF65-F5344CB8AC3E}">
        <p14:creationId xmlns:p14="http://schemas.microsoft.com/office/powerpoint/2010/main" val="2096605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ビーニー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9</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アクリル</a:t>
            </a:r>
            <a:r>
              <a:rPr lang="en-US" altLang="ja-JP" sz="900" dirty="0">
                <a:latin typeface="Meiryo UI" panose="020B0604030504040204" pitchFamily="34" charset="-128"/>
                <a:ea typeface="Meiryo UI" panose="020B0604030504040204" pitchFamily="34" charset="-128"/>
              </a:rPr>
              <a:t>100%</a:t>
            </a:r>
          </a:p>
          <a:p>
            <a:r>
              <a:rPr lang="ja-JP" altLang="en-US" sz="900" dirty="0">
                <a:latin typeface="Meiryo UI" panose="020B0604030504040204" pitchFamily="34" charset="-128"/>
                <a:ea typeface="Meiryo UI" panose="020B0604030504040204" pitchFamily="34" charset="-128"/>
              </a:rPr>
              <a:t>サイズ</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55〜60cm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締め付け感が少なくふんわり柔らかいかぶり心地でストレスフリーはシンプルビーニー。ファッションや好みに合わせて深くも浅くもかぶり方は自由自在。ノベルティ用にも人気です。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0" name="Picture 16">
            <a:extLst>
              <a:ext uri="{FF2B5EF4-FFF2-40B4-BE49-F238E27FC236}">
                <a16:creationId xmlns:a16="http://schemas.microsoft.com/office/drawing/2014/main" id="{39F3776F-68EB-4710-20F5-528028D185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24" y="1339103"/>
            <a:ext cx="3668175" cy="366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5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クルー丈カラーソックス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コットン</a:t>
            </a:r>
            <a:r>
              <a:rPr lang="en-US" altLang="ja-JP" sz="900" dirty="0">
                <a:latin typeface="Meiryo UI" panose="020B0604030504040204" pitchFamily="34" charset="-128"/>
                <a:ea typeface="Meiryo UI" panose="020B0604030504040204" pitchFamily="34" charset="-128"/>
              </a:rPr>
              <a:t>45%</a:t>
            </a:r>
            <a:r>
              <a:rPr lang="ja-JP" altLang="en-US" sz="900" dirty="0">
                <a:latin typeface="Meiryo UI" panose="020B0604030504040204" pitchFamily="34" charset="-128"/>
                <a:ea typeface="Meiryo UI" panose="020B0604030504040204" pitchFamily="34" charset="-128"/>
              </a:rPr>
              <a:t>、アクリル</a:t>
            </a:r>
            <a:r>
              <a:rPr lang="en-US" altLang="ja-JP" sz="900" dirty="0">
                <a:latin typeface="Meiryo UI" panose="020B0604030504040204" pitchFamily="34" charset="-128"/>
                <a:ea typeface="Meiryo UI" panose="020B0604030504040204" pitchFamily="34" charset="-128"/>
              </a:rPr>
              <a:t>45%</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、ポリウレタン</a:t>
            </a:r>
            <a:r>
              <a:rPr lang="en-US" altLang="ja-JP" sz="900" dirty="0">
                <a:latin typeface="Meiryo UI" panose="020B0604030504040204" pitchFamily="34" charset="-128"/>
                <a:ea typeface="Meiryo UI" panose="020B0604030504040204" pitchFamily="34" charset="-128"/>
              </a:rPr>
              <a:t>2%</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21.5-24.5cm</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25.0-28.0cm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トータルコーディネイトの差し色としても使える程良い存在感のクルー丈カラーソックス。豊富な全</a:t>
            </a:r>
            <a:r>
              <a:rPr lang="en-US" altLang="ja-JP" sz="1600" b="0" i="0" dirty="0">
                <a:solidFill>
                  <a:srgbClr val="333333"/>
                </a:solidFill>
                <a:effectLst/>
                <a:highlight>
                  <a:srgbClr val="FFFFFF"/>
                </a:highlight>
                <a:latin typeface="-apple-system"/>
              </a:rPr>
              <a:t>12</a:t>
            </a:r>
            <a:r>
              <a:rPr lang="ja-JP" altLang="en-US" sz="1600" b="0" i="0" dirty="0">
                <a:solidFill>
                  <a:srgbClr val="333333"/>
                </a:solidFill>
                <a:effectLst/>
                <a:highlight>
                  <a:srgbClr val="FFFFFF"/>
                </a:highlight>
                <a:latin typeface="-apple-system"/>
              </a:rPr>
              <a:t>色のからバリエーションから選択可能。安心安全な日本製という点も◎！</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6" name="Picture 12">
            <a:extLst>
              <a:ext uri="{FF2B5EF4-FFF2-40B4-BE49-F238E27FC236}">
                <a16:creationId xmlns:a16="http://schemas.microsoft.com/office/drawing/2014/main" id="{E4538B9B-38A1-6228-3805-CCE57CABB0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584" y="1397867"/>
            <a:ext cx="3514110" cy="351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341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中</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ポケット付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％（キャンバス）、ナチュラル：</a:t>
            </a:r>
            <a:r>
              <a:rPr lang="en-US" altLang="ja-JP" sz="900" dirty="0">
                <a:latin typeface="Meiryo UI" panose="020B0604030504040204" pitchFamily="34" charset="-128"/>
                <a:ea typeface="Meiryo UI" panose="020B0604030504040204" pitchFamily="34" charset="-128"/>
              </a:rPr>
              <a:t>405g/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12.0oz/yd2</a:t>
            </a:r>
            <a:r>
              <a:rPr lang="ja-JP" altLang="en-US" sz="900" dirty="0">
                <a:latin typeface="Meiryo UI" panose="020B0604030504040204" pitchFamily="34" charset="-128"/>
                <a:ea typeface="Meiryo UI" panose="020B0604030504040204" pitchFamily="34" charset="-128"/>
              </a:rPr>
              <a:t>、カラー：</a:t>
            </a:r>
            <a:r>
              <a:rPr lang="en-US" altLang="ja-JP" sz="900" dirty="0">
                <a:latin typeface="Meiryo UI" panose="020B0604030504040204" pitchFamily="34" charset="-128"/>
                <a:ea typeface="Meiryo UI" panose="020B0604030504040204" pitchFamily="34" charset="-128"/>
              </a:rPr>
              <a:t>390g/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11.5oz/yd2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500mm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10L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内ポケット付きが便利な上、耐久性に優れた</a:t>
            </a:r>
            <a:r>
              <a:rPr lang="en-US" altLang="ja-JP" sz="1600" dirty="0"/>
              <a:t>14.3</a:t>
            </a:r>
            <a:r>
              <a:rPr lang="ja-JP" altLang="en-US" sz="1600" dirty="0"/>
              <a:t>オンスのキャンバス素材を使用した、使い勝手の良いトートバッグ。ウッドランドカモフラ柄を含めた全</a:t>
            </a:r>
            <a:r>
              <a:rPr lang="en-US" altLang="ja-JP" sz="1600" dirty="0"/>
              <a:t>7</a:t>
            </a:r>
            <a:r>
              <a:rPr lang="ja-JP" altLang="en-US" sz="1600" dirty="0"/>
              <a:t>色のカラー展開も魅力。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2DC26CF-D581-937F-4F90-35305B18B53B}"/>
              </a:ext>
            </a:extLst>
          </p:cNvPr>
          <p:cNvPicPr>
            <a:picLocks noChangeAspect="1"/>
          </p:cNvPicPr>
          <p:nvPr/>
        </p:nvPicPr>
        <p:blipFill>
          <a:blip r:embed="rId5"/>
          <a:stretch>
            <a:fillRect/>
          </a:stretch>
        </p:blipFill>
        <p:spPr>
          <a:xfrm>
            <a:off x="734454" y="1376662"/>
            <a:ext cx="3562809" cy="3562809"/>
          </a:xfrm>
          <a:prstGeom prst="rect">
            <a:avLst/>
          </a:prstGeom>
        </p:spPr>
      </p:pic>
    </p:spTree>
    <p:extLst>
      <p:ext uri="{BB962C8B-B14F-4D97-AF65-F5344CB8AC3E}">
        <p14:creationId xmlns:p14="http://schemas.microsoft.com/office/powerpoint/2010/main" val="143225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 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230mm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1050mm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0.7L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カジュアルでナチュラルな印象を与えるキャンバス素材がオシャレな、すっきりシンプルなサコッシュです。カラー展開も全</a:t>
            </a:r>
            <a:r>
              <a:rPr lang="en-US" altLang="ja-JP" sz="1600" dirty="0"/>
              <a:t>5</a:t>
            </a:r>
            <a:r>
              <a:rPr lang="ja-JP" altLang="en-US" sz="1600" dirty="0"/>
              <a:t>色と豊富で、ノベルティやショッパー用などにもおすすめ。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051CE9B-0238-DE40-6A7C-4F4D022ABD11}"/>
              </a:ext>
            </a:extLst>
          </p:cNvPr>
          <p:cNvPicPr>
            <a:picLocks noChangeAspect="1"/>
          </p:cNvPicPr>
          <p:nvPr/>
        </p:nvPicPr>
        <p:blipFill>
          <a:blip r:embed="rId5"/>
          <a:stretch>
            <a:fillRect/>
          </a:stretch>
        </p:blipFill>
        <p:spPr>
          <a:xfrm>
            <a:off x="687823" y="1411148"/>
            <a:ext cx="3559419" cy="3559419"/>
          </a:xfrm>
          <a:prstGeom prst="rect">
            <a:avLst/>
          </a:prstGeom>
        </p:spPr>
      </p:pic>
    </p:spTree>
    <p:extLst>
      <p:ext uri="{BB962C8B-B14F-4D97-AF65-F5344CB8AC3E}">
        <p14:creationId xmlns:p14="http://schemas.microsoft.com/office/powerpoint/2010/main" val="4103523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ウルトラ ヘヴィー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M</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17844"/>
          </a:xfrm>
          <a:prstGeom prst="rect">
            <a:avLst/>
          </a:prstGeom>
          <a:noFill/>
        </p:spPr>
        <p:txBody>
          <a:bodyPr wrap="square" lIns="90000" tIns="46800" rIns="0" bIns="46800" rtlCol="0">
            <a:spAutoFit/>
          </a:bodyPr>
          <a:lstStyle/>
          <a:p>
            <a:r>
              <a:rPr lang="ja-JP" altLang="en-US" sz="750" dirty="0">
                <a:latin typeface="Meiryo UI" panose="020B0604030504040204" pitchFamily="34" charset="-128"/>
                <a:ea typeface="Meiryo UI" panose="020B0604030504040204" pitchFamily="34" charset="-128"/>
              </a:rPr>
              <a:t>カラー展開：全</a:t>
            </a:r>
            <a:r>
              <a:rPr lang="en-US" altLang="ja-JP" sz="750" dirty="0">
                <a:latin typeface="Meiryo UI" panose="020B0604030504040204" pitchFamily="34" charset="-128"/>
                <a:ea typeface="Meiryo UI" panose="020B0604030504040204" pitchFamily="34" charset="-128"/>
              </a:rPr>
              <a:t>5</a:t>
            </a:r>
            <a:r>
              <a:rPr lang="ja-JP" altLang="en-US" sz="750" dirty="0">
                <a:latin typeface="Meiryo UI" panose="020B0604030504040204" pitchFamily="34" charset="-128"/>
                <a:ea typeface="Meiryo UI" panose="020B0604030504040204" pitchFamily="34" charset="-128"/>
              </a:rPr>
              <a:t>色</a:t>
            </a:r>
          </a:p>
          <a:p>
            <a:r>
              <a:rPr lang="ja-JP" altLang="en-US" sz="750" dirty="0">
                <a:latin typeface="Meiryo UI" panose="020B0604030504040204" pitchFamily="34" charset="-128"/>
                <a:ea typeface="Meiryo UI" panose="020B0604030504040204" pitchFamily="34" charset="-128"/>
              </a:rPr>
              <a:t>素材：綿 </a:t>
            </a:r>
            <a:r>
              <a:rPr lang="en-US" altLang="ja-JP" sz="750" dirty="0">
                <a:latin typeface="Meiryo UI" panose="020B0604030504040204" pitchFamily="34" charset="-128"/>
                <a:ea typeface="Meiryo UI" panose="020B0604030504040204" pitchFamily="34" charset="-128"/>
              </a:rPr>
              <a:t>100</a:t>
            </a:r>
            <a:r>
              <a:rPr lang="ja-JP" altLang="en-US" sz="750" dirty="0">
                <a:latin typeface="Meiryo UI" panose="020B0604030504040204" pitchFamily="34" charset="-128"/>
                <a:ea typeface="Meiryo UI" panose="020B0604030504040204" pitchFamily="34" charset="-128"/>
              </a:rPr>
              <a:t>％ キャンバス　</a:t>
            </a:r>
            <a:r>
              <a:rPr lang="en-US" altLang="ja-JP" sz="750" dirty="0">
                <a:latin typeface="Meiryo UI" panose="020B0604030504040204" pitchFamily="34" charset="-128"/>
                <a:ea typeface="Meiryo UI" panose="020B0604030504040204" pitchFamily="34" charset="-128"/>
              </a:rPr>
              <a:t>※</a:t>
            </a:r>
            <a:r>
              <a:rPr lang="ja-JP" altLang="en-US" sz="750" dirty="0">
                <a:latin typeface="Meiryo UI" panose="020B0604030504040204" pitchFamily="34" charset="-128"/>
                <a:ea typeface="Meiryo UI" panose="020B0604030504040204" pitchFamily="34" charset="-128"/>
              </a:rPr>
              <a:t>生地目付　</a:t>
            </a:r>
            <a:r>
              <a:rPr lang="en-US" altLang="ja-JP" sz="750" dirty="0">
                <a:latin typeface="Meiryo UI" panose="020B0604030504040204" pitchFamily="34" charset="-128"/>
                <a:ea typeface="Meiryo UI" panose="020B0604030504040204" pitchFamily="34" charset="-128"/>
              </a:rPr>
              <a:t>560</a:t>
            </a:r>
            <a:r>
              <a:rPr lang="ja-JP" altLang="en-US" sz="750" dirty="0">
                <a:latin typeface="Meiryo UI" panose="020B0604030504040204" pitchFamily="34" charset="-128"/>
                <a:ea typeface="Meiryo UI" panose="020B0604030504040204" pitchFamily="34" charset="-128"/>
              </a:rPr>
              <a:t>グラム</a:t>
            </a:r>
            <a:r>
              <a:rPr lang="en-US" altLang="ja-JP" sz="750" dirty="0">
                <a:latin typeface="Meiryo UI" panose="020B0604030504040204" pitchFamily="34" charset="-128"/>
                <a:ea typeface="Meiryo UI" panose="020B0604030504040204" pitchFamily="34" charset="-128"/>
              </a:rPr>
              <a:t>/</a:t>
            </a:r>
            <a:r>
              <a:rPr lang="ja-JP" altLang="en-US" sz="750" dirty="0">
                <a:latin typeface="Meiryo UI" panose="020B0604030504040204" pitchFamily="34" charset="-128"/>
                <a:ea typeface="Meiryo UI" panose="020B0604030504040204" pitchFamily="34" charset="-128"/>
              </a:rPr>
              <a:t>平方メートル　</a:t>
            </a:r>
            <a:r>
              <a:rPr lang="en-US" altLang="ja-JP" sz="750" dirty="0">
                <a:latin typeface="Meiryo UI" panose="020B0604030504040204" pitchFamily="34" charset="-128"/>
                <a:ea typeface="Meiryo UI" panose="020B0604030504040204" pitchFamily="34" charset="-128"/>
              </a:rPr>
              <a:t>16.5</a:t>
            </a:r>
            <a:r>
              <a:rPr lang="ja-JP" altLang="en-US" sz="750" dirty="0">
                <a:latin typeface="Meiryo UI" panose="020B0604030504040204" pitchFamily="34" charset="-128"/>
                <a:ea typeface="Meiryo UI" panose="020B0604030504040204" pitchFamily="34" charset="-128"/>
              </a:rPr>
              <a:t>オンス</a:t>
            </a:r>
            <a:r>
              <a:rPr lang="en-US" altLang="ja-JP" sz="750" dirty="0">
                <a:latin typeface="Meiryo UI" panose="020B0604030504040204" pitchFamily="34" charset="-128"/>
                <a:ea typeface="Meiryo UI" panose="020B0604030504040204" pitchFamily="34" charset="-128"/>
              </a:rPr>
              <a:t>/</a:t>
            </a:r>
            <a:r>
              <a:rPr lang="ja-JP" altLang="en-US" sz="750" dirty="0">
                <a:latin typeface="Meiryo UI" panose="020B0604030504040204" pitchFamily="34" charset="-128"/>
                <a:ea typeface="Meiryo UI" panose="020B0604030504040204" pitchFamily="34" charset="-128"/>
              </a:rPr>
              <a:t>平方ヤード</a:t>
            </a:r>
          </a:p>
          <a:p>
            <a:r>
              <a:rPr lang="ja-JP" altLang="en-US" sz="750" dirty="0">
                <a:latin typeface="Meiryo UI" panose="020B0604030504040204" pitchFamily="34" charset="-128"/>
                <a:ea typeface="Meiryo UI" panose="020B0604030504040204" pitchFamily="34" charset="-128"/>
              </a:rPr>
              <a:t>サイズ：使用時：</a:t>
            </a:r>
            <a:r>
              <a:rPr lang="en-US" altLang="ja-JP" sz="750" dirty="0">
                <a:latin typeface="Meiryo UI" panose="020B0604030504040204" pitchFamily="34" charset="-128"/>
                <a:ea typeface="Meiryo UI" panose="020B0604030504040204" pitchFamily="34" charset="-128"/>
              </a:rPr>
              <a:t>W29×H29×D18mm</a:t>
            </a:r>
            <a:r>
              <a:rPr lang="ja-JP" altLang="en-US" sz="750" dirty="0">
                <a:latin typeface="Meiryo UI" panose="020B0604030504040204" pitchFamily="34" charset="-128"/>
                <a:ea typeface="Meiryo UI" panose="020B0604030504040204" pitchFamily="34" charset="-128"/>
              </a:rPr>
              <a:t>（持ち手の長さ</a:t>
            </a:r>
            <a:r>
              <a:rPr lang="en-US" altLang="ja-JP" sz="750" dirty="0">
                <a:latin typeface="Meiryo UI" panose="020B0604030504040204" pitchFamily="34" charset="-128"/>
                <a:ea typeface="Meiryo UI" panose="020B0604030504040204" pitchFamily="34" charset="-128"/>
              </a:rPr>
              <a:t>52mm</a:t>
            </a:r>
            <a:r>
              <a:rPr lang="ja-JP" altLang="en-US" sz="750" dirty="0">
                <a:latin typeface="Meiryo UI" panose="020B0604030504040204" pitchFamily="34" charset="-128"/>
                <a:ea typeface="Meiryo UI" panose="020B0604030504040204" pitchFamily="34" charset="-128"/>
              </a:rPr>
              <a:t>）　出荷時：</a:t>
            </a:r>
            <a:r>
              <a:rPr lang="en-US" altLang="ja-JP" sz="750" dirty="0">
                <a:latin typeface="Meiryo UI" panose="020B0604030504040204" pitchFamily="34" charset="-128"/>
                <a:ea typeface="Meiryo UI" panose="020B0604030504040204" pitchFamily="34" charset="-128"/>
              </a:rPr>
              <a:t>W47×H55</a:t>
            </a:r>
            <a:r>
              <a:rPr lang="ja-JP" altLang="en-US" sz="750" dirty="0">
                <a:latin typeface="Meiryo UI" panose="020B0604030504040204" pitchFamily="34" charset="-128"/>
                <a:ea typeface="Meiryo UI" panose="020B0604030504040204" pitchFamily="34" charset="-128"/>
              </a:rPr>
              <a:t>　　容量：内容量：約</a:t>
            </a:r>
            <a:r>
              <a:rPr lang="en-US" altLang="ja-JP" sz="750" dirty="0">
                <a:latin typeface="Meiryo UI" panose="020B0604030504040204" pitchFamily="34" charset="-128"/>
                <a:ea typeface="Meiryo UI" panose="020B0604030504040204" pitchFamily="34" charset="-128"/>
              </a:rPr>
              <a:t>15L</a:t>
            </a:r>
            <a:r>
              <a:rPr lang="ja-JP" altLang="en-US" sz="750" dirty="0">
                <a:latin typeface="Meiryo UI" panose="020B0604030504040204" pitchFamily="34" charset="-128"/>
                <a:ea typeface="Meiryo UI" panose="020B0604030504040204" pitchFamily="34" charset="-128"/>
              </a:rPr>
              <a:t>　　生産国：中国</a:t>
            </a:r>
          </a:p>
          <a:p>
            <a:r>
              <a:rPr lang="ja-JP" altLang="en-US" sz="750" dirty="0">
                <a:latin typeface="Meiryo UI" panose="020B0604030504040204" pitchFamily="34" charset="-128"/>
                <a:ea typeface="Meiryo UI" panose="020B0604030504040204" pitchFamily="34" charset="-128"/>
              </a:rPr>
              <a:t>注意事項：</a:t>
            </a:r>
            <a:r>
              <a:rPr lang="en-US" altLang="ja-JP" sz="750" dirty="0">
                <a:latin typeface="Meiryo UI" panose="020B0604030504040204" pitchFamily="34" charset="-128"/>
                <a:ea typeface="Meiryo UI" panose="020B0604030504040204" pitchFamily="34" charset="-128"/>
              </a:rPr>
              <a:t>※【</a:t>
            </a:r>
            <a:r>
              <a:rPr lang="ja-JP" altLang="en-US" sz="750" dirty="0">
                <a:latin typeface="Meiryo UI" panose="020B0604030504040204" pitchFamily="34" charset="-128"/>
                <a:ea typeface="Meiryo UI" panose="020B0604030504040204" pitchFamily="34" charset="-128"/>
              </a:rPr>
              <a:t>バッグに関しての取扱注意</a:t>
            </a:r>
            <a:r>
              <a:rPr lang="en-US" altLang="ja-JP" sz="750" dirty="0">
                <a:latin typeface="Meiryo UI" panose="020B0604030504040204" pitchFamily="34" charset="-128"/>
                <a:ea typeface="Meiryo UI" panose="020B0604030504040204" pitchFamily="34" charset="-128"/>
              </a:rPr>
              <a:t>】</a:t>
            </a:r>
            <a:r>
              <a:rPr lang="ja-JP" altLang="en-US" sz="750" dirty="0">
                <a:latin typeface="Meiryo UI" panose="020B0604030504040204" pitchFamily="34" charset="-128"/>
                <a:ea typeface="Meiryo UI" panose="020B0604030504040204" pitchFamily="34" charset="-128"/>
              </a:rPr>
              <a:t>濃色の製品につきまして、濡れた状態で衣服等と強く連続してこすれると移染することがあります。　</a:t>
            </a:r>
            <a:r>
              <a:rPr lang="en-US" altLang="ja-JP" sz="750" dirty="0">
                <a:latin typeface="Meiryo UI" panose="020B0604030504040204" pitchFamily="34" charset="-128"/>
                <a:ea typeface="Meiryo UI" panose="020B0604030504040204" pitchFamily="34" charset="-128"/>
              </a:rPr>
              <a:t>※【</a:t>
            </a:r>
            <a:r>
              <a:rPr lang="ja-JP" altLang="en-US" sz="750" dirty="0">
                <a:latin typeface="Meiryo UI" panose="020B0604030504040204" pitchFamily="34" charset="-128"/>
                <a:ea typeface="Meiryo UI" panose="020B0604030504040204" pitchFamily="34" charset="-128"/>
              </a:rPr>
              <a:t>加工に関しての取扱注意</a:t>
            </a:r>
            <a:r>
              <a:rPr lang="en-US" altLang="ja-JP" sz="750" dirty="0">
                <a:latin typeface="Meiryo UI" panose="020B0604030504040204" pitchFamily="34" charset="-128"/>
                <a:ea typeface="Meiryo UI" panose="020B0604030504040204" pitchFamily="34" charset="-128"/>
              </a:rPr>
              <a:t>】</a:t>
            </a:r>
            <a:r>
              <a:rPr lang="ja-JP" altLang="en-US" sz="750" dirty="0">
                <a:latin typeface="Meiryo UI" panose="020B0604030504040204" pitchFamily="34" charset="-128"/>
                <a:ea typeface="Meiryo UI" panose="020B0604030504040204" pitchFamily="34" charset="-128"/>
              </a:rPr>
              <a:t>生地の特性上、プリント加工やプレス機の熱により、変色や焦げが発生することがありますのでご注意ください。対象：ナチュラル部分のみ</a:t>
            </a:r>
          </a:p>
          <a:p>
            <a:r>
              <a:rPr lang="ja-JP" altLang="en-US" sz="750" dirty="0">
                <a:latin typeface="Meiryo UI" panose="020B0604030504040204" pitchFamily="34" charset="-128"/>
                <a:ea typeface="Meiryo UI" panose="020B0604030504040204" pitchFamily="34" charset="-128"/>
              </a:rPr>
              <a:t>備考：</a:t>
            </a:r>
            <a:r>
              <a:rPr lang="en-US" altLang="ja-JP" sz="750" dirty="0">
                <a:latin typeface="Meiryo UI" panose="020B0604030504040204" pitchFamily="34" charset="-128"/>
                <a:ea typeface="Meiryo UI" panose="020B0604030504040204" pitchFamily="34" charset="-128"/>
              </a:rPr>
              <a:t>※</a:t>
            </a:r>
            <a:r>
              <a:rPr lang="ja-JP" altLang="en-US" sz="750" dirty="0">
                <a:latin typeface="Meiryo UI" panose="020B0604030504040204" pitchFamily="34" charset="-128"/>
                <a:ea typeface="Meiryo UI" panose="020B0604030504040204" pitchFamily="34" charset="-128"/>
              </a:rPr>
              <a:t>内ポケット付き　</a:t>
            </a:r>
            <a:r>
              <a:rPr lang="en-US" altLang="ja-JP" sz="750" dirty="0">
                <a:latin typeface="Meiryo UI" panose="020B0604030504040204" pitchFamily="34" charset="-128"/>
                <a:ea typeface="Meiryo UI" panose="020B0604030504040204" pitchFamily="34" charset="-128"/>
              </a:rPr>
              <a:t>※019.</a:t>
            </a:r>
            <a:r>
              <a:rPr lang="ja-JP" altLang="en-US" sz="750" dirty="0">
                <a:latin typeface="Meiryo UI" panose="020B0604030504040204" pitchFamily="34" charset="-128"/>
                <a:ea typeface="Meiryo UI" panose="020B0604030504040204" pitchFamily="34" charset="-128"/>
              </a:rPr>
              <a:t>ナチュラルは、環境に配慮し漂白工程をなくした無漂白商品となります。 </a:t>
            </a:r>
            <a:endParaRPr lang="en-US" altLang="ja-JP" sz="75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通勤や通学などの普段使いにもぴったりな</a:t>
            </a:r>
            <a:r>
              <a:rPr lang="en-US" altLang="ja-JP" sz="1600" dirty="0"/>
              <a:t>M</a:t>
            </a:r>
            <a:r>
              <a:rPr lang="ja-JP" altLang="en-US" sz="1600" dirty="0"/>
              <a:t>サイズのキャンバストートバッグ。丈夫でしっかりした極厚キャンバス生地は使い込むほどに味が出て、自分流の風合いを楽しむことができます。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7" name="図 66">
            <a:extLst>
              <a:ext uri="{FF2B5EF4-FFF2-40B4-BE49-F238E27FC236}">
                <a16:creationId xmlns:a16="http://schemas.microsoft.com/office/drawing/2014/main" id="{64C626FC-B977-2475-AB4D-54C834AFD247}"/>
              </a:ext>
            </a:extLst>
          </p:cNvPr>
          <p:cNvPicPr>
            <a:picLocks noChangeAspect="1"/>
          </p:cNvPicPr>
          <p:nvPr/>
        </p:nvPicPr>
        <p:blipFill>
          <a:blip r:embed="rId5"/>
          <a:stretch>
            <a:fillRect/>
          </a:stretch>
        </p:blipFill>
        <p:spPr>
          <a:xfrm>
            <a:off x="687800" y="1358186"/>
            <a:ext cx="3671570" cy="3671570"/>
          </a:xfrm>
          <a:prstGeom prst="rect">
            <a:avLst/>
          </a:prstGeom>
        </p:spPr>
      </p:pic>
    </p:spTree>
    <p:extLst>
      <p:ext uri="{BB962C8B-B14F-4D97-AF65-F5344CB8AC3E}">
        <p14:creationId xmlns:p14="http://schemas.microsoft.com/office/powerpoint/2010/main" val="203127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ウルトラ ヘヴィー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素材：綿 </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キャンバス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生地目付　</a:t>
            </a:r>
            <a:r>
              <a:rPr lang="en-US" altLang="ja-JP" sz="800" dirty="0">
                <a:latin typeface="Meiryo UI" panose="020B0604030504040204" pitchFamily="34" charset="-128"/>
                <a:ea typeface="Meiryo UI" panose="020B0604030504040204" pitchFamily="34" charset="-128"/>
              </a:rPr>
              <a:t>560</a:t>
            </a:r>
            <a:r>
              <a:rPr lang="ja-JP" altLang="en-US" sz="800" dirty="0">
                <a:latin typeface="Meiryo UI" panose="020B0604030504040204" pitchFamily="34" charset="-128"/>
                <a:ea typeface="Meiryo UI" panose="020B0604030504040204" pitchFamily="34" charset="-128"/>
              </a:rPr>
              <a:t>グラム</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平方メートル　</a:t>
            </a:r>
            <a:r>
              <a:rPr lang="en-US" altLang="ja-JP" sz="800" dirty="0">
                <a:latin typeface="Meiryo UI" panose="020B0604030504040204" pitchFamily="34" charset="-128"/>
                <a:ea typeface="Meiryo UI" panose="020B0604030504040204" pitchFamily="34" charset="-128"/>
              </a:rPr>
              <a:t>16.5</a:t>
            </a:r>
            <a:r>
              <a:rPr lang="ja-JP" altLang="en-US" sz="800" dirty="0">
                <a:latin typeface="Meiryo UI" panose="020B0604030504040204" pitchFamily="34" charset="-128"/>
                <a:ea typeface="Meiryo UI" panose="020B0604030504040204" pitchFamily="34" charset="-128"/>
              </a:rPr>
              <a:t>オンス</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平方ヤード</a:t>
            </a:r>
          </a:p>
          <a:p>
            <a:r>
              <a:rPr lang="ja-JP" altLang="en-US" sz="800" dirty="0">
                <a:latin typeface="Meiryo UI" panose="020B0604030504040204" pitchFamily="34" charset="-128"/>
                <a:ea typeface="Meiryo UI" panose="020B0604030504040204" pitchFamily="34" charset="-128"/>
              </a:rPr>
              <a:t>サイズ：使用時：</a:t>
            </a:r>
            <a:r>
              <a:rPr lang="en-US" altLang="ja-JP" sz="800" dirty="0">
                <a:latin typeface="Meiryo UI" panose="020B0604030504040204" pitchFamily="34" charset="-128"/>
                <a:ea typeface="Meiryo UI" panose="020B0604030504040204" pitchFamily="34" charset="-128"/>
              </a:rPr>
              <a:t>W41×H37×D20mm</a:t>
            </a:r>
            <a:r>
              <a:rPr lang="ja-JP" altLang="en-US" sz="800" dirty="0">
                <a:latin typeface="Meiryo UI" panose="020B0604030504040204" pitchFamily="34" charset="-128"/>
                <a:ea typeface="Meiryo UI" panose="020B0604030504040204" pitchFamily="34" charset="-128"/>
              </a:rPr>
              <a:t>（持ち手の長さ</a:t>
            </a:r>
            <a:r>
              <a:rPr lang="en-US" altLang="ja-JP" sz="800" dirty="0">
                <a:latin typeface="Meiryo UI" panose="020B0604030504040204" pitchFamily="34" charset="-128"/>
                <a:ea typeface="Meiryo UI" panose="020B0604030504040204" pitchFamily="34" charset="-128"/>
              </a:rPr>
              <a:t>54mm</a:t>
            </a:r>
            <a:r>
              <a:rPr lang="ja-JP" altLang="en-US" sz="800" dirty="0">
                <a:latin typeface="Meiryo UI" panose="020B0604030504040204" pitchFamily="34" charset="-128"/>
                <a:ea typeface="Meiryo UI" panose="020B0604030504040204" pitchFamily="34" charset="-128"/>
              </a:rPr>
              <a:t>）　出荷時：</a:t>
            </a:r>
            <a:r>
              <a:rPr lang="en-US" altLang="ja-JP" sz="800" dirty="0">
                <a:latin typeface="Meiryo UI" panose="020B0604030504040204" pitchFamily="34" charset="-128"/>
                <a:ea typeface="Meiryo UI" panose="020B0604030504040204" pitchFamily="34" charset="-128"/>
              </a:rPr>
              <a:t>W61×H37</a:t>
            </a:r>
          </a:p>
          <a:p>
            <a:r>
              <a:rPr lang="ja-JP" altLang="en-US" sz="800" dirty="0">
                <a:latin typeface="Meiryo UI" panose="020B0604030504040204" pitchFamily="34" charset="-128"/>
                <a:ea typeface="Meiryo UI" panose="020B0604030504040204" pitchFamily="34" charset="-128"/>
              </a:rPr>
              <a:t>容量：内容量：約</a:t>
            </a:r>
            <a:r>
              <a:rPr lang="en-US" altLang="ja-JP" sz="800" dirty="0">
                <a:latin typeface="Meiryo UI" panose="020B0604030504040204" pitchFamily="34" charset="-128"/>
                <a:ea typeface="Meiryo UI" panose="020B0604030504040204" pitchFamily="34" charset="-128"/>
              </a:rPr>
              <a:t>30L</a:t>
            </a:r>
            <a:r>
              <a:rPr lang="ja-JP" altLang="en-US" sz="800" dirty="0">
                <a:latin typeface="Meiryo UI" panose="020B0604030504040204" pitchFamily="34" charset="-128"/>
                <a:ea typeface="Meiryo UI" panose="020B0604030504040204" pitchFamily="34" charset="-128"/>
              </a:rPr>
              <a:t>　　生産国：中国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バッグに関しての取扱注意</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濃色の製品につきまして、濡れた状態で衣服等と強く連続してこすれると移染することがあります。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加工に関しての取扱注意</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生地の特性上、プリント加工やプレス機の熱により、変色や焦げが発生することがありますのでご注意ください。対象：ナチュラル部分のみ</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r>
              <a:rPr lang="en-US" altLang="ja-JP" sz="800" dirty="0">
                <a:latin typeface="Meiryo UI" panose="020B0604030504040204" pitchFamily="34" charset="-128"/>
                <a:ea typeface="Meiryo UI" panose="020B0604030504040204" pitchFamily="34" charset="-128"/>
              </a:rPr>
              <a:t>※019.</a:t>
            </a:r>
            <a:r>
              <a:rPr lang="ja-JP" altLang="en-US" sz="800" dirty="0">
                <a:latin typeface="Meiryo UI" panose="020B0604030504040204" pitchFamily="34" charset="-128"/>
                <a:ea typeface="Meiryo UI" panose="020B0604030504040204" pitchFamily="34" charset="-128"/>
              </a:rPr>
              <a:t>ナチュラルは、環境に配慮し漂白工程をなくした無漂白商品となります。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スーパーの買出しやアウトドアでも活躍する</a:t>
            </a:r>
            <a:r>
              <a:rPr lang="en-US" altLang="ja-JP" sz="1600" dirty="0"/>
              <a:t>L</a:t>
            </a:r>
            <a:r>
              <a:rPr lang="ja-JP" altLang="en-US" sz="1600" dirty="0"/>
              <a:t>サイズのキャンバストートバッグ。収納に便利なフロントポケット・内側の吊りポケットも装備。丈夫な極厚キャンバス生地は使い込むほど味がでます。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9" name="図 88">
            <a:extLst>
              <a:ext uri="{FF2B5EF4-FFF2-40B4-BE49-F238E27FC236}">
                <a16:creationId xmlns:a16="http://schemas.microsoft.com/office/drawing/2014/main" id="{6430C103-A7DB-5560-0B77-FF126909105A}"/>
              </a:ext>
            </a:extLst>
          </p:cNvPr>
          <p:cNvPicPr>
            <a:picLocks noChangeAspect="1"/>
          </p:cNvPicPr>
          <p:nvPr/>
        </p:nvPicPr>
        <p:blipFill>
          <a:blip r:embed="rId5"/>
          <a:stretch>
            <a:fillRect/>
          </a:stretch>
        </p:blipFill>
        <p:spPr>
          <a:xfrm>
            <a:off x="709623" y="1395682"/>
            <a:ext cx="3560089" cy="3560089"/>
          </a:xfrm>
          <a:prstGeom prst="rect">
            <a:avLst/>
          </a:prstGeom>
        </p:spPr>
      </p:pic>
    </p:spTree>
    <p:extLst>
      <p:ext uri="{BB962C8B-B14F-4D97-AF65-F5344CB8AC3E}">
        <p14:creationId xmlns:p14="http://schemas.microsoft.com/office/powerpoint/2010/main" val="2777352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ヘヴィー キャンバス ニュースペーパーバッグ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横幅</a:t>
            </a:r>
            <a:r>
              <a:rPr lang="en-US" altLang="ja-JP" sz="900" dirty="0">
                <a:latin typeface="Meiryo UI" panose="020B0604030504040204" pitchFamily="34" charset="-128"/>
                <a:ea typeface="Meiryo UI" panose="020B0604030504040204" pitchFamily="34" charset="-128"/>
              </a:rPr>
              <a:t>40</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36</a:t>
            </a:r>
            <a:r>
              <a:rPr lang="ja-JP" altLang="en-US" sz="900" dirty="0">
                <a:latin typeface="Meiryo UI" panose="020B0604030504040204" pitchFamily="34" charset="-128"/>
                <a:ea typeface="Meiryo UI" panose="020B0604030504040204" pitchFamily="34" charset="-128"/>
              </a:rPr>
              <a:t>、底幅</a:t>
            </a:r>
            <a:r>
              <a:rPr lang="en-US" altLang="ja-JP" sz="900" dirty="0">
                <a:latin typeface="Meiryo UI" panose="020B0604030504040204" pitchFamily="34" charset="-128"/>
                <a:ea typeface="Meiryo UI" panose="020B0604030504040204" pitchFamily="34" charset="-128"/>
              </a:rPr>
              <a:t>16</a:t>
            </a:r>
            <a:r>
              <a:rPr lang="ja-JP" altLang="en-US" sz="900" dirty="0">
                <a:latin typeface="Meiryo UI" panose="020B0604030504040204" pitchFamily="34" charset="-128"/>
                <a:ea typeface="Meiryo UI" panose="020B0604030504040204" pitchFamily="34" charset="-128"/>
              </a:rPr>
              <a:t>、ショルダーストラップ</a:t>
            </a:r>
            <a:r>
              <a:rPr lang="en-US" altLang="ja-JP" sz="900" dirty="0">
                <a:latin typeface="Meiryo UI" panose="020B0604030504040204" pitchFamily="34" charset="-128"/>
                <a:ea typeface="Meiryo UI" panose="020B0604030504040204" pitchFamily="34" charset="-128"/>
              </a:rPr>
              <a:t>87cm</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横幅</a:t>
            </a:r>
            <a:r>
              <a:rPr lang="en-US" altLang="ja-JP" sz="900" dirty="0">
                <a:latin typeface="Meiryo UI" panose="020B0604030504040204" pitchFamily="34" charset="-128"/>
                <a:ea typeface="Meiryo UI" panose="020B0604030504040204" pitchFamily="34" charset="-128"/>
              </a:rPr>
              <a:t>40</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36</a:t>
            </a:r>
            <a:r>
              <a:rPr lang="ja-JP" altLang="en-US" sz="900" dirty="0">
                <a:latin typeface="Meiryo UI" panose="020B0604030504040204" pitchFamily="34" charset="-128"/>
                <a:ea typeface="Meiryo UI" panose="020B0604030504040204" pitchFamily="34" charset="-128"/>
              </a:rPr>
              <a:t>、底幅</a:t>
            </a:r>
            <a:r>
              <a:rPr lang="en-US" altLang="ja-JP" sz="900" dirty="0">
                <a:latin typeface="Meiryo UI" panose="020B0604030504040204" pitchFamily="34" charset="-128"/>
                <a:ea typeface="Meiryo UI" panose="020B0604030504040204" pitchFamily="34" charset="-128"/>
              </a:rPr>
              <a:t>16</a:t>
            </a:r>
            <a:r>
              <a:rPr lang="ja-JP" altLang="en-US" sz="900" dirty="0">
                <a:latin typeface="Meiryo UI" panose="020B0604030504040204" pitchFamily="34" charset="-128"/>
                <a:ea typeface="Meiryo UI" panose="020B0604030504040204" pitchFamily="34" charset="-128"/>
              </a:rPr>
              <a:t>、ショルダーストラップ</a:t>
            </a:r>
            <a:r>
              <a:rPr lang="en-US" altLang="ja-JP" sz="900" dirty="0">
                <a:latin typeface="Meiryo UI" panose="020B0604030504040204" pitchFamily="34" charset="-128"/>
                <a:ea typeface="Meiryo UI" panose="020B0604030504040204" pitchFamily="34" charset="-128"/>
              </a:rPr>
              <a:t>87cm</a:t>
            </a:r>
          </a:p>
          <a:p>
            <a:r>
              <a:rPr lang="ja-JP" altLang="en-US" sz="900" dirty="0">
                <a:latin typeface="Meiryo UI" panose="020B0604030504040204" pitchFamily="34" charset="-128"/>
                <a:ea typeface="Meiryo UI" panose="020B0604030504040204" pitchFamily="34" charset="-128"/>
              </a:rPr>
              <a:t>容量</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クラシカルなフォルムや太めのショルダーストラップがオシャレなニュースペーパーバッグ。耐久性に優れたキャンバス素材を使用しており、大容量でざっくりものを詰められるバッグです。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2" name="Picture 18">
            <a:extLst>
              <a:ext uri="{FF2B5EF4-FFF2-40B4-BE49-F238E27FC236}">
                <a16:creationId xmlns:a16="http://schemas.microsoft.com/office/drawing/2014/main" id="{0B46BE07-0F37-FD4A-EE40-24A3F8B4F1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490" y="1399660"/>
            <a:ext cx="3560090" cy="356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476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ライトナイロン リップストップ メッシュ トートバッグ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endParaRPr lang="ja-JP" altLang="en-US"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ja-JP" altLang="en-US" sz="900" dirty="0">
                <a:latin typeface="Meiryo UI" panose="020B0604030504040204" pitchFamily="34" charset="-128"/>
                <a:ea typeface="Meiryo UI" panose="020B0604030504040204" pitchFamily="34" charset="-128"/>
              </a:rPr>
              <a:t>：ナイロン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％（リップストップ生地）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メッシュ部分：ポリエステル</a:t>
            </a:r>
            <a:r>
              <a:rPr lang="en-US" altLang="ja-JP" sz="900" dirty="0">
                <a:latin typeface="Meiryo UI" panose="020B0604030504040204" pitchFamily="34" charset="-128"/>
                <a:ea typeface="Meiryo UI" panose="020B0604030504040204" pitchFamily="34" charset="-128"/>
              </a:rPr>
              <a:t>100%</a:t>
            </a:r>
          </a:p>
          <a:p>
            <a:pPr>
              <a:tabLst>
                <a:tab pos="542925" algn="l"/>
                <a:tab pos="715963" algn="l"/>
              </a:tabLst>
            </a:pPr>
            <a:r>
              <a:rPr lang="ja-JP" altLang="en-US" sz="900" b="1" i="0" dirty="0">
                <a:solidFill>
                  <a:srgbClr val="333333"/>
                </a:solidFill>
                <a:effectLst/>
                <a:highlight>
                  <a:srgbClr val="FFFFFF"/>
                </a:highlight>
                <a:latin typeface="-apple-system"/>
              </a:rPr>
              <a:t>サイズ</a:t>
            </a:r>
            <a:r>
              <a:rPr lang="ja-JP" altLang="en-US" sz="900" dirty="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 横</a:t>
            </a:r>
            <a:r>
              <a:rPr lang="en-US" altLang="ja-JP" sz="900" spc="200" dirty="0">
                <a:latin typeface="Meiryo UI" panose="020B0604030504040204" pitchFamily="34" charset="-128"/>
                <a:ea typeface="Meiryo UI" panose="020B0604030504040204" pitchFamily="34" charset="-128"/>
              </a:rPr>
              <a:t>30×</a:t>
            </a:r>
            <a:r>
              <a:rPr lang="ja-JP" altLang="en-US" sz="900" spc="200" dirty="0">
                <a:latin typeface="Meiryo UI" panose="020B0604030504040204" pitchFamily="34" charset="-128"/>
                <a:ea typeface="Meiryo UI" panose="020B0604030504040204" pitchFamily="34" charset="-128"/>
              </a:rPr>
              <a:t>縦</a:t>
            </a:r>
            <a:r>
              <a:rPr lang="en-US" altLang="ja-JP" sz="900" spc="200" dirty="0">
                <a:latin typeface="Meiryo UI" panose="020B0604030504040204" pitchFamily="34" charset="-128"/>
                <a:ea typeface="Meiryo UI" panose="020B0604030504040204" pitchFamily="34" charset="-128"/>
              </a:rPr>
              <a:t>35×</a:t>
            </a:r>
            <a:r>
              <a:rPr lang="ja-JP" altLang="en-US" sz="900" spc="200" dirty="0">
                <a:latin typeface="Meiryo UI" panose="020B0604030504040204" pitchFamily="34" charset="-128"/>
                <a:ea typeface="Meiryo UI" panose="020B0604030504040204" pitchFamily="34" charset="-128"/>
              </a:rPr>
              <a:t>奥行</a:t>
            </a:r>
            <a:r>
              <a:rPr lang="en-US" altLang="ja-JP" sz="900" spc="200" dirty="0">
                <a:latin typeface="Meiryo UI" panose="020B0604030504040204" pitchFamily="34" charset="-128"/>
                <a:ea typeface="Meiryo UI" panose="020B0604030504040204" pitchFamily="34" charset="-128"/>
              </a:rPr>
              <a:t>13cm</a:t>
            </a:r>
            <a:r>
              <a:rPr lang="ja-JP" altLang="en-US" sz="900" spc="200" dirty="0">
                <a:latin typeface="Meiryo UI" panose="020B0604030504040204" pitchFamily="34" charset="-128"/>
                <a:ea typeface="Meiryo UI" panose="020B0604030504040204" pitchFamily="34" charset="-128"/>
              </a:rPr>
              <a:t>、持ち手の長さ</a:t>
            </a:r>
            <a:r>
              <a:rPr lang="en-US" altLang="ja-JP" sz="900" spc="200" dirty="0">
                <a:latin typeface="Meiryo UI" panose="020B0604030504040204" pitchFamily="34" charset="-128"/>
                <a:ea typeface="Meiryo UI" panose="020B0604030504040204" pitchFamily="34" charset="-128"/>
              </a:rPr>
              <a:t>59cm</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容量：約</a:t>
            </a:r>
            <a:r>
              <a:rPr lang="en-US" altLang="ja-JP" sz="900">
                <a:latin typeface="Meiryo UI" panose="020B0604030504040204" pitchFamily="34" charset="-128"/>
                <a:ea typeface="Meiryo UI" panose="020B0604030504040204" pitchFamily="34" charset="-128"/>
              </a:rPr>
              <a:t>19L</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ナイロン</a:t>
            </a:r>
            <a:r>
              <a:rPr lang="en-US" altLang="ja-JP" sz="1600" b="0" i="0" dirty="0">
                <a:solidFill>
                  <a:srgbClr val="333333"/>
                </a:solidFill>
                <a:effectLst/>
                <a:latin typeface="-apple-system"/>
              </a:rPr>
              <a:t>100%</a:t>
            </a:r>
            <a:r>
              <a:rPr lang="ja-JP" altLang="en-US" sz="1600" b="0" i="0" dirty="0">
                <a:solidFill>
                  <a:srgbClr val="333333"/>
                </a:solidFill>
                <a:effectLst/>
                <a:latin typeface="-apple-system"/>
              </a:rPr>
              <a:t>のリップストップ生地と、メッシュを組合わせたトートバッグ。</a:t>
            </a:r>
            <a:r>
              <a:rPr lang="en-US" altLang="ja-JP" sz="1600" b="0" i="0" dirty="0">
                <a:solidFill>
                  <a:srgbClr val="333333"/>
                </a:solidFill>
                <a:effectLst/>
                <a:latin typeface="-apple-system"/>
              </a:rPr>
              <a:t>A4</a:t>
            </a:r>
            <a:r>
              <a:rPr lang="ja-JP" altLang="en-US" sz="1600" b="0" i="0" dirty="0">
                <a:solidFill>
                  <a:srgbClr val="333333"/>
                </a:solidFill>
                <a:effectLst/>
                <a:latin typeface="-apple-system"/>
              </a:rPr>
              <a:t>サイズの本などもしっかり収納できて、持ち手が長めで肩掛けしやすくデイリーユースにピッタリです。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3" name="Picture 19">
            <a:extLst>
              <a:ext uri="{FF2B5EF4-FFF2-40B4-BE49-F238E27FC236}">
                <a16:creationId xmlns:a16="http://schemas.microsoft.com/office/drawing/2014/main" id="{89CF0B99-373D-AD99-E6F0-8670098A78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186" y="1427168"/>
            <a:ext cx="3577188" cy="357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67341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705</TotalTime>
  <Words>3971</Words>
  <Application>Microsoft Office PowerPoint</Application>
  <PresentationFormat>画面に合わせる (4:3)</PresentationFormat>
  <Paragraphs>486</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256</cp:revision>
  <cp:lastPrinted>2021-07-20T08:57:41Z</cp:lastPrinted>
  <dcterms:created xsi:type="dcterms:W3CDTF">2021-06-21T09:41:39Z</dcterms:created>
  <dcterms:modified xsi:type="dcterms:W3CDTF">2024-09-13T02:46:50Z</dcterms:modified>
</cp:coreProperties>
</file>