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5" d="100"/>
          <a:sy n="85" d="100"/>
        </p:scale>
        <p:origin x="42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bmp"/><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bmp"/><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bmp"/><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a:solidFill>
                  <a:schemeClr val="bg1"/>
                </a:solidFill>
                <a:latin typeface="Meiryo UI" panose="020B0604030504040204" pitchFamily="34" charset="-128"/>
                <a:ea typeface="Meiryo UI" panose="020B0604030504040204" pitchFamily="34" charset="-128"/>
              </a:rPr>
              <a:t>ビニルスパバッグ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材：クリアバッグ：ポリ塩化ビニル、</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メッシュバッグ：ナイロン、ポリエステル、ポリプロピレン</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：クリアバッグ：約</a:t>
            </a:r>
            <a:r>
              <a:rPr lang="en-US" altLang="ja-JP" sz="900" dirty="0">
                <a:latin typeface="Meiryo UI" panose="020B0604030504040204" pitchFamily="34" charset="-128"/>
                <a:ea typeface="Meiryo UI" panose="020B0604030504040204" pitchFamily="34" charset="-128"/>
              </a:rPr>
              <a:t>165</a:t>
            </a:r>
            <a:r>
              <a:rPr lang="ja-JP" altLang="en-US" sz="900">
                <a:latin typeface="Meiryo UI" panose="020B0604030504040204" pitchFamily="34" charset="-128"/>
                <a:ea typeface="Meiryo UI" panose="020B0604030504040204" pitchFamily="34" charset="-128"/>
              </a:rPr>
              <a:t>（全高</a:t>
            </a:r>
            <a:r>
              <a:rPr lang="en-US" altLang="ja-JP" sz="900" dirty="0">
                <a:latin typeface="Meiryo UI" panose="020B0604030504040204" pitchFamily="34" charset="-128"/>
                <a:ea typeface="Meiryo UI" panose="020B0604030504040204" pitchFamily="34" charset="-128"/>
              </a:rPr>
              <a:t>200</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×230×90mm</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メッシュバッグ：約</a:t>
            </a:r>
            <a:r>
              <a:rPr lang="en-US" altLang="ja-JP" sz="900" dirty="0">
                <a:latin typeface="Meiryo UI" panose="020B0604030504040204" pitchFamily="34" charset="-128"/>
                <a:ea typeface="Meiryo UI" panose="020B0604030504040204" pitchFamily="34" charset="-128"/>
              </a:rPr>
              <a:t>150×200×90mm </a:t>
            </a:r>
          </a:p>
          <a:p>
            <a:r>
              <a:rPr lang="ja-JP" altLang="en-US" sz="900">
                <a:latin typeface="Meiryo UI" panose="020B0604030504040204" pitchFamily="34" charset="-128"/>
                <a:ea typeface="Meiryo UI" panose="020B0604030504040204" pitchFamily="34" charset="-128"/>
              </a:rPr>
              <a:t>　　　　　（包装形態：ポリ袋入）</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考：ブラック・クリア</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ふたつ重ねて使用することも可能でオシャレなメッシュ素材とクリア素材のバッグセットです。カラーバリエーションはブラックとクリアの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色展開。オリジナル名入れも承ります。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3680543-6DB6-CDB3-D3C6-9298D4AE9E48}"/>
              </a:ext>
            </a:extLst>
          </p:cNvPr>
          <p:cNvPicPr>
            <a:picLocks noChangeAspect="1"/>
          </p:cNvPicPr>
          <p:nvPr/>
        </p:nvPicPr>
        <p:blipFill>
          <a:blip r:embed="rId5"/>
          <a:stretch>
            <a:fillRect/>
          </a:stretch>
        </p:blipFill>
        <p:spPr>
          <a:xfrm>
            <a:off x="700268" y="1415551"/>
            <a:ext cx="3536667" cy="3536667"/>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バッグ付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270×170×80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オフィスから家庭内、そしてアウトドアシーンまで幅広く利用でき、肌触りも良い上質なブランケットを専用バッグ付きのセットにしたアイテムです。ブランケットにもバッグにも名入れが可能！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3C276E3-98B8-8D4F-AC9F-9B0BBCEB7D85}"/>
              </a:ext>
            </a:extLst>
          </p:cNvPr>
          <p:cNvPicPr>
            <a:picLocks noChangeAspect="1"/>
          </p:cNvPicPr>
          <p:nvPr/>
        </p:nvPicPr>
        <p:blipFill>
          <a:blip r:embed="rId5"/>
          <a:stretch>
            <a:fillRect/>
          </a:stretch>
        </p:blipFill>
        <p:spPr>
          <a:xfrm>
            <a:off x="681812" y="1422052"/>
            <a:ext cx="3734602" cy="3570973"/>
          </a:xfrm>
          <a:prstGeom prst="rect">
            <a:avLst/>
          </a:prstGeom>
        </p:spPr>
      </p:pic>
    </p:spTree>
    <p:extLst>
      <p:ext uri="{BB962C8B-B14F-4D97-AF65-F5344CB8AC3E}">
        <p14:creationId xmlns:p14="http://schemas.microsoft.com/office/powerpoint/2010/main" val="2785907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ラバーウッドスピーカースタンド シングルホーン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ゴムの木</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100×50×70mm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天然ゴム採取後の廃材を再利用した、電源不要な温かみのあるシングルホーンナチュラルスピーカーです。オリジナル名入れも可能ですので、アウトドアイベント等の販促用にも人気です。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717097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φ84×112(mm)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380ml</a:t>
            </a:r>
            <a:r>
              <a:rPr lang="ja-JP" altLang="en-US" sz="1600" dirty="0"/>
              <a:t>サイズのシンプルなタンブラー。カラーバリエーションが豊富でシンプルなデザインが映えます。ステンレス素材の真空二重構造で保冷・保温効果はバツグン、使い勝手の良いアイテムです。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F57AB3-3B1C-1DF6-D88F-DFBCF268B402}"/>
              </a:ext>
            </a:extLst>
          </p:cNvPr>
          <p:cNvPicPr>
            <a:picLocks noChangeAspect="1"/>
          </p:cNvPicPr>
          <p:nvPr/>
        </p:nvPicPr>
        <p:blipFill>
          <a:blip r:embed="rId5"/>
          <a:stretch>
            <a:fillRect/>
          </a:stretch>
        </p:blipFill>
        <p:spPr>
          <a:xfrm>
            <a:off x="668009" y="1371901"/>
            <a:ext cx="3639927" cy="3639927"/>
          </a:xfrm>
          <a:prstGeom prst="rect">
            <a:avLst/>
          </a:prstGeom>
        </p:spPr>
      </p:pic>
    </p:spTree>
    <p:extLst>
      <p:ext uri="{BB962C8B-B14F-4D97-AF65-F5344CB8AC3E}">
        <p14:creationId xmlns:p14="http://schemas.microsoft.com/office/powerpoint/2010/main" val="2599276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クルット巾着収納ブランケット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吊り下げ巾着</a:t>
            </a:r>
            <a:r>
              <a:rPr lang="en-US" altLang="ja-JP" sz="900" dirty="0">
                <a:latin typeface="Meiryo UI" panose="020B0604030504040204" pitchFamily="34" charset="-128"/>
                <a:ea typeface="Meiryo UI" panose="020B0604030504040204" pitchFamily="34" charset="-128"/>
              </a:rPr>
              <a:t>/230×230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考：ベーシックネイビー・ランプブラック・アイボリー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ブランケット自体がコンパクトで可愛らしい巾着袋にもなるため、持ち運びにも大変便利なアイテムです。また巾着型にするとクッションとしても活用できる点も高ポイントです。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3417256-DE5B-050D-950E-8F948925A145}"/>
              </a:ext>
            </a:extLst>
          </p:cNvPr>
          <p:cNvPicPr>
            <a:picLocks noChangeAspect="1"/>
          </p:cNvPicPr>
          <p:nvPr/>
        </p:nvPicPr>
        <p:blipFill>
          <a:blip r:embed="rId5"/>
          <a:stretch>
            <a:fillRect/>
          </a:stretch>
        </p:blipFill>
        <p:spPr>
          <a:xfrm>
            <a:off x="724120" y="1362278"/>
            <a:ext cx="3641188" cy="3641188"/>
          </a:xfrm>
          <a:prstGeom prst="rect">
            <a:avLst/>
          </a:prstGeom>
        </p:spPr>
      </p:pic>
    </p:spTree>
    <p:extLst>
      <p:ext uri="{BB962C8B-B14F-4D97-AF65-F5344CB8AC3E}">
        <p14:creationId xmlns:p14="http://schemas.microsoft.com/office/powerpoint/2010/main" val="1173187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 </a:t>
            </a: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クーラーポーチ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190×200×110(mm)(</a:t>
            </a:r>
            <a:r>
              <a:rPr lang="ja-JP" altLang="en-US" sz="900" dirty="0">
                <a:latin typeface="Meiryo UI" panose="020B0604030504040204" pitchFamily="34" charset="-128"/>
                <a:ea typeface="Meiryo UI" panose="020B0604030504040204" pitchFamily="34" charset="-128"/>
              </a:rPr>
              <a:t>ﾙｰﾌﾟ含まず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包装：ﾍｯﾀﾞｰ付</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表地は再生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生地使用、裏地は抗菌・防臭加工済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保冷機能付きクーラーポーチは、お弁当箱が丁度入るサイズ感で持ち運びに便利。表生地には、エコな再生</a:t>
            </a:r>
            <a:r>
              <a:rPr lang="en-US" altLang="ja-JP" sz="1600" dirty="0"/>
              <a:t>PET</a:t>
            </a:r>
            <a:r>
              <a:rPr lang="ja-JP" altLang="en-US" sz="1600" dirty="0"/>
              <a:t>を使用。オリジナル名入れをして物販・ノベルティとしてご使用ください。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72A7575-8C83-A73F-B06D-4B6A9BB6013C}"/>
              </a:ext>
            </a:extLst>
          </p:cNvPr>
          <p:cNvPicPr>
            <a:picLocks noChangeAspect="1"/>
          </p:cNvPicPr>
          <p:nvPr/>
        </p:nvPicPr>
        <p:blipFill>
          <a:blip r:embed="rId5"/>
          <a:stretch>
            <a:fillRect/>
          </a:stretch>
        </p:blipFill>
        <p:spPr>
          <a:xfrm>
            <a:off x="648986" y="1312927"/>
            <a:ext cx="3638550" cy="3638550"/>
          </a:xfrm>
          <a:prstGeom prst="rect">
            <a:avLst/>
          </a:prstGeom>
        </p:spPr>
      </p:pic>
    </p:spTree>
    <p:extLst>
      <p:ext uri="{BB962C8B-B14F-4D97-AF65-F5344CB8AC3E}">
        <p14:creationId xmlns:p14="http://schemas.microsoft.com/office/powerpoint/2010/main" val="484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280ml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108×53×108(mm)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蓋部分に油性ボールペンで何度も書き込みできて、洗剤で簡単に洗い流せる容量</a:t>
            </a:r>
            <a:r>
              <a:rPr lang="en-US" altLang="ja-JP" sz="1600" dirty="0"/>
              <a:t>280ml</a:t>
            </a:r>
            <a:r>
              <a:rPr lang="ja-JP" altLang="en-US" sz="1600" dirty="0"/>
              <a:t>のフードコンテナ。中身の食品の消費期限を記載して管理すれば、フードロス削減に繋がるエコな商品です。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42ED9677-E016-4AFD-5A7B-49106A00002A}"/>
              </a:ext>
            </a:extLst>
          </p:cNvPr>
          <p:cNvPicPr>
            <a:picLocks noChangeAspect="1"/>
          </p:cNvPicPr>
          <p:nvPr/>
        </p:nvPicPr>
        <p:blipFill>
          <a:blip r:embed="rId5"/>
          <a:stretch>
            <a:fillRect/>
          </a:stretch>
        </p:blipFill>
        <p:spPr>
          <a:xfrm>
            <a:off x="633776" y="1355718"/>
            <a:ext cx="3709645" cy="3709645"/>
          </a:xfrm>
          <a:prstGeom prst="rect">
            <a:avLst/>
          </a:prstGeom>
        </p:spPr>
      </p:pic>
    </p:spTree>
    <p:extLst>
      <p:ext uri="{BB962C8B-B14F-4D97-AF65-F5344CB8AC3E}">
        <p14:creationId xmlns:p14="http://schemas.microsoft.com/office/powerpoint/2010/main" val="104457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ガジェットポーチ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素材：ポリエステル・亜鉛合金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60×180×100mm</a:t>
            </a:r>
          </a:p>
          <a:p>
            <a:r>
              <a:rPr lang="ja-JP" altLang="en-US" sz="900" dirty="0">
                <a:latin typeface="Meiryo UI" panose="020B0604030504040204" pitchFamily="34" charset="-128"/>
                <a:ea typeface="Meiryo UI" panose="020B0604030504040204" pitchFamily="34" charset="-128"/>
              </a:rPr>
              <a:t>包装：ポリ入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メイク道具やステーショナリー、スマホ周辺機器など、細々としたアイテムを纏めて持ちウ歩くのにぴったりなポーチです。シンプルなデザインでオリジナル名入れも良く映えます。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76A47C7F-AEF2-9A4C-30D8-0D3C1B5E757E}"/>
              </a:ext>
            </a:extLst>
          </p:cNvPr>
          <p:cNvPicPr>
            <a:picLocks noChangeAspect="1"/>
          </p:cNvPicPr>
          <p:nvPr/>
        </p:nvPicPr>
        <p:blipFill>
          <a:blip r:embed="rId5"/>
          <a:stretch>
            <a:fillRect/>
          </a:stretch>
        </p:blipFill>
        <p:spPr>
          <a:xfrm>
            <a:off x="671640" y="1371591"/>
            <a:ext cx="3615830" cy="3615830"/>
          </a:xfrm>
          <a:prstGeom prst="rect">
            <a:avLst/>
          </a:prstGeom>
        </p:spPr>
      </p:pic>
    </p:spTree>
    <p:extLst>
      <p:ext uri="{BB962C8B-B14F-4D97-AF65-F5344CB8AC3E}">
        <p14:creationId xmlns:p14="http://schemas.microsoft.com/office/powerpoint/2010/main" val="1067549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USB</a:t>
            </a:r>
            <a:r>
              <a:rPr lang="ja-JP" altLang="en-US" sz="2000">
                <a:solidFill>
                  <a:schemeClr val="bg1"/>
                </a:solidFill>
                <a:latin typeface="Meiryo UI" panose="020B0604030504040204" pitchFamily="34" charset="-128"/>
                <a:ea typeface="Meiryo UI" panose="020B0604030504040204" pitchFamily="34" charset="-128"/>
              </a:rPr>
              <a:t>ハブ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 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Φ52×18</a:t>
            </a:r>
            <a:r>
              <a:rPr lang="en"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コード長</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a:t>
            </a:r>
            <a:r>
              <a:rPr lang="en" altLang="ja-JP" sz="900" dirty="0">
                <a:latin typeface="Meiryo UI" panose="020B0604030504040204" pitchFamily="34" charset="-128"/>
                <a:ea typeface="Meiryo UI" panose="020B0604030504040204" pitchFamily="34" charset="-128"/>
              </a:rPr>
              <a:t>USB2.0</a:t>
            </a:r>
            <a:r>
              <a:rPr lang="ja-JP" altLang="en-US" sz="900">
                <a:latin typeface="Meiryo UI" panose="020B0604030504040204" pitchFamily="34" charset="-128"/>
                <a:ea typeface="Meiryo UI" panose="020B0604030504040204" pitchFamily="34" charset="-128"/>
              </a:rPr>
              <a:t>規格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まん丸な形状が可愛らしく持ち運びも容易な</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ハブ。ポートが</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口あるためとても便利に利用できます。カラー展開はホワイトとブラックの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色。名入れデザインに合わせてお選びください。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8BA86783-6280-F640-8CFF-D44947DBEC02}"/>
              </a:ext>
            </a:extLst>
          </p:cNvPr>
          <p:cNvPicPr>
            <a:picLocks noChangeAspect="1"/>
          </p:cNvPicPr>
          <p:nvPr/>
        </p:nvPicPr>
        <p:blipFill>
          <a:blip r:embed="rId5"/>
          <a:stretch>
            <a:fillRect/>
          </a:stretch>
        </p:blipFill>
        <p:spPr>
          <a:xfrm>
            <a:off x="747767" y="1411148"/>
            <a:ext cx="3641128" cy="3597678"/>
          </a:xfrm>
          <a:prstGeom prst="rect">
            <a:avLst/>
          </a:prstGeom>
        </p:spPr>
      </p:pic>
    </p:spTree>
    <p:extLst>
      <p:ext uri="{BB962C8B-B14F-4D97-AF65-F5344CB8AC3E}">
        <p14:creationId xmlns:p14="http://schemas.microsoft.com/office/powerpoint/2010/main" val="526274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スライドルーペ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・アクリル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43×79×12mm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(CR2016)2</a:t>
            </a:r>
            <a:r>
              <a:rPr lang="ja-JP" altLang="en-US" sz="900" b="0" i="0" dirty="0">
                <a:solidFill>
                  <a:srgbClr val="333333"/>
                </a:solidFill>
                <a:effectLst/>
                <a:latin typeface="-apple-system"/>
              </a:rPr>
              <a:t>ヶ付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モニター</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/56×85×18mm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収納されているレンズをスライドさせて出すとライトが点灯するとっても便利で実用的なルーペです。手のひらサイズですので持ち歩きも容易です。名入れプリント可能なためノベルティ用にも是非。</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290F4F5F-EF36-2BA0-63DF-619FC3C3BFDF}"/>
              </a:ext>
            </a:extLst>
          </p:cNvPr>
          <p:cNvPicPr>
            <a:picLocks noChangeAspect="1"/>
          </p:cNvPicPr>
          <p:nvPr/>
        </p:nvPicPr>
        <p:blipFill>
          <a:blip r:embed="rId5"/>
          <a:stretch>
            <a:fillRect/>
          </a:stretch>
        </p:blipFill>
        <p:spPr>
          <a:xfrm>
            <a:off x="754476" y="1382406"/>
            <a:ext cx="3545032" cy="3545032"/>
          </a:xfrm>
          <a:prstGeom prst="rect">
            <a:avLst/>
          </a:prstGeom>
        </p:spPr>
      </p:pic>
    </p:spTree>
    <p:extLst>
      <p:ext uri="{BB962C8B-B14F-4D97-AF65-F5344CB8AC3E}">
        <p14:creationId xmlns:p14="http://schemas.microsoft.com/office/powerpoint/2010/main" val="4221424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スタンダード真空フードポット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ステンレス鋼、ポリプロピレン 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φ65×110mm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117×70×70mm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容量</a:t>
            </a:r>
            <a:r>
              <a:rPr lang="en-US" altLang="ja-JP" sz="900" dirty="0">
                <a:latin typeface="Meiryo UI" panose="020B0604030504040204" pitchFamily="34" charset="-128"/>
                <a:ea typeface="Meiryo UI" panose="020B0604030504040204" pitchFamily="34" charset="-128"/>
              </a:rPr>
              <a:t>:240ml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お弁当＋</a:t>
            </a:r>
            <a:r>
              <a:rPr lang="en-US" altLang="ja-JP" sz="1600" dirty="0"/>
              <a:t>α</a:t>
            </a:r>
            <a:r>
              <a:rPr lang="ja-JP" altLang="en-US" sz="1600" dirty="0"/>
              <a:t>にベストな、容量</a:t>
            </a:r>
            <a:r>
              <a:rPr lang="en-US" altLang="ja-JP" sz="1600" dirty="0"/>
              <a:t>240ml</a:t>
            </a:r>
            <a:r>
              <a:rPr lang="ja-JP" altLang="en-US" sz="1600" dirty="0"/>
              <a:t>でお手頃サイズの真空フードポット。オリジナルの名入れが映えるシンプルなでザインです。物販品やイベントやキャンペーン用のノベルティにオススメです。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191390F-4EC2-FD55-C07D-F44C6280BF09}"/>
              </a:ext>
            </a:extLst>
          </p:cNvPr>
          <p:cNvPicPr>
            <a:picLocks noChangeAspect="1"/>
          </p:cNvPicPr>
          <p:nvPr/>
        </p:nvPicPr>
        <p:blipFill>
          <a:blip r:embed="rId5"/>
          <a:stretch>
            <a:fillRect/>
          </a:stretch>
        </p:blipFill>
        <p:spPr>
          <a:xfrm>
            <a:off x="665046" y="1325804"/>
            <a:ext cx="3711194" cy="3711194"/>
          </a:xfrm>
          <a:prstGeom prst="rect">
            <a:avLst/>
          </a:prstGeom>
        </p:spPr>
      </p:pic>
    </p:spTree>
    <p:extLst>
      <p:ext uri="{BB962C8B-B14F-4D97-AF65-F5344CB8AC3E}">
        <p14:creationId xmlns:p14="http://schemas.microsoft.com/office/powerpoint/2010/main" val="1082301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充電式防水ワイヤレススピーカー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樹脂、鉄、ポリエチレン、ポリプロピレン、シリコーンゴム</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:85×75×37mm</a:t>
            </a:r>
            <a:r>
              <a:rPr lang="ja-JP" altLang="en-US" sz="900" dirty="0">
                <a:latin typeface="Meiryo UI" panose="020B0604030504040204" pitchFamily="34" charset="-128"/>
                <a:ea typeface="Meiryo UI" panose="020B0604030504040204" pitchFamily="34" charset="-128"/>
              </a:rPr>
              <a:t>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140×90×45mm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本体、蓄電ケーブル</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申込単位は</a:t>
            </a:r>
            <a:r>
              <a:rPr lang="en-US" altLang="ja-JP" sz="900" dirty="0">
                <a:latin typeface="Meiryo UI" panose="020B0604030504040204" pitchFamily="34" charset="-128"/>
                <a:ea typeface="Meiryo UI" panose="020B0604030504040204" pitchFamily="34" charset="-128"/>
              </a:rPr>
              <a:t>24</a:t>
            </a:r>
            <a:r>
              <a:rPr lang="ja-JP" altLang="en-US" sz="900" dirty="0">
                <a:latin typeface="Meiryo UI" panose="020B0604030504040204" pitchFamily="34" charset="-128"/>
                <a:ea typeface="Meiryo UI" panose="020B0604030504040204" pitchFamily="34" charset="-128"/>
              </a:rPr>
              <a:t>個単位となります。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スマホと</a:t>
            </a:r>
            <a:r>
              <a:rPr lang="en-US" altLang="ja-JP" sz="1600" dirty="0"/>
              <a:t>Bluetooth</a:t>
            </a:r>
            <a:r>
              <a:rPr lang="ja-JP" altLang="en-US" sz="1600" dirty="0"/>
              <a:t>接続することで、ワイヤレスで使用すること可能なスピーカーです。防水仕様のためアウトドアシーンではもちろん、自宅のお風呂場などでも使うことができて非常に便利。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071BA652-A2F4-61BE-CF62-5EAD2643B41A}"/>
              </a:ext>
            </a:extLst>
          </p:cNvPr>
          <p:cNvPicPr>
            <a:picLocks noChangeAspect="1"/>
          </p:cNvPicPr>
          <p:nvPr/>
        </p:nvPicPr>
        <p:blipFill>
          <a:blip r:embed="rId5"/>
          <a:stretch>
            <a:fillRect/>
          </a:stretch>
        </p:blipFill>
        <p:spPr>
          <a:xfrm>
            <a:off x="709624" y="1371901"/>
            <a:ext cx="3555448" cy="3555448"/>
          </a:xfrm>
          <a:prstGeom prst="rect">
            <a:avLst/>
          </a:prstGeom>
        </p:spPr>
      </p:pic>
    </p:spTree>
    <p:extLst>
      <p:ext uri="{BB962C8B-B14F-4D97-AF65-F5344CB8AC3E}">
        <p14:creationId xmlns:p14="http://schemas.microsoft.com/office/powerpoint/2010/main" val="2074655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洋服ブラシ</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豚毛・木</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ヒメツバキ</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50×250×35mm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/59×255×45mm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静電気を起こしにくい天然豚毛を使用した使い勝手の良い洋服ブラシ。手に馴染みやすい木製の持ち手も高ポイント。名入れプリントも可能ですのでオリジナルグッズ用にもおすすめ。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BC0D70DB-C8D7-2E1D-7280-CD73D29BAEB4}"/>
              </a:ext>
            </a:extLst>
          </p:cNvPr>
          <p:cNvPicPr>
            <a:picLocks noChangeAspect="1"/>
          </p:cNvPicPr>
          <p:nvPr/>
        </p:nvPicPr>
        <p:blipFill>
          <a:blip r:embed="rId5"/>
          <a:stretch>
            <a:fillRect/>
          </a:stretch>
        </p:blipFill>
        <p:spPr>
          <a:xfrm>
            <a:off x="682696" y="1363858"/>
            <a:ext cx="3571649" cy="3571649"/>
          </a:xfrm>
          <a:prstGeom prst="rect">
            <a:avLst/>
          </a:prstGeom>
        </p:spPr>
      </p:pic>
    </p:spTree>
    <p:extLst>
      <p:ext uri="{BB962C8B-B14F-4D97-AF65-F5344CB8AC3E}">
        <p14:creationId xmlns:p14="http://schemas.microsoft.com/office/powerpoint/2010/main" val="530123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ポータブル首かけハンディファン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78×145×70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ネックストラップ付きで首から下げて使用することも可能なハンディファン。またデスク上に置いてスタンドファンとしても利用できてとっても便利！全</a:t>
            </a:r>
            <a:r>
              <a:rPr lang="en-US" altLang="ja-JP" sz="1600" dirty="0"/>
              <a:t>4</a:t>
            </a:r>
            <a:r>
              <a:rPr lang="ja-JP" altLang="en-US" sz="1600" dirty="0"/>
              <a:t>色展開から選択可能です。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49ED689-974D-5E47-EDD2-4EBDE5DBA53D}"/>
              </a:ext>
            </a:extLst>
          </p:cNvPr>
          <p:cNvPicPr>
            <a:picLocks noChangeAspect="1"/>
          </p:cNvPicPr>
          <p:nvPr/>
        </p:nvPicPr>
        <p:blipFill>
          <a:blip r:embed="rId5"/>
          <a:stretch>
            <a:fillRect/>
          </a:stretch>
        </p:blipFill>
        <p:spPr>
          <a:xfrm>
            <a:off x="709624" y="1378770"/>
            <a:ext cx="3650986" cy="3650986"/>
          </a:xfrm>
          <a:prstGeom prst="rect">
            <a:avLst/>
          </a:prstGeom>
        </p:spPr>
      </p:pic>
    </p:spTree>
    <p:extLst>
      <p:ext uri="{BB962C8B-B14F-4D97-AF65-F5344CB8AC3E}">
        <p14:creationId xmlns:p14="http://schemas.microsoft.com/office/powerpoint/2010/main" val="4218883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倒れてもこぼれないサーモタンブラー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シリコーンゴム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Φ72×140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倒しても中身をこぼさない上、断熱材入りで保温保冷効果のある便利なサーモタンブラーです。シンプルな見た目ですがカラーバリエーションは全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色ありますので、名入れ用におすすめです！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40FF95-A19B-4E49-85A9-35C831347237}"/>
              </a:ext>
            </a:extLst>
          </p:cNvPr>
          <p:cNvPicPr>
            <a:picLocks noChangeAspect="1"/>
          </p:cNvPicPr>
          <p:nvPr/>
        </p:nvPicPr>
        <p:blipFill>
          <a:blip r:embed="rId5"/>
          <a:stretch>
            <a:fillRect/>
          </a:stretch>
        </p:blipFill>
        <p:spPr>
          <a:xfrm>
            <a:off x="656449" y="1491895"/>
            <a:ext cx="3696641" cy="3518131"/>
          </a:xfrm>
          <a:prstGeom prst="rect">
            <a:avLst/>
          </a:prstGeom>
        </p:spPr>
      </p:pic>
    </p:spTree>
    <p:extLst>
      <p:ext uri="{BB962C8B-B14F-4D97-AF65-F5344CB8AC3E}">
        <p14:creationId xmlns:p14="http://schemas.microsoft.com/office/powerpoint/2010/main" val="3078585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ラバーウッドスピーカースタンド ダブルホーン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ゴムの木</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100×50×70mm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天然ゴム採取後の廃材を再利用した、電源不要な温かみのあるダブルホーンナチュラルスピーカーです。オリジナル名入れも可能ですので、アウトドアイベント等の販促用にも人気です。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E9BE7BB2-EB20-DE1C-9B93-7964D4BCD16B}"/>
              </a:ext>
            </a:extLst>
          </p:cNvPr>
          <p:cNvPicPr>
            <a:picLocks noChangeAspect="1"/>
          </p:cNvPicPr>
          <p:nvPr/>
        </p:nvPicPr>
        <p:blipFill>
          <a:blip r:embed="rId5"/>
          <a:stretch>
            <a:fillRect/>
          </a:stretch>
        </p:blipFill>
        <p:spPr>
          <a:xfrm>
            <a:off x="709624" y="1385646"/>
            <a:ext cx="3596986" cy="3596986"/>
          </a:xfrm>
          <a:prstGeom prst="rect">
            <a:avLst/>
          </a:prstGeom>
        </p:spPr>
      </p:pic>
    </p:spTree>
    <p:extLst>
      <p:ext uri="{BB962C8B-B14F-4D97-AF65-F5344CB8AC3E}">
        <p14:creationId xmlns:p14="http://schemas.microsoft.com/office/powerpoint/2010/main" val="569818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ハンガーグリップ</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材：ポンジ</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270mm</a:t>
            </a:r>
          </a:p>
          <a:p>
            <a:r>
              <a:rPr lang="ja-JP" altLang="en-US" sz="90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29284"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持ち手部分をくるっと回すとハンガーフックとなり、テーブルの端などに引っ掛けられるアイデア折りたたみ傘です。オリジナル名入れは専用の収納袋に可能ですので、販促用等にもおすすめ。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007B8CA-1F60-B541-A272-E8F2FD605673}"/>
              </a:ext>
            </a:extLst>
          </p:cNvPr>
          <p:cNvPicPr>
            <a:picLocks noChangeAspect="1"/>
          </p:cNvPicPr>
          <p:nvPr/>
        </p:nvPicPr>
        <p:blipFill>
          <a:blip r:embed="rId5"/>
          <a:stretch>
            <a:fillRect/>
          </a:stretch>
        </p:blipFill>
        <p:spPr>
          <a:xfrm>
            <a:off x="566434" y="1541678"/>
            <a:ext cx="3922517" cy="3482314"/>
          </a:xfrm>
          <a:prstGeom prst="rect">
            <a:avLst/>
          </a:prstGeom>
        </p:spPr>
      </p:pic>
    </p:spTree>
    <p:extLst>
      <p:ext uri="{BB962C8B-B14F-4D97-AF65-F5344CB8AC3E}">
        <p14:creationId xmlns:p14="http://schemas.microsoft.com/office/powerpoint/2010/main" val="705763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レザーボタントレイ</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材：リサクイルレザー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138×138×40mm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考：ネイビー・リアルブラック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カギやアクセサリー置きにぴったりの、高級感あるレザー素材のトレイです。四隅のボタンを外せばフラットになり、折りたたむことも可能です。ネイビーとブラックからお選びください。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43628D4-7182-C946-A5FF-A50FC6BF56E2}"/>
              </a:ext>
            </a:extLst>
          </p:cNvPr>
          <p:cNvPicPr>
            <a:picLocks noChangeAspect="1"/>
          </p:cNvPicPr>
          <p:nvPr/>
        </p:nvPicPr>
        <p:blipFill>
          <a:blip r:embed="rId5"/>
          <a:stretch>
            <a:fillRect/>
          </a:stretch>
        </p:blipFill>
        <p:spPr>
          <a:xfrm>
            <a:off x="368434" y="2229743"/>
            <a:ext cx="4233723" cy="2242817"/>
          </a:xfrm>
          <a:prstGeom prst="rect">
            <a:avLst/>
          </a:prstGeom>
        </p:spPr>
      </p:pic>
    </p:spTree>
    <p:extLst>
      <p:ext uri="{BB962C8B-B14F-4D97-AF65-F5344CB8AC3E}">
        <p14:creationId xmlns:p14="http://schemas.microsoft.com/office/powerpoint/2010/main" val="2995406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シューホーンキーホルダー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牛革・鉄・亜鉛合金</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108×38×7mm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/120×58×24mm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革靴を履き脱ぎするビジネスマンの強い味方となる、靴べらと一体型になったキーホルダーです。見た目もすっきりとして格好良いので誰でも違和感なく持ち歩けます。是非ご活用ください。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2045371-6041-3FB4-6FD5-14A192136791}"/>
              </a:ext>
            </a:extLst>
          </p:cNvPr>
          <p:cNvPicPr>
            <a:picLocks noChangeAspect="1"/>
          </p:cNvPicPr>
          <p:nvPr/>
        </p:nvPicPr>
        <p:blipFill>
          <a:blip r:embed="rId5"/>
          <a:stretch>
            <a:fillRect/>
          </a:stretch>
        </p:blipFill>
        <p:spPr>
          <a:xfrm>
            <a:off x="636644" y="1343897"/>
            <a:ext cx="3664734" cy="3664734"/>
          </a:xfrm>
          <a:prstGeom prst="rect">
            <a:avLst/>
          </a:prstGeom>
        </p:spPr>
      </p:pic>
    </p:spTree>
    <p:extLst>
      <p:ext uri="{BB962C8B-B14F-4D97-AF65-F5344CB8AC3E}">
        <p14:creationId xmlns:p14="http://schemas.microsoft.com/office/powerpoint/2010/main" val="3305708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4in1</a:t>
            </a:r>
            <a:r>
              <a:rPr lang="ja-JP" altLang="en-US" sz="2000" dirty="0">
                <a:solidFill>
                  <a:schemeClr val="bg1"/>
                </a:solidFill>
                <a:latin typeface="Meiryo UI" panose="020B0604030504040204" pitchFamily="34" charset="-128"/>
                <a:ea typeface="Meiryo UI" panose="020B0604030504040204" pitchFamily="34" charset="-128"/>
              </a:rPr>
              <a:t>ハブ</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アルミニウム</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箱入 箱サイズ</a:t>
            </a:r>
            <a:r>
              <a:rPr lang="en-US" altLang="ja-JP" sz="900" spc="200" dirty="0">
                <a:latin typeface="Meiryo UI" panose="020B0604030504040204" pitchFamily="34" charset="-128"/>
                <a:ea typeface="Meiryo UI" panose="020B0604030504040204" pitchFamily="34" charset="-128"/>
              </a:rPr>
              <a:t>/115×65×16mm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type-A×3</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type-C×1</a:t>
            </a:r>
            <a:r>
              <a:rPr lang="ja-JP" altLang="en-US" sz="900" spc="200" dirty="0">
                <a:latin typeface="Meiryo UI" panose="020B0604030504040204" pitchFamily="34" charset="-128"/>
                <a:ea typeface="Meiryo UI" panose="020B0604030504040204" pitchFamily="34" charset="-128"/>
              </a:rPr>
              <a:t>口</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type-C</a:t>
            </a:r>
            <a:r>
              <a:rPr lang="ja-JP" altLang="en-US" sz="1600" b="0" i="0" dirty="0">
                <a:solidFill>
                  <a:srgbClr val="333333"/>
                </a:solidFill>
                <a:effectLst/>
                <a:latin typeface="-apple-system"/>
              </a:rPr>
              <a:t>が</a:t>
            </a:r>
            <a:r>
              <a:rPr lang="en-US" altLang="ja-JP" sz="1600" b="0" i="0" dirty="0">
                <a:solidFill>
                  <a:srgbClr val="333333"/>
                </a:solidFill>
                <a:effectLst/>
                <a:latin typeface="-apple-system"/>
              </a:rPr>
              <a:t>1</a:t>
            </a:r>
            <a:r>
              <a:rPr lang="ja-JP" altLang="en-US" sz="1600" b="0" i="0" dirty="0">
                <a:solidFill>
                  <a:srgbClr val="333333"/>
                </a:solidFill>
                <a:effectLst/>
                <a:latin typeface="-apple-system"/>
              </a:rPr>
              <a:t>口、</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が</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口ついた、持っているとなにかと便利な</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ハブです。シンプルな形状でオリジナルの名入れプリントもよく映え、販促グッズとしても優秀です。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5E10C84-7079-4232-5329-FE83CAD3AA6A}"/>
              </a:ext>
            </a:extLst>
          </p:cNvPr>
          <p:cNvPicPr>
            <a:picLocks noChangeAspect="1"/>
          </p:cNvPicPr>
          <p:nvPr/>
        </p:nvPicPr>
        <p:blipFill>
          <a:blip r:embed="rId5"/>
          <a:stretch>
            <a:fillRect/>
          </a:stretch>
        </p:blipFill>
        <p:spPr>
          <a:xfrm>
            <a:off x="731891" y="1392379"/>
            <a:ext cx="3560088" cy="3560088"/>
          </a:xfrm>
          <a:prstGeom prst="rect">
            <a:avLst/>
          </a:prstGeom>
        </p:spPr>
      </p:pic>
    </p:spTree>
    <p:extLst>
      <p:ext uri="{BB962C8B-B14F-4D97-AF65-F5344CB8AC3E}">
        <p14:creationId xmlns:p14="http://schemas.microsoft.com/office/powerpoint/2010/main" val="802454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ポータブル</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a:solidFill>
                  <a:schemeClr val="bg1"/>
                </a:solidFill>
                <a:latin typeface="Meiryo UI" panose="020B0604030504040204" pitchFamily="34" charset="-128"/>
                <a:ea typeface="Meiryo UI" panose="020B0604030504040204" pitchFamily="34" charset="-128"/>
              </a:rPr>
              <a:t>スタンドファン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AS</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PC</a:t>
            </a:r>
            <a:r>
              <a:rPr lang="ja-JP" altLang="en-US" sz="900">
                <a:latin typeface="Meiryo UI" panose="020B0604030504040204" pitchFamily="34" charset="-128"/>
                <a:ea typeface="Meiryo UI" panose="020B0604030504040204" pitchFamily="34" charset="-128"/>
              </a:rPr>
              <a:t>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73×148×22mm</a:t>
            </a:r>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屋外で手に持って使っても、デスク上で立てて置いても使える便利なファンです。乾電池式のため充電する手間いらずがポイント。夏場の屋外イベントのノベルティ用などに是非ご活用ください。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32B1B4B-34E5-07FD-6948-66A0293A1F31}"/>
              </a:ext>
            </a:extLst>
          </p:cNvPr>
          <p:cNvPicPr>
            <a:picLocks noChangeAspect="1"/>
          </p:cNvPicPr>
          <p:nvPr/>
        </p:nvPicPr>
        <p:blipFill>
          <a:blip r:embed="rId5"/>
          <a:stretch>
            <a:fillRect/>
          </a:stretch>
        </p:blipFill>
        <p:spPr>
          <a:xfrm>
            <a:off x="711085" y="1371901"/>
            <a:ext cx="3649980" cy="3649980"/>
          </a:xfrm>
          <a:prstGeom prst="rect">
            <a:avLst/>
          </a:prstGeom>
        </p:spPr>
      </p:pic>
    </p:spTree>
    <p:extLst>
      <p:ext uri="{BB962C8B-B14F-4D97-AF65-F5344CB8AC3E}">
        <p14:creationId xmlns:p14="http://schemas.microsoft.com/office/powerpoint/2010/main" val="1483338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傘型車用サンシェード </a:t>
            </a:r>
            <a:r>
              <a:rPr lang="en-US" altLang="ja-JP" sz="2000" dirty="0">
                <a:solidFill>
                  <a:schemeClr val="bg1"/>
                </a:solidFill>
                <a:latin typeface="Meiryo UI" panose="020B0604030504040204" pitchFamily="34" charset="-128"/>
                <a:ea typeface="Meiryo UI" panose="020B0604030504040204" pitchFamily="34" charset="-128"/>
              </a:rPr>
              <a:t>#CO2</a:t>
            </a:r>
            <a:r>
              <a:rPr lang="ja-JP" altLang="en-US" sz="2000" dirty="0">
                <a:solidFill>
                  <a:schemeClr val="bg1"/>
                </a:solidFill>
                <a:latin typeface="Meiryo UI" panose="020B0604030504040204" pitchFamily="34" charset="-128"/>
                <a:ea typeface="Meiryo UI" panose="020B0604030504040204" pitchFamily="34" charset="-128"/>
              </a:rPr>
              <a:t>排出権付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素材：サンシェード部／ポリエステル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シルバーコーティング</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骨部／スチール 手元／ポリプロピレン 専用ケース／</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140×38.5×75cm(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折りたたみ時全長約</a:t>
            </a:r>
            <a:r>
              <a:rPr lang="en-US" altLang="ja-JP" sz="900" dirty="0">
                <a:latin typeface="Meiryo UI" panose="020B0604030504040204" pitchFamily="34" charset="-128"/>
                <a:ea typeface="Meiryo UI" panose="020B0604030504040204" pitchFamily="34" charset="-128"/>
              </a:rPr>
              <a:t>31cm </a:t>
            </a:r>
            <a:r>
              <a:rPr lang="ja-JP" altLang="en-US" sz="900" dirty="0">
                <a:latin typeface="Meiryo UI" panose="020B0604030504040204" pitchFamily="34" charset="-128"/>
                <a:ea typeface="Meiryo UI" panose="020B0604030504040204" pitchFamily="34" charset="-128"/>
              </a:rPr>
              <a:t>専用ケース／約</a:t>
            </a:r>
            <a:r>
              <a:rPr lang="en-US" altLang="ja-JP" sz="900" dirty="0">
                <a:latin typeface="Meiryo UI" panose="020B0604030504040204" pitchFamily="34" charset="-128"/>
                <a:ea typeface="Meiryo UI" panose="020B0604030504040204" pitchFamily="34" charset="-128"/>
              </a:rPr>
              <a:t>11.7×32.5cm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折りたたみ傘のように手軽にパッと開いたり閉じたりできる車用サンシェードです。車内の温度上昇を緩和できるため、暑い夏には非常に便利。車系イベントの特典用などにもおすすめ。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A05AB04D-D88E-859B-BB54-94C22D99EED2}"/>
              </a:ext>
            </a:extLst>
          </p:cNvPr>
          <p:cNvPicPr>
            <a:picLocks noChangeAspect="1"/>
          </p:cNvPicPr>
          <p:nvPr/>
        </p:nvPicPr>
        <p:blipFill>
          <a:blip r:embed="rId5"/>
          <a:stretch>
            <a:fillRect/>
          </a:stretch>
        </p:blipFill>
        <p:spPr>
          <a:xfrm>
            <a:off x="632262" y="1444153"/>
            <a:ext cx="3606771" cy="3606771"/>
          </a:xfrm>
          <a:prstGeom prst="rect">
            <a:avLst/>
          </a:prstGeom>
        </p:spPr>
      </p:pic>
    </p:spTree>
    <p:extLst>
      <p:ext uri="{BB962C8B-B14F-4D97-AF65-F5344CB8AC3E}">
        <p14:creationId xmlns:p14="http://schemas.microsoft.com/office/powerpoint/2010/main" val="12439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 ビッグライト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39082" y="5281134"/>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Φ86×145(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Φ86×195(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懐中電灯にもなるしランタンとしても使える強力なビッグライトです。アウトドアイベントはもちろん、緊急災害時などにも非常に役立ちますのでひとつ備えて置くと安心。是非ご活用ください。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BA21CD-F192-7149-BA71-82F2D9792DF4}"/>
              </a:ext>
            </a:extLst>
          </p:cNvPr>
          <p:cNvPicPr>
            <a:picLocks noChangeAspect="1"/>
          </p:cNvPicPr>
          <p:nvPr/>
        </p:nvPicPr>
        <p:blipFill>
          <a:blip r:embed="rId5"/>
          <a:stretch>
            <a:fillRect/>
          </a:stretch>
        </p:blipFill>
        <p:spPr>
          <a:xfrm>
            <a:off x="758545" y="1576866"/>
            <a:ext cx="3393786" cy="3341707"/>
          </a:xfrm>
          <a:prstGeom prst="rect">
            <a:avLst/>
          </a:prstGeom>
        </p:spPr>
      </p:pic>
    </p:spTree>
    <p:extLst>
      <p:ext uri="{BB962C8B-B14F-4D97-AF65-F5344CB8AC3E}">
        <p14:creationId xmlns:p14="http://schemas.microsoft.com/office/powerpoint/2010/main" val="857271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保冷温スクエアバッグ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カラー展開：オレンジ・グリーン </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素材：表</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ポリエステル、内</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アルミニウム・</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、ベルト</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、底板</a:t>
            </a:r>
            <a:r>
              <a:rPr lang="en-US" altLang="ja-JP" sz="1000" dirty="0">
                <a:latin typeface="Meiryo UI" panose="020B0604030504040204" pitchFamily="34" charset="-128"/>
                <a:ea typeface="Meiryo UI" panose="020B0604030504040204" pitchFamily="34" charset="-128"/>
              </a:rPr>
              <a:t>/PE</a:t>
            </a:r>
          </a:p>
          <a:p>
            <a:r>
              <a:rPr lang="ja-JP" altLang="en-US" sz="1000" dirty="0">
                <a:latin typeface="Meiryo UI" panose="020B0604030504040204" pitchFamily="34" charset="-128"/>
                <a:ea typeface="Meiryo UI" panose="020B0604030504040204" pitchFamily="34" charset="-128"/>
              </a:rPr>
              <a:t>サイズ：使用時</a:t>
            </a:r>
            <a:r>
              <a:rPr lang="en-US" altLang="ja-JP" sz="1000" dirty="0">
                <a:latin typeface="Meiryo UI" panose="020B0604030504040204" pitchFamily="34" charset="-128"/>
                <a:ea typeface="Meiryo UI" panose="020B0604030504040204" pitchFamily="34" charset="-128"/>
              </a:rPr>
              <a:t>/245×300×230mm</a:t>
            </a:r>
            <a:r>
              <a:rPr lang="ja-JP" altLang="en-US" sz="1000" dirty="0">
                <a:latin typeface="Meiryo UI" panose="020B0604030504040204" pitchFamily="34" charset="-128"/>
                <a:ea typeface="Meiryo UI" panose="020B0604030504040204" pitchFamily="34" charset="-128"/>
              </a:rPr>
              <a:t>、収納時</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55×310×245mm</a:t>
            </a:r>
          </a:p>
          <a:p>
            <a:r>
              <a:rPr lang="ja-JP" altLang="en-US" sz="1000" dirty="0">
                <a:latin typeface="Meiryo UI" panose="020B0604030504040204" pitchFamily="34" charset="-128"/>
                <a:ea typeface="Meiryo UI" panose="020B0604030504040204" pitchFamily="34" charset="-128"/>
              </a:rPr>
              <a:t>包装：包装袋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用途に合わせて形状を変えることが可能な</a:t>
            </a:r>
            <a:r>
              <a:rPr lang="en-US" altLang="ja-JP" sz="1600" dirty="0"/>
              <a:t>2WAY</a:t>
            </a:r>
            <a:r>
              <a:rPr lang="ja-JP" altLang="en-US" sz="1600" dirty="0"/>
              <a:t>仕様の保冷温バッグです。</a:t>
            </a:r>
            <a:r>
              <a:rPr lang="en-US" altLang="ja-JP" sz="1600" dirty="0"/>
              <a:t>500ml</a:t>
            </a:r>
            <a:r>
              <a:rPr lang="ja-JP" altLang="en-US" sz="1600" dirty="0"/>
              <a:t>のペットボトルなら</a:t>
            </a:r>
            <a:r>
              <a:rPr lang="en-US" altLang="ja-JP" sz="1600" dirty="0"/>
              <a:t>12</a:t>
            </a:r>
            <a:r>
              <a:rPr lang="ja-JP" altLang="en-US" sz="1600" dirty="0"/>
              <a:t>本収納可能なサイズ感。裏面のメッシュポケットも使い勝手抜群です。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524F731-E0C1-7C14-77B0-F1DF981110BB}"/>
              </a:ext>
            </a:extLst>
          </p:cNvPr>
          <p:cNvPicPr>
            <a:picLocks noChangeAspect="1"/>
          </p:cNvPicPr>
          <p:nvPr/>
        </p:nvPicPr>
        <p:blipFill>
          <a:blip r:embed="rId5"/>
          <a:stretch>
            <a:fillRect/>
          </a:stretch>
        </p:blipFill>
        <p:spPr>
          <a:xfrm>
            <a:off x="779586" y="1379054"/>
            <a:ext cx="3560089" cy="3560089"/>
          </a:xfrm>
          <a:prstGeom prst="rect">
            <a:avLst/>
          </a:prstGeom>
        </p:spPr>
      </p:pic>
    </p:spTree>
    <p:extLst>
      <p:ext uri="{BB962C8B-B14F-4D97-AF65-F5344CB8AC3E}">
        <p14:creationId xmlns:p14="http://schemas.microsoft.com/office/powerpoint/2010/main" val="3772210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ワイド</a:t>
            </a:r>
            <a:r>
              <a:rPr lang="en-US" altLang="ja-JP" sz="2000" dirty="0">
                <a:solidFill>
                  <a:schemeClr val="bg1"/>
                </a:solidFill>
                <a:latin typeface="Meiryo UI" panose="020B0604030504040204" pitchFamily="34" charset="-128"/>
                <a:ea typeface="Meiryo UI" panose="020B0604030504040204" pitchFamily="34" charset="-128"/>
              </a:rPr>
              <a:t>FM/AM</a:t>
            </a:r>
            <a:r>
              <a:rPr lang="ja-JP" altLang="en-US" sz="2000" dirty="0">
                <a:solidFill>
                  <a:schemeClr val="bg1"/>
                </a:solidFill>
                <a:latin typeface="Meiryo UI" panose="020B0604030504040204" pitchFamily="34" charset="-128"/>
                <a:ea typeface="Meiryo UI" panose="020B0604030504040204" pitchFamily="34" charset="-128"/>
              </a:rPr>
              <a:t>ラジオ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67×100×34mm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非常時に役立つワイド</a:t>
            </a:r>
            <a:r>
              <a:rPr lang="en-US" altLang="ja-JP" sz="1600" dirty="0">
                <a:latin typeface="Meiryo UI" panose="020B0604030504040204" pitchFamily="34" charset="-128"/>
                <a:ea typeface="Meiryo UI" panose="020B0604030504040204" pitchFamily="34" charset="-128"/>
              </a:rPr>
              <a:t>FM</a:t>
            </a:r>
            <a:r>
              <a:rPr lang="ja-JP" altLang="en-US" sz="1600" dirty="0">
                <a:latin typeface="Meiryo UI" panose="020B0604030504040204" pitchFamily="34" charset="-128"/>
                <a:ea typeface="Meiryo UI" panose="020B0604030504040204" pitchFamily="34" charset="-128"/>
              </a:rPr>
              <a:t>対応の携帯ラジオです。災害時には何よりもまず情報が必要となりますが、これひとつ備えておけば安心です。防災イベントのノベルティ等にもおすすめです。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B175CF6-1686-C55B-A0CE-902C663B0D39}"/>
              </a:ext>
            </a:extLst>
          </p:cNvPr>
          <p:cNvPicPr>
            <a:picLocks noChangeAspect="1"/>
          </p:cNvPicPr>
          <p:nvPr/>
        </p:nvPicPr>
        <p:blipFill>
          <a:blip r:embed="rId5"/>
          <a:stretch>
            <a:fillRect/>
          </a:stretch>
        </p:blipFill>
        <p:spPr>
          <a:xfrm>
            <a:off x="729698" y="1357054"/>
            <a:ext cx="3578454" cy="3578454"/>
          </a:xfrm>
          <a:prstGeom prst="rect">
            <a:avLst/>
          </a:prstGeom>
        </p:spPr>
      </p:pic>
    </p:spTree>
    <p:extLst>
      <p:ext uri="{BB962C8B-B14F-4D97-AF65-F5344CB8AC3E}">
        <p14:creationId xmlns:p14="http://schemas.microsoft.com/office/powerpoint/2010/main" val="2778554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本革コードホルダー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895329"/>
            <a:ext cx="4140913" cy="1479509"/>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材：本革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W60×H35×D12mm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装：クリアケース入り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 ：日本製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受注生産品となりますので 発送までにお時間をいただいております。納期についてはお問い合わせください。</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考：金具のパーツは黒とグレージュにはシルバー、ブラウンと赤にはゴールドが</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基本の組み合わせです。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黒・ブラウン・グレージュ・赤</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790479"/>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675063"/>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電源コードや</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コード、またイヤフォンコードなどをすっきりと纏められるホルダーです。本革性素材で高級感があり、見た目にも格好良いアイテムです。</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色展開の中からお選びください。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BB971AD-78D3-B101-496E-D365551A7ACF}"/>
              </a:ext>
            </a:extLst>
          </p:cNvPr>
          <p:cNvPicPr>
            <a:picLocks noChangeAspect="1"/>
          </p:cNvPicPr>
          <p:nvPr/>
        </p:nvPicPr>
        <p:blipFill>
          <a:blip r:embed="rId5"/>
          <a:stretch>
            <a:fillRect/>
          </a:stretch>
        </p:blipFill>
        <p:spPr>
          <a:xfrm>
            <a:off x="859325" y="1406715"/>
            <a:ext cx="3260911" cy="3260911"/>
          </a:xfrm>
          <a:prstGeom prst="rect">
            <a:avLst/>
          </a:prstGeom>
        </p:spPr>
      </p:pic>
    </p:spTree>
    <p:extLst>
      <p:ext uri="{BB962C8B-B14F-4D97-AF65-F5344CB8AC3E}">
        <p14:creationId xmlns:p14="http://schemas.microsoft.com/office/powerpoint/2010/main" val="2711395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アダプター</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ポート</a:t>
            </a:r>
            <a:r>
              <a:rPr lang="en-US" altLang="ja-JP" sz="2000" dirty="0">
                <a:solidFill>
                  <a:schemeClr val="bg1"/>
                </a:solidFill>
                <a:latin typeface="Meiryo UI" panose="020B0604030504040204" pitchFamily="34" charset="-128"/>
                <a:ea typeface="Meiryo UI" panose="020B0604030504040204" pitchFamily="34" charset="-128"/>
              </a:rPr>
              <a:t>(3.4A)</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カラー展開：ネイビー、オリーブ、グレージュ</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46×</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28mm</a:t>
            </a:r>
          </a:p>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2</a:t>
            </a:r>
            <a:r>
              <a:rPr lang="ja-JP" altLang="en-US" sz="1600" dirty="0"/>
              <a:t>台同時に急速充電ができる</a:t>
            </a:r>
            <a:r>
              <a:rPr lang="en-US" altLang="ja-JP" sz="1600" dirty="0"/>
              <a:t>USB</a:t>
            </a:r>
            <a:r>
              <a:rPr lang="ja-JP" altLang="en-US" sz="1600" dirty="0"/>
              <a:t>アダプター。プラグ部分を折り畳んで収納できるので、持ち運びにとても便利！オリジナルの名入れやプリントをすればノベルティグッズや物販用に最適です。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CB77F2A-F482-36F7-9542-55F9108974BD}"/>
              </a:ext>
            </a:extLst>
          </p:cNvPr>
          <p:cNvPicPr>
            <a:picLocks noChangeAspect="1"/>
          </p:cNvPicPr>
          <p:nvPr/>
        </p:nvPicPr>
        <p:blipFill>
          <a:blip r:embed="rId5"/>
          <a:stretch>
            <a:fillRect/>
          </a:stretch>
        </p:blipFill>
        <p:spPr>
          <a:xfrm>
            <a:off x="718975" y="1399162"/>
            <a:ext cx="3624446" cy="3624446"/>
          </a:xfrm>
          <a:prstGeom prst="rect">
            <a:avLst/>
          </a:prstGeom>
        </p:spPr>
      </p:pic>
    </p:spTree>
    <p:extLst>
      <p:ext uri="{BB962C8B-B14F-4D97-AF65-F5344CB8AC3E}">
        <p14:creationId xmlns:p14="http://schemas.microsoft.com/office/powerpoint/2010/main" val="2194648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デイリーバッグ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カラー展開：ネイビー、チャコールブラック、グレー、ミントブルー、セージグリーン、スモークピンク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290×360(</a:t>
            </a:r>
            <a:r>
              <a:rPr lang="ja-JP" altLang="en-US" sz="900" dirty="0">
                <a:latin typeface="Meiryo UI" panose="020B0604030504040204" pitchFamily="34" charset="-128"/>
                <a:ea typeface="Meiryo UI" panose="020B0604030504040204" pitchFamily="34" charset="-128"/>
              </a:rPr>
              <a:t>持ち手を含む</a:t>
            </a:r>
            <a:r>
              <a:rPr lang="en-US" altLang="ja-JP" sz="900" dirty="0">
                <a:latin typeface="Meiryo UI" panose="020B0604030504040204" pitchFamily="34" charset="-128"/>
                <a:ea typeface="Meiryo UI" panose="020B0604030504040204" pitchFamily="34" charset="-128"/>
              </a:rPr>
              <a:t>540)(mm)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60×180(mm)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14L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老若男女問わず使える、くすみカラーがおしゃれなデイリーバッグ。くるりと丸めれば手のひらサイズにまとまり、大容量で底が広がりお弁当の持ち運びにも便利。販促用のエコバッグに最適です。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EEC5F0E-E30B-25C7-488E-DA279A6F2E22}"/>
              </a:ext>
            </a:extLst>
          </p:cNvPr>
          <p:cNvPicPr>
            <a:picLocks noChangeAspect="1"/>
          </p:cNvPicPr>
          <p:nvPr/>
        </p:nvPicPr>
        <p:blipFill>
          <a:blip r:embed="rId5"/>
          <a:stretch>
            <a:fillRect/>
          </a:stretch>
        </p:blipFill>
        <p:spPr>
          <a:xfrm>
            <a:off x="734956" y="1378022"/>
            <a:ext cx="3560089" cy="3560089"/>
          </a:xfrm>
          <a:prstGeom prst="rect">
            <a:avLst/>
          </a:prstGeom>
        </p:spPr>
      </p:pic>
    </p:spTree>
    <p:extLst>
      <p:ext uri="{BB962C8B-B14F-4D97-AF65-F5344CB8AC3E}">
        <p14:creationId xmlns:p14="http://schemas.microsoft.com/office/powerpoint/2010/main" val="2186765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ステンレス・コンビニタンブラー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zh-CN" altLang="en-US" sz="900" dirty="0">
                <a:latin typeface="Meiryo UI" panose="020B0604030504040204" pitchFamily="34" charset="-128"/>
                <a:ea typeface="Meiryo UI" panose="020B0604030504040204" pitchFamily="34" charset="-128"/>
              </a:rPr>
              <a:t>縦</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横</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奥行</a:t>
            </a:r>
            <a:r>
              <a:rPr lang="en-US" altLang="zh-CN" sz="900" dirty="0">
                <a:latin typeface="Meiryo UI" panose="020B0604030504040204" pitchFamily="34" charset="-128"/>
                <a:ea typeface="Meiryo UI" panose="020B0604030504040204" pitchFamily="34" charset="-128"/>
              </a:rPr>
              <a:t>122mm</a:t>
            </a:r>
          </a:p>
          <a:p>
            <a:r>
              <a:rPr lang="ja-JP" altLang="en-US" sz="900" dirty="0">
                <a:latin typeface="Meiryo UI" panose="020B0604030504040204" pitchFamily="34" charset="-128"/>
                <a:ea typeface="Meiryo UI" panose="020B0604030504040204" pitchFamily="34" charset="-128"/>
              </a:rPr>
              <a:t>包   装：箱入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粉体塗装（シルバーを除く）で滑りにくく持ちやすい表面と、保冷温効果の高いステンレス素材で機能的なタンブラー。シンプルでおしゃれな見た目も高ポイント。全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83F013F-D5B3-9D2E-5D68-740ACCD4BFE5}"/>
              </a:ext>
            </a:extLst>
          </p:cNvPr>
          <p:cNvPicPr>
            <a:picLocks noChangeAspect="1"/>
          </p:cNvPicPr>
          <p:nvPr/>
        </p:nvPicPr>
        <p:blipFill>
          <a:blip r:embed="rId5"/>
          <a:stretch>
            <a:fillRect/>
          </a:stretch>
        </p:blipFill>
        <p:spPr>
          <a:xfrm>
            <a:off x="713739" y="1371900"/>
            <a:ext cx="3632451" cy="3632451"/>
          </a:xfrm>
          <a:prstGeom prst="rect">
            <a:avLst/>
          </a:prstGeom>
        </p:spPr>
      </p:pic>
    </p:spTree>
    <p:extLst>
      <p:ext uri="{BB962C8B-B14F-4D97-AF65-F5344CB8AC3E}">
        <p14:creationId xmlns:p14="http://schemas.microsoft.com/office/powerpoint/2010/main" val="1479129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124×53×124(mm)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油性ボールペンで蓋に書き込みができる容量</a:t>
            </a:r>
            <a:r>
              <a:rPr lang="en-US" altLang="ja-JP" sz="1600" dirty="0"/>
              <a:t>400ml</a:t>
            </a:r>
            <a:r>
              <a:rPr lang="ja-JP" altLang="en-US" sz="1600" dirty="0"/>
              <a:t>のフードコンテナ。中身の食品の消費期限を記載して管理すれば、フードロス削減に繋がります。洗剤で簡単に洗い流せて何度も書き込めます。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1890948B-01B1-C7F8-9B54-5ECCF89CB6F7}"/>
              </a:ext>
            </a:extLst>
          </p:cNvPr>
          <p:cNvPicPr>
            <a:picLocks noChangeAspect="1"/>
          </p:cNvPicPr>
          <p:nvPr/>
        </p:nvPicPr>
        <p:blipFill>
          <a:blip r:embed="rId5"/>
          <a:stretch>
            <a:fillRect/>
          </a:stretch>
        </p:blipFill>
        <p:spPr>
          <a:xfrm>
            <a:off x="670815" y="1357150"/>
            <a:ext cx="3672606" cy="3672606"/>
          </a:xfrm>
          <a:prstGeom prst="rect">
            <a:avLst/>
          </a:prstGeom>
        </p:spPr>
      </p:pic>
    </p:spTree>
    <p:extLst>
      <p:ext uri="{BB962C8B-B14F-4D97-AF65-F5344CB8AC3E}">
        <p14:creationId xmlns:p14="http://schemas.microsoft.com/office/powerpoint/2010/main" val="200255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タイベック ユーティリティポーチ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素材：高密度ポリエチレン、ポリエステル他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125×</a:t>
            </a:r>
            <a:r>
              <a:rPr lang="ja-JP" altLang="en-US" sz="900" dirty="0">
                <a:latin typeface="Meiryo UI" panose="020B0604030504040204" pitchFamily="34" charset="-128"/>
                <a:ea typeface="Meiryo UI" panose="020B0604030504040204" pitchFamily="34" charset="-128"/>
              </a:rPr>
              <a:t>奥</a:t>
            </a:r>
            <a:r>
              <a:rPr lang="en-US" altLang="ja-JP" sz="900" dirty="0">
                <a:latin typeface="Meiryo UI" panose="020B0604030504040204" pitchFamily="34" charset="-128"/>
                <a:ea typeface="Meiryo UI" panose="020B0604030504040204" pitchFamily="34" charset="-128"/>
              </a:rPr>
              <a:t>40mm</a:t>
            </a:r>
          </a:p>
          <a:p>
            <a:r>
              <a:rPr lang="ja-JP" altLang="en-US" sz="900" dirty="0">
                <a:latin typeface="Meiryo UI" panose="020B0604030504040204" pitchFamily="34" charset="-128"/>
                <a:ea typeface="Meiryo UI" panose="020B0604030504040204" pitchFamily="34" charset="-128"/>
              </a:rPr>
              <a:t>包装：台紙、ＰＰ袋入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表地に超軽量で耐久・耐水性に優れた、タイベック生地を使ったユーリティポーチ。内ポケットが豊富で、モバイルグッズや文具などの小物類を、整理整頓して持ち運ぶことができます。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B00C16C-F7D7-545B-7CAF-510A059A96E9}"/>
              </a:ext>
            </a:extLst>
          </p:cNvPr>
          <p:cNvPicPr>
            <a:picLocks noChangeAspect="1"/>
          </p:cNvPicPr>
          <p:nvPr/>
        </p:nvPicPr>
        <p:blipFill>
          <a:blip r:embed="rId5"/>
          <a:stretch>
            <a:fillRect/>
          </a:stretch>
        </p:blipFill>
        <p:spPr>
          <a:xfrm>
            <a:off x="727636" y="1370475"/>
            <a:ext cx="3616945" cy="3616945"/>
          </a:xfrm>
          <a:prstGeom prst="rect">
            <a:avLst/>
          </a:prstGeom>
        </p:spPr>
      </p:pic>
    </p:spTree>
    <p:extLst>
      <p:ext uri="{BB962C8B-B14F-4D97-AF65-F5344CB8AC3E}">
        <p14:creationId xmlns:p14="http://schemas.microsoft.com/office/powerpoint/2010/main" val="1660953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70×70×35mm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/85×80×45mm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a:solidFill>
                  <a:srgbClr val="333333"/>
                </a:solidFill>
                <a:effectLst/>
                <a:latin typeface="-apple-system"/>
              </a:rPr>
              <a:t>本別売</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コロッと転がして向きを変えると時計やカレンダー、アラーム、気温等を表示する便利なデジタル時計です。カラーバリエーションはホワイトとブラックの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色。オリジナル名入れ可能です。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59828363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539</TotalTime>
  <Words>2879</Words>
  <Application>Microsoft Office PowerPoint</Application>
  <PresentationFormat>画面に合わせる (4:3)</PresentationFormat>
  <Paragraphs>471</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2024-09-12T08:50:50Z</dcterms:modified>
</cp:coreProperties>
</file>