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8" r:id="rId17"/>
    <p:sldId id="272" r:id="rId18"/>
    <p:sldId id="273" r:id="rId19"/>
    <p:sldId id="274" r:id="rId20"/>
    <p:sldId id="275" r:id="rId21"/>
    <p:sldId id="279" r:id="rId22"/>
    <p:sldId id="289" r:id="rId23"/>
    <p:sldId id="277" r:id="rId24"/>
    <p:sldId id="278"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0" d="100"/>
          <a:sy n="90" d="100"/>
        </p:scale>
        <p:origin x="39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BRUNO </a:t>
            </a:r>
            <a:r>
              <a:rPr lang="ja-JP" altLang="en-US" sz="2000" dirty="0">
                <a:solidFill>
                  <a:schemeClr val="bg1"/>
                </a:solidFill>
                <a:latin typeface="Meiryo UI" panose="020B0604030504040204" pitchFamily="34" charset="-128"/>
                <a:ea typeface="Meiryo UI" panose="020B0604030504040204" pitchFamily="34" charset="-128"/>
              </a:rPr>
              <a:t>マルチスティックブレンダー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365×63×68mm</a:t>
            </a:r>
            <a:r>
              <a:rPr lang="ja-JP" altLang="en-US" sz="900" dirty="0">
                <a:latin typeface="Meiryo UI" panose="020B0604030504040204" pitchFamily="34" charset="-128"/>
                <a:ea typeface="Meiryo UI" panose="020B0604030504040204" pitchFamily="34" charset="-128"/>
              </a:rPr>
              <a:t>（ブレンダースティック使用時）</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235×295×143mm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備考：セット内容：ホイッパー、チョッパーボトル、ボトル用フタ、チョッパーボトル専用カッター、ブレンダーカップ、お手入れブラシ、専用レシピリーフ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食材を細かく切り刻んだり、かくはんさせるのに非常に便利なマルチブレンダーです。デザインはシンプルで非常にすっきりとしているためどんなオリジナルプリントにもマッチします。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8" name="図 27">
            <a:extLst>
              <a:ext uri="{FF2B5EF4-FFF2-40B4-BE49-F238E27FC236}">
                <a16:creationId xmlns:a16="http://schemas.microsoft.com/office/drawing/2014/main" id="{1D6E2C52-F6E9-D6F1-7AA2-DAFE804B8364}"/>
              </a:ext>
            </a:extLst>
          </p:cNvPr>
          <p:cNvPicPr>
            <a:picLocks noChangeAspect="1"/>
          </p:cNvPicPr>
          <p:nvPr/>
        </p:nvPicPr>
        <p:blipFill>
          <a:blip r:embed="rId5"/>
          <a:stretch>
            <a:fillRect/>
          </a:stretch>
        </p:blipFill>
        <p:spPr>
          <a:xfrm>
            <a:off x="784197" y="1379021"/>
            <a:ext cx="3582967" cy="35829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サンワサプライ モバイルバッテリー</a:t>
            </a:r>
            <a:r>
              <a:rPr lang="en-US" altLang="ja-JP" dirty="0">
                <a:solidFill>
                  <a:schemeClr val="bg1"/>
                </a:solidFill>
                <a:latin typeface="Meiryo UI" panose="020B0604030504040204" pitchFamily="34" charset="-128"/>
                <a:ea typeface="Meiryo UI" panose="020B0604030504040204" pitchFamily="34" charset="-128"/>
              </a:rPr>
              <a:t>(20000mAh USB PD 20W</a:t>
            </a:r>
            <a:r>
              <a:rPr lang="ja-JP" altLang="en-US" dirty="0">
                <a:solidFill>
                  <a:schemeClr val="bg1"/>
                </a:solidFill>
                <a:latin typeface="Meiryo UI" panose="020B0604030504040204" pitchFamily="34" charset="-128"/>
                <a:ea typeface="Meiryo UI" panose="020B0604030504040204" pitchFamily="34" charset="-128"/>
              </a:rPr>
              <a:t>出力対応</a:t>
            </a:r>
            <a:r>
              <a:rPr lang="en-US" altLang="ja-JP" dirty="0">
                <a:solidFill>
                  <a:schemeClr val="bg1"/>
                </a:solidFill>
                <a:latin typeface="Meiryo UI" panose="020B0604030504040204" pitchFamily="34" charset="-128"/>
                <a:ea typeface="Meiryo UI" panose="020B0604030504040204" pitchFamily="34" charset="-128"/>
              </a:rPr>
              <a:t>) </a:t>
            </a:r>
            <a:endParaRPr lang="ja-JP" altLang="en-US"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素材：本体は上質で高級感があるアルマイト処理されたアルミパネル仕様</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W68×D24×H137mm</a:t>
            </a:r>
            <a:r>
              <a:rPr lang="ja-JP" altLang="en-US" sz="900" dirty="0">
                <a:latin typeface="Meiryo UI" panose="020B0604030504040204" pitchFamily="34" charset="-128"/>
                <a:ea typeface="Meiryo UI" panose="020B0604030504040204" pitchFamily="34" charset="-128"/>
              </a:rPr>
              <a:t>　重量：約</a:t>
            </a:r>
            <a:r>
              <a:rPr lang="en-US" altLang="ja-JP" sz="900" dirty="0">
                <a:latin typeface="Meiryo UI" panose="020B0604030504040204" pitchFamily="34" charset="-128"/>
                <a:ea typeface="Meiryo UI" panose="020B0604030504040204" pitchFamily="34" charset="-128"/>
              </a:rPr>
              <a:t>360g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USB Power Delivery</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）規格による最大</a:t>
            </a:r>
            <a:r>
              <a:rPr lang="en-US" altLang="ja-JP" sz="900" dirty="0">
                <a:latin typeface="Meiryo UI" panose="020B0604030504040204" pitchFamily="34" charset="-128"/>
                <a:ea typeface="Meiryo UI" panose="020B0604030504040204" pitchFamily="34" charset="-128"/>
              </a:rPr>
              <a:t>20W</a:t>
            </a:r>
            <a:r>
              <a:rPr lang="ja-JP" altLang="en-US" sz="900" dirty="0">
                <a:latin typeface="Meiryo UI" panose="020B0604030504040204" pitchFamily="34" charset="-128"/>
                <a:ea typeface="Meiryo UI" panose="020B0604030504040204" pitchFamily="34" charset="-128"/>
              </a:rPr>
              <a:t>の出力に対応　■対応スマートフォンやタブレットなどへ急速充電ができる容量</a:t>
            </a:r>
            <a:r>
              <a:rPr lang="en-US" altLang="ja-JP" sz="900" dirty="0">
                <a:latin typeface="Meiryo UI" panose="020B0604030504040204" pitchFamily="34" charset="-128"/>
                <a:ea typeface="Meiryo UI" panose="020B0604030504040204" pitchFamily="34" charset="-128"/>
              </a:rPr>
              <a:t>20000mAh</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に付属もしくは対応した</a:t>
            </a:r>
            <a:r>
              <a:rPr lang="en-US" altLang="ja-JP" sz="900" dirty="0">
                <a:latin typeface="Meiryo UI" panose="020B0604030504040204" pitchFamily="34" charset="-128"/>
                <a:ea typeface="Meiryo UI" panose="020B0604030504040204" pitchFamily="34" charset="-128"/>
              </a:rPr>
              <a:t>USB Type-C-Lightning</a:t>
            </a:r>
            <a:r>
              <a:rPr lang="ja-JP" altLang="en-US" sz="900" dirty="0">
                <a:latin typeface="Meiryo UI" panose="020B0604030504040204" pitchFamily="34" charset="-128"/>
                <a:ea typeface="Meiryo UI" panose="020B0604030504040204" pitchFamily="34" charset="-128"/>
              </a:rPr>
              <a:t>ケーブルを利用して対応</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の急速充電が可能　■</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規格に対応した</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入出力ポートと</a:t>
            </a:r>
            <a:r>
              <a:rPr lang="en-US" altLang="ja-JP" sz="900" dirty="0">
                <a:latin typeface="Meiryo UI" panose="020B0604030504040204" pitchFamily="34" charset="-128"/>
                <a:ea typeface="Meiryo UI" panose="020B0604030504040204" pitchFamily="34" charset="-128"/>
              </a:rPr>
              <a:t>USB A</a:t>
            </a:r>
            <a:r>
              <a:rPr lang="ja-JP" altLang="en-US" sz="900" dirty="0">
                <a:latin typeface="Meiryo UI" panose="020B0604030504040204" pitchFamily="34" charset="-128"/>
                <a:ea typeface="Meiryo UI" panose="020B0604030504040204" pitchFamily="34" charset="-128"/>
              </a:rPr>
              <a:t>出力ポートを</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ポート搭載　■最大で機器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台を同時に充電可能</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接続機器の充電と本体の蓄電に使える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、収納ポーチ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最大</a:t>
            </a:r>
            <a:r>
              <a:rPr lang="en-US" altLang="ja-JP" sz="1600" dirty="0"/>
              <a:t>3</a:t>
            </a:r>
            <a:r>
              <a:rPr lang="ja-JP" altLang="en-US" sz="1600" dirty="0"/>
              <a:t>台の機器を同時に</a:t>
            </a:r>
            <a:r>
              <a:rPr lang="en-US" altLang="ja-JP" sz="1600" dirty="0"/>
              <a:t>iPhone</a:t>
            </a:r>
            <a:r>
              <a:rPr lang="ja-JP" altLang="en-US" sz="1600" dirty="0"/>
              <a:t>・</a:t>
            </a:r>
            <a:r>
              <a:rPr lang="en-US" altLang="ja-JP" sz="1600" dirty="0"/>
              <a:t>iPad</a:t>
            </a:r>
            <a:r>
              <a:rPr lang="ja-JP" altLang="en-US" sz="1600" dirty="0"/>
              <a:t>を高速充電できる！</a:t>
            </a:r>
            <a:r>
              <a:rPr lang="en-US" altLang="ja-JP" sz="1600" dirty="0"/>
              <a:t>Type-C</a:t>
            </a:r>
            <a:r>
              <a:rPr lang="ja-JP" altLang="en-US" sz="1600" dirty="0"/>
              <a:t>と</a:t>
            </a:r>
            <a:r>
              <a:rPr lang="en-US" altLang="ja-JP" sz="1600" dirty="0"/>
              <a:t>USB A</a:t>
            </a:r>
            <a:r>
              <a:rPr lang="ja-JP" altLang="en-US" sz="1600" dirty="0"/>
              <a:t>の</a:t>
            </a:r>
            <a:r>
              <a:rPr lang="en-US" altLang="ja-JP" sz="1600" dirty="0"/>
              <a:t>2</a:t>
            </a:r>
            <a:r>
              <a:rPr lang="ja-JP" altLang="en-US" sz="1600" dirty="0"/>
              <a:t>種類の出力ポートを搭載した容量</a:t>
            </a:r>
            <a:r>
              <a:rPr lang="en-US" altLang="ja-JP" sz="1600" dirty="0"/>
              <a:t>20000mAh</a:t>
            </a:r>
            <a:r>
              <a:rPr lang="ja-JP" altLang="en-US" sz="1600" dirty="0"/>
              <a:t>＆最大</a:t>
            </a:r>
            <a:r>
              <a:rPr lang="en-US" altLang="ja-JP" sz="1600" dirty="0"/>
              <a:t>20W</a:t>
            </a:r>
            <a:r>
              <a:rPr lang="ja-JP" altLang="en-US" sz="1600" dirty="0"/>
              <a:t>出力対応のモバイルバッテリー。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93C6AF2B-B428-6AA5-60C7-98572F1031F7}"/>
              </a:ext>
            </a:extLst>
          </p:cNvPr>
          <p:cNvPicPr>
            <a:picLocks noChangeAspect="1"/>
          </p:cNvPicPr>
          <p:nvPr/>
        </p:nvPicPr>
        <p:blipFill>
          <a:blip r:embed="rId5"/>
          <a:stretch>
            <a:fillRect/>
          </a:stretch>
        </p:blipFill>
        <p:spPr>
          <a:xfrm>
            <a:off x="712952" y="1367240"/>
            <a:ext cx="3746791" cy="3746791"/>
          </a:xfrm>
          <a:prstGeom prst="rect">
            <a:avLst/>
          </a:prstGeom>
        </p:spPr>
      </p:pic>
    </p:spTree>
    <p:extLst>
      <p:ext uri="{BB962C8B-B14F-4D97-AF65-F5344CB8AC3E}">
        <p14:creationId xmlns:p14="http://schemas.microsoft.com/office/powerpoint/2010/main" val="251073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siroca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ホームベーカリー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素材：ポリプロピレン・アルミニウム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フッ素樹脂加工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28×32×29.5cm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3900g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タイマー機能付きで焼き立てパンを、材料をセットしてボタンを押すだけで手軽に作れるホームベーカリーです。シンプルながら</a:t>
            </a:r>
            <a:r>
              <a:rPr lang="en-US" altLang="ja-JP" sz="1600" dirty="0"/>
              <a:t>17</a:t>
            </a:r>
            <a:r>
              <a:rPr lang="ja-JP" altLang="en-US" sz="1600" dirty="0"/>
              <a:t>メニュー搭載でうどん生地でも生パスタ生地、そば生地も可能。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B796AFD3-2D91-AC75-5EB9-4BA239DCA670}"/>
              </a:ext>
            </a:extLst>
          </p:cNvPr>
          <p:cNvPicPr>
            <a:picLocks noChangeAspect="1"/>
          </p:cNvPicPr>
          <p:nvPr/>
        </p:nvPicPr>
        <p:blipFill>
          <a:blip r:embed="rId5"/>
          <a:stretch>
            <a:fillRect/>
          </a:stretch>
        </p:blipFill>
        <p:spPr>
          <a:xfrm>
            <a:off x="739022" y="1394343"/>
            <a:ext cx="3553865" cy="3553865"/>
          </a:xfrm>
          <a:prstGeom prst="rect">
            <a:avLst/>
          </a:prstGeom>
        </p:spPr>
      </p:pic>
    </p:spTree>
    <p:extLst>
      <p:ext uri="{BB962C8B-B14F-4D97-AF65-F5344CB8AC3E}">
        <p14:creationId xmlns:p14="http://schemas.microsoft.com/office/powerpoint/2010/main" val="278571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車載用防災</a:t>
            </a:r>
            <a:r>
              <a:rPr lang="en-US" altLang="ja-JP" sz="2000" dirty="0">
                <a:solidFill>
                  <a:schemeClr val="bg1"/>
                </a:solidFill>
                <a:latin typeface="Meiryo UI" panose="020B0604030504040204" pitchFamily="34" charset="-128"/>
                <a:ea typeface="Meiryo UI" panose="020B0604030504040204" pitchFamily="34" charset="-128"/>
              </a:rPr>
              <a:t>19</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サイズ：収納バッグ：</a:t>
            </a:r>
            <a:r>
              <a:rPr lang="en-US" altLang="ja-JP" sz="900" dirty="0">
                <a:latin typeface="Meiryo UI" panose="020B0604030504040204" pitchFamily="34" charset="-128"/>
                <a:ea typeface="Meiryo UI" panose="020B0604030504040204" pitchFamily="34" charset="-128"/>
              </a:rPr>
              <a:t>310×120×230mm</a:t>
            </a:r>
          </a:p>
          <a:p>
            <a:r>
              <a:rPr lang="ja-JP" altLang="en-US" sz="900" dirty="0">
                <a:latin typeface="Meiryo UI" panose="020B0604030504040204" pitchFamily="34" charset="-128"/>
                <a:ea typeface="Meiryo UI" panose="020B0604030504040204" pitchFamily="34" charset="-128"/>
              </a:rPr>
              <a:t>包装：ダンボール箱入</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p>
          <a:p>
            <a:r>
              <a:rPr lang="ja-JP" altLang="en-US" sz="900" dirty="0">
                <a:latin typeface="Meiryo UI" panose="020B0604030504040204" pitchFamily="34" charset="-128"/>
                <a:ea typeface="Meiryo UI" panose="020B0604030504040204" pitchFamily="34" charset="-128"/>
              </a:rPr>
              <a:t>備考：収納バッグ・防災の心得・ホイッスル・カイロ・レインコート・携帯用トイレ・ダイナモ</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ライト・</a:t>
            </a:r>
            <a:r>
              <a:rPr lang="en-US" altLang="ja-JP" sz="900" dirty="0">
                <a:latin typeface="Meiryo UI" panose="020B0604030504040204" pitchFamily="34" charset="-128"/>
                <a:ea typeface="Meiryo UI" panose="020B0604030504040204" pitchFamily="34" charset="-128"/>
              </a:rPr>
              <a:t>FM</a:t>
            </a:r>
            <a:r>
              <a:rPr lang="ja-JP" altLang="en-US" sz="900" dirty="0">
                <a:latin typeface="Meiryo UI" panose="020B0604030504040204" pitchFamily="34" charset="-128"/>
                <a:ea typeface="Meiryo UI" panose="020B0604030504040204" pitchFamily="34" charset="-128"/>
              </a:rPr>
              <a:t>ラジオ・軍手・静音アルミブランケット・救急てぬぐいウェットティッシュ・ネックピロー・アイマスク・耳栓・災害時伝言カード・マルチショベル・脱出用ハンマー・救急</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点セット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19</a:t>
            </a:r>
            <a:r>
              <a:rPr lang="ja-JP" altLang="en-US" sz="1600" dirty="0"/>
              <a:t>点詰め合わせの、車に積んでおくといざという時に役立つセットです。渋滞での立ち往生時はもちろん、車中泊、また雪でのスタックなどにも対応できるため、非常におすすめです。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B0B98840-6BE4-FE82-1F69-C207AE58F4AD}"/>
              </a:ext>
            </a:extLst>
          </p:cNvPr>
          <p:cNvPicPr>
            <a:picLocks noChangeAspect="1"/>
          </p:cNvPicPr>
          <p:nvPr/>
        </p:nvPicPr>
        <p:blipFill>
          <a:blip r:embed="rId5"/>
          <a:stretch>
            <a:fillRect/>
          </a:stretch>
        </p:blipFill>
        <p:spPr>
          <a:xfrm>
            <a:off x="724120" y="1421496"/>
            <a:ext cx="3582967" cy="3582967"/>
          </a:xfrm>
          <a:prstGeom prst="rect">
            <a:avLst/>
          </a:prstGeom>
        </p:spPr>
      </p:pic>
    </p:spTree>
    <p:extLst>
      <p:ext uri="{BB962C8B-B14F-4D97-AF65-F5344CB8AC3E}">
        <p14:creationId xmlns:p14="http://schemas.microsoft.com/office/powerpoint/2010/main" val="135647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siroca</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全自動コーヒーメーカー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ガラスサーバー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17.3×22×27</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2,200</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能：電源</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AC100V(50/60Hz)</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/600</a:t>
            </a:r>
            <a:r>
              <a:rPr lang="en" altLang="ja-JP" sz="900" dirty="0">
                <a:latin typeface="Meiryo UI" panose="020B0604030504040204" pitchFamily="34" charset="-128"/>
                <a:ea typeface="Meiryo UI" panose="020B0604030504040204" pitchFamily="34" charset="-128"/>
              </a:rPr>
              <a:t>W</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dirty="0">
                <a:latin typeface="Meiryo UI" panose="020B0604030504040204" pitchFamily="34" charset="-128"/>
                <a:ea typeface="Meiryo UI" panose="020B0604030504040204" pitchFamily="34" charset="-128"/>
              </a:rPr>
              <a:t>m</a:t>
            </a:r>
            <a:r>
              <a:rPr lang="ja-JP" altLang="en"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580</a:t>
            </a:r>
            <a:r>
              <a:rPr lang="en" altLang="ja-JP" sz="900" dirty="0">
                <a:latin typeface="Meiryo UI" panose="020B0604030504040204" pitchFamily="34" charset="-128"/>
                <a:ea typeface="Meiryo UI" panose="020B0604030504040204" pitchFamily="34" charset="-128"/>
              </a:rPr>
              <a:t>ml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&lt;</a:t>
            </a:r>
            <a:r>
              <a:rPr lang="ja-JP" altLang="en-US" sz="90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a:t>
            </a:r>
            <a:r>
              <a:rPr lang="ja-JP" altLang="en-US" sz="900">
                <a:latin typeface="Meiryo UI" panose="020B0604030504040204" pitchFamily="34" charset="-128"/>
                <a:ea typeface="Meiryo UI" panose="020B0604030504040204" pitchFamily="34" charset="-128"/>
              </a:rPr>
              <a:t>計量スプーン</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・メッシュフィルター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　ガラスサーバー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豆から挽きたてのコーヒーを自宅で手軽に作れる上、見た目もスタイリッシュで格好良いコーヒーメーカーです。イベントやキャンペーンの特典用、景品用などにもおすすめです。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8117136-188E-8540-8FC9-B686286F298F}"/>
              </a:ext>
            </a:extLst>
          </p:cNvPr>
          <p:cNvPicPr>
            <a:picLocks noChangeAspect="1"/>
          </p:cNvPicPr>
          <p:nvPr/>
        </p:nvPicPr>
        <p:blipFill>
          <a:blip r:embed="rId5"/>
          <a:stretch>
            <a:fillRect/>
          </a:stretch>
        </p:blipFill>
        <p:spPr>
          <a:xfrm>
            <a:off x="1330424" y="1431545"/>
            <a:ext cx="2289810" cy="3477919"/>
          </a:xfrm>
          <a:prstGeom prst="rect">
            <a:avLst/>
          </a:prstGeom>
        </p:spPr>
      </p:pic>
    </p:spTree>
    <p:extLst>
      <p:ext uri="{BB962C8B-B14F-4D97-AF65-F5344CB8AC3E}">
        <p14:creationId xmlns:p14="http://schemas.microsoft.com/office/powerpoint/2010/main" val="412071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ハブ付き ギガビット</a:t>
            </a:r>
            <a:r>
              <a:rPr lang="en-US" altLang="ja-JP" sz="2000" dirty="0">
                <a:solidFill>
                  <a:schemeClr val="bg1"/>
                </a:solidFill>
                <a:latin typeface="Meiryo UI" panose="020B0604030504040204" pitchFamily="34" charset="-128"/>
                <a:ea typeface="Meiryo UI" panose="020B0604030504040204" pitchFamily="34" charset="-128"/>
              </a:rPr>
              <a:t>LAN</a:t>
            </a:r>
            <a:r>
              <a:rPr lang="ja-JP" altLang="en-US" sz="2000" dirty="0">
                <a:solidFill>
                  <a:schemeClr val="bg1"/>
                </a:solidFill>
                <a:latin typeface="Meiryo UI" panose="020B0604030504040204" pitchFamily="34" charset="-128"/>
                <a:ea typeface="Meiryo UI" panose="020B0604030504040204" pitchFamily="34" charset="-128"/>
              </a:rPr>
              <a:t>アダプタ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:W80×D40×H14.5mm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r>
              <a:rPr lang="ja-JP" altLang="en-US" sz="900" dirty="0">
                <a:latin typeface="Meiryo UI" panose="020B0604030504040204" pitchFamily="34" charset="-128"/>
                <a:ea typeface="Meiryo UI" panose="020B0604030504040204" pitchFamily="34" charset="-128"/>
              </a:rPr>
              <a:t>（コネクタ部除く）</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/PD 100W</a:t>
            </a:r>
            <a:r>
              <a:rPr lang="ja-JP" altLang="en-US" sz="900" dirty="0">
                <a:latin typeface="Meiryo UI" panose="020B0604030504040204" pitchFamily="34" charset="-128"/>
                <a:ea typeface="Meiryo UI" panose="020B0604030504040204" pitchFamily="34" charset="-128"/>
              </a:rPr>
              <a:t>対応）、</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ギガビット対応の</a:t>
            </a:r>
            <a:r>
              <a:rPr lang="en-US" altLang="ja-JP" sz="1600" dirty="0"/>
              <a:t>LAN</a:t>
            </a:r>
            <a:r>
              <a:rPr lang="ja-JP" altLang="en-US" sz="1600" dirty="0"/>
              <a:t>ポートに変換できるケーブル一体型の</a:t>
            </a:r>
            <a:r>
              <a:rPr lang="en-US" altLang="ja-JP" sz="1600" dirty="0"/>
              <a:t>USB</a:t>
            </a:r>
            <a:r>
              <a:rPr lang="ja-JP" altLang="en-US" sz="1600" dirty="0"/>
              <a:t>ハブ。</a:t>
            </a:r>
            <a:r>
              <a:rPr lang="en-US" altLang="ja-JP" sz="1600" dirty="0"/>
              <a:t>Type-C</a:t>
            </a:r>
            <a:r>
              <a:rPr lang="ja-JP" altLang="en-US" sz="1600" dirty="0"/>
              <a:t>ポートを搭載したパソコンなどであれば、</a:t>
            </a:r>
            <a:r>
              <a:rPr lang="en-US" altLang="ja-JP" sz="1600" dirty="0"/>
              <a:t>LAN</a:t>
            </a:r>
            <a:r>
              <a:rPr lang="ja-JP" altLang="en-US" sz="1600" dirty="0"/>
              <a:t>ケーブルを差し込んでインターネットを利用できます。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FAE767-0678-D80F-325E-323B59E2D6C7}"/>
              </a:ext>
            </a:extLst>
          </p:cNvPr>
          <p:cNvPicPr>
            <a:picLocks noChangeAspect="1"/>
          </p:cNvPicPr>
          <p:nvPr/>
        </p:nvPicPr>
        <p:blipFill>
          <a:blip r:embed="rId5"/>
          <a:stretch>
            <a:fillRect/>
          </a:stretch>
        </p:blipFill>
        <p:spPr>
          <a:xfrm>
            <a:off x="724120" y="1422052"/>
            <a:ext cx="3584843" cy="3584843"/>
          </a:xfrm>
          <a:prstGeom prst="rect">
            <a:avLst/>
          </a:prstGeom>
        </p:spPr>
      </p:pic>
    </p:spTree>
    <p:extLst>
      <p:ext uri="{BB962C8B-B14F-4D97-AF65-F5344CB8AC3E}">
        <p14:creationId xmlns:p14="http://schemas.microsoft.com/office/powerpoint/2010/main" val="248037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4</a:t>
            </a:r>
            <a:r>
              <a:rPr lang="ja-JP" altLang="en-US" sz="2000" dirty="0">
                <a:solidFill>
                  <a:schemeClr val="bg1"/>
                </a:solidFill>
                <a:latin typeface="Meiryo UI" panose="020B0604030504040204" pitchFamily="34" charset="-128"/>
                <a:ea typeface="Meiryo UI" panose="020B0604030504040204" pitchFamily="34" charset="-128"/>
              </a:rPr>
              <a:t>ポート 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W104×D22.85×H7.6mm</a:t>
            </a:r>
            <a:r>
              <a:rPr lang="ja-JP" altLang="en-US" sz="900" dirty="0">
                <a:latin typeface="Meiryo UI" panose="020B0604030504040204" pitchFamily="34" charset="-128"/>
                <a:ea typeface="Meiryo UI" panose="020B0604030504040204" pitchFamily="34" charset="-128"/>
              </a:rPr>
              <a:t>　ケーブル長：</a:t>
            </a:r>
            <a:r>
              <a:rPr lang="en-US" altLang="ja-JP" sz="900" dirty="0">
                <a:latin typeface="Meiryo UI" panose="020B0604030504040204" pitchFamily="34" charset="-128"/>
                <a:ea typeface="Meiryo UI" panose="020B0604030504040204" pitchFamily="34" charset="-128"/>
              </a:rPr>
              <a:t>6cm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オス（アップストリーム）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合計</a:t>
            </a:r>
            <a:r>
              <a:rPr lang="en-US" altLang="ja-JP" sz="1600" dirty="0"/>
              <a:t>4</a:t>
            </a:r>
            <a:r>
              <a:rPr lang="ja-JP" altLang="en-US" sz="1600" dirty="0"/>
              <a:t>台の</a:t>
            </a:r>
            <a:r>
              <a:rPr lang="en-US" altLang="ja-JP" sz="1600" dirty="0"/>
              <a:t>USB</a:t>
            </a:r>
            <a:r>
              <a:rPr lang="ja-JP" altLang="en-US" sz="1600" dirty="0"/>
              <a:t>機器を接続することが可能！断線に強いメッシュケーブルと一体になった、コンパクトサイズで持ち運びに便利な</a:t>
            </a:r>
            <a:r>
              <a:rPr lang="en-US" altLang="ja-JP" sz="1600" dirty="0"/>
              <a:t>USB Type-C</a:t>
            </a:r>
            <a:r>
              <a:rPr lang="ja-JP" altLang="en-US" sz="1600" dirty="0"/>
              <a:t>ハブ。高級感があるアルミボディが特徴です。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3" name="図 32">
            <a:extLst>
              <a:ext uri="{FF2B5EF4-FFF2-40B4-BE49-F238E27FC236}">
                <a16:creationId xmlns:a16="http://schemas.microsoft.com/office/drawing/2014/main" id="{998B2E04-BD19-402F-2D72-18DAD003FA9B}"/>
              </a:ext>
            </a:extLst>
          </p:cNvPr>
          <p:cNvPicPr>
            <a:picLocks noChangeAspect="1"/>
          </p:cNvPicPr>
          <p:nvPr/>
        </p:nvPicPr>
        <p:blipFill>
          <a:blip r:embed="rId5"/>
          <a:stretch>
            <a:fillRect/>
          </a:stretch>
        </p:blipFill>
        <p:spPr>
          <a:xfrm>
            <a:off x="685627" y="1346752"/>
            <a:ext cx="3588756" cy="3588756"/>
          </a:xfrm>
          <a:prstGeom prst="rect">
            <a:avLst/>
          </a:prstGeom>
        </p:spPr>
      </p:pic>
    </p:spTree>
    <p:extLst>
      <p:ext uri="{BB962C8B-B14F-4D97-AF65-F5344CB8AC3E}">
        <p14:creationId xmlns:p14="http://schemas.microsoft.com/office/powerpoint/2010/main" val="396585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3</a:t>
            </a:r>
            <a:r>
              <a:rPr lang="ja-JP" altLang="en-US" sz="2000" dirty="0">
                <a:solidFill>
                  <a:schemeClr val="bg1"/>
                </a:solidFill>
                <a:latin typeface="Meiryo UI" panose="020B0604030504040204" pitchFamily="34" charset="-128"/>
                <a:ea typeface="Meiryo UI" panose="020B0604030504040204" pitchFamily="34" charset="-128"/>
              </a:rPr>
              <a:t>ポートスリムハブ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W76.8×D19.7×H7.4mm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 </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パソコンに直付けできる、超スリムでコンパクトな高級感のあるアルミボディの</a:t>
            </a:r>
            <a:r>
              <a:rPr lang="en-US" altLang="ja-JP" sz="1600" dirty="0"/>
              <a:t>USB Type-C</a:t>
            </a:r>
            <a:r>
              <a:rPr lang="ja-JP" altLang="en-US" sz="1600" dirty="0"/>
              <a:t>ハブ。外出先・オフィス・ご自宅など場所を選ばず何処でも手軽に使えます。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287A758A-1F95-05BB-9C68-A91CD34ED150}"/>
              </a:ext>
            </a:extLst>
          </p:cNvPr>
          <p:cNvPicPr>
            <a:picLocks noChangeAspect="1"/>
          </p:cNvPicPr>
          <p:nvPr/>
        </p:nvPicPr>
        <p:blipFill>
          <a:blip r:embed="rId5"/>
          <a:stretch>
            <a:fillRect/>
          </a:stretch>
        </p:blipFill>
        <p:spPr>
          <a:xfrm>
            <a:off x="659128" y="1398267"/>
            <a:ext cx="3652657" cy="3652657"/>
          </a:xfrm>
          <a:prstGeom prst="rect">
            <a:avLst/>
          </a:prstGeom>
        </p:spPr>
      </p:pic>
    </p:spTree>
    <p:extLst>
      <p:ext uri="{BB962C8B-B14F-4D97-AF65-F5344CB8AC3E}">
        <p14:creationId xmlns:p14="http://schemas.microsoft.com/office/powerpoint/2010/main" val="310900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伊藤グリル 神戸牛ビーフシチュー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神戸牛ビーフシチュー</a:t>
            </a:r>
            <a:r>
              <a:rPr lang="en-US" altLang="ja-JP" sz="900" dirty="0">
                <a:latin typeface="Meiryo UI" panose="020B0604030504040204" pitchFamily="34" charset="-128"/>
                <a:ea typeface="Meiryo UI" panose="020B0604030504040204" pitchFamily="34" charset="-128"/>
              </a:rPr>
              <a:t>200g×3</a:t>
            </a:r>
            <a:r>
              <a:rPr lang="ja-JP" altLang="en-US" sz="900" dirty="0">
                <a:latin typeface="Meiryo UI" panose="020B0604030504040204" pitchFamily="34" charset="-128"/>
                <a:ea typeface="Meiryo UI" panose="020B0604030504040204" pitchFamily="34" charset="-128"/>
              </a:rPr>
              <a:t>食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大正</a:t>
            </a:r>
            <a:r>
              <a:rPr lang="en-US" altLang="ja-JP" sz="1600" dirty="0"/>
              <a:t>12</a:t>
            </a:r>
            <a:r>
              <a:rPr lang="ja-JP" altLang="en-US" sz="1600" dirty="0"/>
              <a:t>年創業の人気レストラン「伊藤グリル」の伝統の味に、四代目・享治が独自のアレンジを加えた、ゴロッとしたお肉と濃厚なソースが絶妙に調和したビーフシチューです。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7" name="図 36">
            <a:extLst>
              <a:ext uri="{FF2B5EF4-FFF2-40B4-BE49-F238E27FC236}">
                <a16:creationId xmlns:a16="http://schemas.microsoft.com/office/drawing/2014/main" id="{6FFA0220-74B0-9A56-3C4E-ACD55F05DF52}"/>
              </a:ext>
            </a:extLst>
          </p:cNvPr>
          <p:cNvPicPr>
            <a:picLocks noChangeAspect="1"/>
          </p:cNvPicPr>
          <p:nvPr/>
        </p:nvPicPr>
        <p:blipFill>
          <a:blip r:embed="rId5"/>
          <a:stretch>
            <a:fillRect/>
          </a:stretch>
        </p:blipFill>
        <p:spPr>
          <a:xfrm>
            <a:off x="682576" y="1375684"/>
            <a:ext cx="3654072" cy="3654072"/>
          </a:xfrm>
          <a:prstGeom prst="rect">
            <a:avLst/>
          </a:prstGeom>
        </p:spPr>
      </p:pic>
    </p:spTree>
    <p:extLst>
      <p:ext uri="{BB962C8B-B14F-4D97-AF65-F5344CB8AC3E}">
        <p14:creationId xmlns:p14="http://schemas.microsoft.com/office/powerpoint/2010/main" val="216529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siroca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電気圧力鍋おうちシェフ</a:t>
            </a:r>
            <a:r>
              <a:rPr lang="en-US" altLang="ja-JP" sz="2000" dirty="0">
                <a:solidFill>
                  <a:schemeClr val="bg1"/>
                </a:solidFill>
                <a:latin typeface="Meiryo UI" panose="020B0604030504040204" pitchFamily="34" charset="-128"/>
                <a:ea typeface="Meiryo UI" panose="020B0604030504040204" pitchFamily="34" charset="-128"/>
              </a:rPr>
              <a:t>2.4L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樹脂・シリコーンゴム・アルミニウム・ステンレス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24×24×27cm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3500g</a:t>
            </a:r>
          </a:p>
          <a:p>
            <a:r>
              <a:rPr lang="ja-JP" altLang="en-US" sz="900" dirty="0">
                <a:latin typeface="Meiryo UI" panose="020B0604030504040204" pitchFamily="34" charset="-128"/>
                <a:ea typeface="Meiryo UI" panose="020B0604030504040204" pitchFamily="34" charset="-128"/>
              </a:rPr>
              <a:t>包装：化粧段ボール箱入り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種類のオートメニューが搭載されており、簡単操作で自動調理できる電気圧力鍋です。煮込み、蒸し、無水調理、スロー調理など</a:t>
            </a:r>
            <a:r>
              <a:rPr lang="en-US" altLang="ja-JP" sz="1600" dirty="0"/>
              <a:t>1</a:t>
            </a:r>
            <a:r>
              <a:rPr lang="ja-JP" altLang="en-US" sz="1600" dirty="0"/>
              <a:t>台</a:t>
            </a:r>
            <a:r>
              <a:rPr lang="en-US" altLang="ja-JP" sz="1600" dirty="0"/>
              <a:t>7</a:t>
            </a:r>
            <a:r>
              <a:rPr lang="ja-JP" altLang="en-US" sz="1600" dirty="0"/>
              <a:t>役できます。忙しい主婦の強い味方！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3225CCA4-8D04-E959-7124-5ED9B4B9E232}"/>
              </a:ext>
            </a:extLst>
          </p:cNvPr>
          <p:cNvPicPr>
            <a:picLocks noChangeAspect="1"/>
          </p:cNvPicPr>
          <p:nvPr/>
        </p:nvPicPr>
        <p:blipFill>
          <a:blip r:embed="rId5"/>
          <a:stretch>
            <a:fillRect/>
          </a:stretch>
        </p:blipFill>
        <p:spPr>
          <a:xfrm>
            <a:off x="683032" y="1334945"/>
            <a:ext cx="3660389" cy="3660389"/>
          </a:xfrm>
          <a:prstGeom prst="rect">
            <a:avLst/>
          </a:prstGeom>
        </p:spPr>
      </p:pic>
    </p:spTree>
    <p:extLst>
      <p:ext uri="{BB962C8B-B14F-4D97-AF65-F5344CB8AC3E}">
        <p14:creationId xmlns:p14="http://schemas.microsoft.com/office/powerpoint/2010/main" val="276126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グリーンレーザーポインター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素材：材質：真鍮</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13×156.4mm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41g</a:t>
            </a:r>
          </a:p>
          <a:p>
            <a:r>
              <a:rPr lang="ja-JP" altLang="en-US" sz="900" dirty="0">
                <a:latin typeface="Meiryo UI" panose="020B0604030504040204" pitchFamily="34" charset="-128"/>
                <a:ea typeface="Meiryo UI" panose="020B0604030504040204" pitchFamily="34" charset="-128"/>
              </a:rPr>
              <a:t>機能：■赤色光よりも</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倍視覚的に見やすいとされている緑色光のグリーンレーザーポインターで、観客にわかりやすく説明することが可能。　■緑色のレーザー光線が約</a:t>
            </a:r>
            <a:r>
              <a:rPr lang="en-US" altLang="ja-JP" sz="900" dirty="0">
                <a:latin typeface="Meiryo UI" panose="020B0604030504040204" pitchFamily="34" charset="-128"/>
                <a:ea typeface="Meiryo UI" panose="020B0604030504040204" pitchFamily="34" charset="-128"/>
              </a:rPr>
              <a:t>200m</a:t>
            </a:r>
            <a:r>
              <a:rPr lang="ja-JP" altLang="en-US" sz="900" dirty="0">
                <a:latin typeface="Meiryo UI" panose="020B0604030504040204" pitchFamily="34" charset="-128"/>
                <a:ea typeface="Meiryo UI" panose="020B0604030504040204" pitchFamily="34" charset="-128"/>
              </a:rPr>
              <a:t>先まで照射できます。（夜間時）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使用環境により異なります。</a:t>
            </a:r>
          </a:p>
          <a:p>
            <a:r>
              <a:rPr lang="ja-JP" altLang="en-US" sz="900" dirty="0">
                <a:latin typeface="Meiryo UI" panose="020B0604030504040204" pitchFamily="34" charset="-128"/>
                <a:ea typeface="Meiryo UI" panose="020B0604030504040204" pitchFamily="34" charset="-128"/>
              </a:rPr>
              <a:t>付属品：単四乾電池（テスト用）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本、取扱説明書、保証書</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赤色光よりも</a:t>
            </a:r>
            <a:r>
              <a:rPr lang="en-US" altLang="ja-JP" sz="1600" dirty="0"/>
              <a:t>8</a:t>
            </a:r>
            <a:r>
              <a:rPr lang="ja-JP" altLang="en-US" sz="1600" dirty="0"/>
              <a:t>倍視覚的に見やすいとされている緑色光のグリーンレーザーポインター。胸ポケットに入れて手軽に持ち運べて、プレゼンや講義で顧客にわかりやすく説明することができます。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0D7D5B12-FB0A-6075-8AAE-6C7136FB8086}"/>
              </a:ext>
            </a:extLst>
          </p:cNvPr>
          <p:cNvPicPr>
            <a:picLocks noChangeAspect="1"/>
          </p:cNvPicPr>
          <p:nvPr/>
        </p:nvPicPr>
        <p:blipFill>
          <a:blip r:embed="rId5"/>
          <a:stretch>
            <a:fillRect/>
          </a:stretch>
        </p:blipFill>
        <p:spPr>
          <a:xfrm>
            <a:off x="735752" y="1413720"/>
            <a:ext cx="3641208" cy="3641208"/>
          </a:xfrm>
          <a:prstGeom prst="rect">
            <a:avLst/>
          </a:prstGeom>
        </p:spPr>
      </p:pic>
    </p:spTree>
    <p:extLst>
      <p:ext uri="{BB962C8B-B14F-4D97-AF65-F5344CB8AC3E}">
        <p14:creationId xmlns:p14="http://schemas.microsoft.com/office/powerpoint/2010/main" val="19170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BRUNO </a:t>
            </a:r>
            <a:r>
              <a:rPr lang="ja-JP" altLang="en-US" sz="2000" dirty="0">
                <a:solidFill>
                  <a:schemeClr val="bg1"/>
                </a:solidFill>
                <a:latin typeface="Meiryo UI" panose="020B0604030504040204" pitchFamily="34" charset="-128"/>
                <a:ea typeface="Meiryo UI" panose="020B0604030504040204" pitchFamily="34" charset="-128"/>
              </a:rPr>
              <a:t>グリルサンドメーカーシングル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素材：スチール、アルミニウム合金、フェノール樹脂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145×165×240mm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295×205×181mm</a:t>
            </a:r>
            <a:r>
              <a:rPr lang="ja-JP" altLang="en-US"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食パンにお好みの食材を挟んでタイマーでセットするだけで、美味しいホットサンドが作れるグリルサンドメーカーです。見た目も可愛くてオシャレで、景品用などにおすすめです。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2" name="図 31">
            <a:extLst>
              <a:ext uri="{FF2B5EF4-FFF2-40B4-BE49-F238E27FC236}">
                <a16:creationId xmlns:a16="http://schemas.microsoft.com/office/drawing/2014/main" id="{BB67CE7E-6987-C435-0069-A9B31EBC6167}"/>
              </a:ext>
            </a:extLst>
          </p:cNvPr>
          <p:cNvPicPr>
            <a:picLocks noChangeAspect="1"/>
          </p:cNvPicPr>
          <p:nvPr/>
        </p:nvPicPr>
        <p:blipFill>
          <a:blip r:embed="rId5"/>
          <a:stretch>
            <a:fillRect/>
          </a:stretch>
        </p:blipFill>
        <p:spPr>
          <a:xfrm>
            <a:off x="706805" y="1381625"/>
            <a:ext cx="3669299" cy="3669299"/>
          </a:xfrm>
          <a:prstGeom prst="rect">
            <a:avLst/>
          </a:prstGeom>
        </p:spPr>
      </p:pic>
    </p:spTree>
    <p:extLst>
      <p:ext uri="{BB962C8B-B14F-4D97-AF65-F5344CB8AC3E}">
        <p14:creationId xmlns:p14="http://schemas.microsoft.com/office/powerpoint/2010/main" val="335236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スティッククリーナー コードレス 充電式 卓上 ブロワー 車 ハンディクリーナー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W400×D100×H125mm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950g</a:t>
            </a:r>
            <a:r>
              <a:rPr lang="ja-JP" altLang="en-US" sz="900" dirty="0">
                <a:latin typeface="Meiryo UI" panose="020B0604030504040204" pitchFamily="34" charset="-128"/>
                <a:ea typeface="Meiryo UI" panose="020B0604030504040204" pitchFamily="34" charset="-128"/>
              </a:rPr>
              <a:t>（本体のみ）</a:t>
            </a:r>
          </a:p>
          <a:p>
            <a:r>
              <a:rPr lang="ja-JP" altLang="en-US" sz="900" dirty="0">
                <a:latin typeface="Meiryo UI" panose="020B0604030504040204" pitchFamily="34" charset="-128"/>
                <a:ea typeface="Meiryo UI" panose="020B0604030504040204" pitchFamily="34" charset="-128"/>
              </a:rPr>
              <a:t>付属品：床用ヘッド、すき間ノズル、四角ブラシ、延長用パイプ</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（各約</a:t>
            </a:r>
            <a:r>
              <a:rPr lang="en-US" altLang="ja-JP" sz="900" dirty="0">
                <a:latin typeface="Meiryo UI" panose="020B0604030504040204" pitchFamily="34" charset="-128"/>
                <a:ea typeface="Meiryo UI" panose="020B0604030504040204" pitchFamily="34" charset="-128"/>
              </a:rPr>
              <a:t>30cm</a:t>
            </a:r>
            <a:r>
              <a:rPr lang="ja-JP" altLang="en-US" sz="900" dirty="0">
                <a:latin typeface="Meiryo UI" panose="020B0604030504040204" pitchFamily="34" charset="-128"/>
                <a:ea typeface="Meiryo UI" panose="020B0604030504040204" pitchFamily="34" charset="-128"/>
              </a:rPr>
              <a:t>）、電源アダプタ（ケーブル長</a:t>
            </a:r>
            <a:r>
              <a:rPr lang="en-US" altLang="ja-JP" sz="900" dirty="0">
                <a:latin typeface="Meiryo UI" panose="020B0604030504040204" pitchFamily="34" charset="-128"/>
                <a:ea typeface="Meiryo UI" panose="020B0604030504040204" pitchFamily="34" charset="-128"/>
              </a:rPr>
              <a:t>/1.8m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備考：集塵方式：サイクロン方式　集塵容量：</a:t>
            </a:r>
            <a:r>
              <a:rPr lang="en-US" altLang="ja-JP" sz="900" dirty="0">
                <a:latin typeface="Meiryo UI" panose="020B0604030504040204" pitchFamily="34" charset="-128"/>
                <a:ea typeface="Meiryo UI" panose="020B0604030504040204" pitchFamily="34" charset="-128"/>
              </a:rPr>
              <a:t>480ml</a:t>
            </a:r>
            <a:r>
              <a:rPr lang="ja-JP" altLang="en-US" sz="900" dirty="0">
                <a:latin typeface="Meiryo UI" panose="020B0604030504040204" pitchFamily="34" charset="-128"/>
                <a:ea typeface="Meiryo UI" panose="020B0604030504040204" pitchFamily="34" charset="-128"/>
              </a:rPr>
              <a:t>　充電時間：約</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時間　連続使用時間：約</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分</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分（弱）、約</a:t>
            </a:r>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分</a:t>
            </a:r>
            <a:r>
              <a:rPr lang="en-US" altLang="ja-JP" sz="900" dirty="0">
                <a:latin typeface="Meiryo UI" panose="020B0604030504040204" pitchFamily="34" charset="-128"/>
                <a:ea typeface="Meiryo UI" panose="020B0604030504040204" pitchFamily="34" charset="-128"/>
              </a:rPr>
              <a:t>?18</a:t>
            </a:r>
            <a:r>
              <a:rPr lang="ja-JP" altLang="en-US" sz="900" dirty="0">
                <a:latin typeface="Meiryo UI" panose="020B0604030504040204" pitchFamily="34" charset="-128"/>
                <a:ea typeface="Meiryo UI" panose="020B0604030504040204" pitchFamily="34" charset="-128"/>
              </a:rPr>
              <a:t>分（強）電源：リチウムイオン電池　バッテリー容量：</a:t>
            </a:r>
            <a:r>
              <a:rPr lang="en-US" altLang="ja-JP" sz="900" dirty="0">
                <a:latin typeface="Meiryo UI" panose="020B0604030504040204" pitchFamily="34" charset="-128"/>
                <a:ea typeface="Meiryo UI" panose="020B0604030504040204" pitchFamily="34" charset="-128"/>
              </a:rPr>
              <a:t>2000mAh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950g</a:t>
            </a:r>
            <a:r>
              <a:rPr lang="ja-JP" altLang="en-US" sz="1600" dirty="0"/>
              <a:t>という軽量さと連続使用は最長</a:t>
            </a:r>
            <a:r>
              <a:rPr lang="en-US" altLang="ja-JP" sz="1600" dirty="0"/>
              <a:t>40</a:t>
            </a:r>
            <a:r>
              <a:rPr lang="ja-JP" altLang="en-US" sz="1600" dirty="0"/>
              <a:t>分が非常に便利な、充電式のコードレススティッククリーナーです。すき間ノズルや四角形ブラシ付きのため室内はもちろん、車内清掃にも役立ちます。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9" name="図 38">
            <a:extLst>
              <a:ext uri="{FF2B5EF4-FFF2-40B4-BE49-F238E27FC236}">
                <a16:creationId xmlns:a16="http://schemas.microsoft.com/office/drawing/2014/main" id="{A9D8A07D-5BF2-7F98-8D50-7BB1C9E04842}"/>
              </a:ext>
            </a:extLst>
          </p:cNvPr>
          <p:cNvPicPr>
            <a:picLocks noChangeAspect="1"/>
          </p:cNvPicPr>
          <p:nvPr/>
        </p:nvPicPr>
        <p:blipFill>
          <a:blip r:embed="rId5"/>
          <a:stretch>
            <a:fillRect/>
          </a:stretch>
        </p:blipFill>
        <p:spPr>
          <a:xfrm>
            <a:off x="756131" y="1371598"/>
            <a:ext cx="3600450" cy="3600450"/>
          </a:xfrm>
          <a:prstGeom prst="rect">
            <a:avLst/>
          </a:prstGeom>
        </p:spPr>
      </p:pic>
    </p:spTree>
    <p:extLst>
      <p:ext uri="{BB962C8B-B14F-4D97-AF65-F5344CB8AC3E}">
        <p14:creationId xmlns:p14="http://schemas.microsoft.com/office/powerpoint/2010/main" val="97029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Leion</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フットセンサー内蔵自動開閉ゴミ箱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:37×27×58.8cm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化粧段ボール箱入り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フットセンサーでペダルに足をかざすだけで蓋が開閉する上、さらに手動でも開閉できる非常に便利なゴミ箱です。容量も</a:t>
            </a:r>
            <a:r>
              <a:rPr lang="en-US" altLang="ja-JP" sz="1600" dirty="0"/>
              <a:t>30L</a:t>
            </a:r>
            <a:r>
              <a:rPr lang="ja-JP" altLang="en-US" sz="1600" dirty="0"/>
              <a:t>とたっぷりで、見た目もお洒落なためおすすめです。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BEFFC09-CAEC-DE20-22B2-17E40FE36DE8}"/>
              </a:ext>
            </a:extLst>
          </p:cNvPr>
          <p:cNvPicPr>
            <a:picLocks noChangeAspect="1"/>
          </p:cNvPicPr>
          <p:nvPr/>
        </p:nvPicPr>
        <p:blipFill>
          <a:blip r:embed="rId5"/>
          <a:stretch>
            <a:fillRect/>
          </a:stretch>
        </p:blipFill>
        <p:spPr>
          <a:xfrm>
            <a:off x="689401" y="1396741"/>
            <a:ext cx="3649227" cy="3649227"/>
          </a:xfrm>
          <a:prstGeom prst="rect">
            <a:avLst/>
          </a:prstGeom>
        </p:spPr>
      </p:pic>
    </p:spTree>
    <p:extLst>
      <p:ext uri="{BB962C8B-B14F-4D97-AF65-F5344CB8AC3E}">
        <p14:creationId xmlns:p14="http://schemas.microsoft.com/office/powerpoint/2010/main" val="20820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38554"/>
          </a:xfrm>
          <a:prstGeom prst="rect">
            <a:avLst/>
          </a:prstGeom>
          <a:noFill/>
        </p:spPr>
        <p:txBody>
          <a:bodyPr wrap="square" rtlCol="0">
            <a:spAutoFit/>
          </a:bodyPr>
          <a:lstStyle/>
          <a:p>
            <a:pPr algn="ctr"/>
            <a:r>
              <a:rPr lang="ja-JP" altLang="en-US" sz="1600" dirty="0">
                <a:solidFill>
                  <a:schemeClr val="bg1"/>
                </a:solidFill>
                <a:latin typeface="Meiryo UI" panose="020B0604030504040204" pitchFamily="34" charset="-128"/>
                <a:ea typeface="Meiryo UI" panose="020B0604030504040204" pitchFamily="34" charset="-128"/>
              </a:rPr>
              <a:t>電動モップ 回転モップ コードレス 充電式 クリーナー 連続</a:t>
            </a:r>
            <a:r>
              <a:rPr lang="en-US" altLang="ja-JP" sz="1600" dirty="0">
                <a:solidFill>
                  <a:schemeClr val="bg1"/>
                </a:solidFill>
                <a:latin typeface="Meiryo UI" panose="020B0604030504040204" pitchFamily="34" charset="-128"/>
                <a:ea typeface="Meiryo UI" panose="020B0604030504040204" pitchFamily="34" charset="-128"/>
              </a:rPr>
              <a:t>60</a:t>
            </a:r>
            <a:r>
              <a:rPr lang="ja-JP" altLang="en-US" sz="1600" dirty="0">
                <a:solidFill>
                  <a:schemeClr val="bg1"/>
                </a:solidFill>
                <a:latin typeface="Meiryo UI" panose="020B0604030504040204" pitchFamily="34" charset="-128"/>
                <a:ea typeface="Meiryo UI" panose="020B0604030504040204" pitchFamily="34" charset="-128"/>
              </a:rPr>
              <a:t>分使用 伸縮可能 軽量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W315×D150×H940?H1200mm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1kg</a:t>
            </a:r>
          </a:p>
          <a:p>
            <a:r>
              <a:rPr lang="ja-JP" altLang="en-US" sz="900" dirty="0">
                <a:latin typeface="Meiryo UI" panose="020B0604030504040204" pitchFamily="34" charset="-128"/>
                <a:ea typeface="Meiryo UI" panose="020B0604030504040204" pitchFamily="34" charset="-128"/>
              </a:rPr>
              <a:t>付属品：交換用パッド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、充電用</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アダプタ（ケーブル長約</a:t>
            </a:r>
            <a:r>
              <a:rPr lang="en-US" altLang="ja-JP" sz="900" dirty="0">
                <a:latin typeface="Meiryo UI" panose="020B0604030504040204" pitchFamily="34" charset="-128"/>
                <a:ea typeface="Meiryo UI" panose="020B0604030504040204" pitchFamily="34" charset="-128"/>
              </a:rPr>
              <a:t>1.5m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備考：消費電力：</a:t>
            </a:r>
            <a:r>
              <a:rPr lang="en-US" altLang="ja-JP" sz="900" dirty="0">
                <a:latin typeface="Meiryo UI" panose="020B0604030504040204" pitchFamily="34" charset="-128"/>
                <a:ea typeface="Meiryo UI" panose="020B0604030504040204" pitchFamily="34" charset="-128"/>
              </a:rPr>
              <a:t>8.9W</a:t>
            </a:r>
            <a:r>
              <a:rPr lang="ja-JP" altLang="en-US" sz="900" dirty="0">
                <a:latin typeface="Meiryo UI" panose="020B0604030504040204" pitchFamily="34" charset="-128"/>
                <a:ea typeface="Meiryo UI" panose="020B0604030504040204" pitchFamily="34" charset="-128"/>
              </a:rPr>
              <a:t>　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　電源：リチウムイオンバッテリー　充電時間：約</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時間　連続使用時間：約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分　保証期間：ご購入日より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ヵ月　取扱説明書：日本語取扱説明書あり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軽量ながら軽い力でしっかり汚れを落としてくれる回転式の電動モップ。充電式でコードレスなためどんな場所でもお掃除ができ、充電後は連続</a:t>
            </a:r>
            <a:r>
              <a:rPr lang="en-US" altLang="ja-JP" sz="1600" dirty="0"/>
              <a:t>60</a:t>
            </a:r>
            <a:r>
              <a:rPr lang="ja-JP" altLang="en-US" sz="1600" dirty="0"/>
              <a:t>分使用可能！</a:t>
            </a:r>
            <a:r>
              <a:rPr lang="en-US" altLang="ja-JP" sz="1600" dirty="0"/>
              <a:t>14</a:t>
            </a:r>
            <a:r>
              <a:rPr lang="ja-JP" altLang="en-US" sz="1600" dirty="0"/>
              <a:t>段階に伸縮できる持ち手も◎！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EB29DD-6685-7CBD-902F-F36F24A941BB}"/>
              </a:ext>
            </a:extLst>
          </p:cNvPr>
          <p:cNvPicPr>
            <a:picLocks noChangeAspect="1"/>
          </p:cNvPicPr>
          <p:nvPr/>
        </p:nvPicPr>
        <p:blipFill>
          <a:blip r:embed="rId5"/>
          <a:stretch>
            <a:fillRect/>
          </a:stretch>
        </p:blipFill>
        <p:spPr>
          <a:xfrm>
            <a:off x="753640" y="1439485"/>
            <a:ext cx="3437164" cy="3437164"/>
          </a:xfrm>
          <a:prstGeom prst="rect">
            <a:avLst/>
          </a:prstGeom>
        </p:spPr>
      </p:pic>
    </p:spTree>
    <p:extLst>
      <p:ext uri="{BB962C8B-B14F-4D97-AF65-F5344CB8AC3E}">
        <p14:creationId xmlns:p14="http://schemas.microsoft.com/office/powerpoint/2010/main" val="323002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34" charset="-128"/>
                <a:ea typeface="Meiryo UI" panose="020B0604030504040204" pitchFamily="34" charset="-128"/>
              </a:rPr>
              <a:t>セミハード収納ケース </a:t>
            </a:r>
            <a:r>
              <a:rPr lang="en-US" altLang="ja-JP" sz="1400" dirty="0">
                <a:solidFill>
                  <a:schemeClr val="bg1"/>
                </a:solidFill>
                <a:latin typeface="Meiryo UI" panose="020B0604030504040204" pitchFamily="34" charset="-128"/>
                <a:ea typeface="Meiryo UI" panose="020B0604030504040204" pitchFamily="34" charset="-128"/>
              </a:rPr>
              <a:t>XL</a:t>
            </a:r>
            <a:r>
              <a:rPr lang="ja-JP" altLang="en-US" sz="1400" dirty="0">
                <a:solidFill>
                  <a:schemeClr val="bg1"/>
                </a:solidFill>
                <a:latin typeface="Meiryo UI" panose="020B0604030504040204" pitchFamily="34" charset="-128"/>
                <a:ea typeface="Meiryo UI" panose="020B0604030504040204" pitchFamily="34" charset="-128"/>
              </a:rPr>
              <a:t>サイズ </a:t>
            </a:r>
            <a:r>
              <a:rPr lang="en-US" altLang="ja-JP" sz="1400" dirty="0">
                <a:solidFill>
                  <a:schemeClr val="bg1"/>
                </a:solidFill>
                <a:latin typeface="Meiryo UI" panose="020B0604030504040204" pitchFamily="34" charset="-128"/>
                <a:ea typeface="Meiryo UI" panose="020B0604030504040204" pitchFamily="34" charset="-128"/>
              </a:rPr>
              <a:t>13.3</a:t>
            </a:r>
            <a:r>
              <a:rPr lang="ja-JP" altLang="en-US" sz="1400" dirty="0">
                <a:solidFill>
                  <a:schemeClr val="bg1"/>
                </a:solidFill>
                <a:latin typeface="Meiryo UI" panose="020B0604030504040204" pitchFamily="34" charset="-128"/>
                <a:ea typeface="Meiryo UI" panose="020B0604030504040204" pitchFamily="34" charset="-128"/>
              </a:rPr>
              <a:t>インチ ノート</a:t>
            </a:r>
            <a:r>
              <a:rPr lang="en-US" altLang="ja-JP" sz="1400" dirty="0">
                <a:solidFill>
                  <a:schemeClr val="bg1"/>
                </a:solidFill>
                <a:latin typeface="Meiryo UI" panose="020B0604030504040204" pitchFamily="34" charset="-128"/>
                <a:ea typeface="Meiryo UI" panose="020B0604030504040204" pitchFamily="34" charset="-128"/>
              </a:rPr>
              <a:t>PC</a:t>
            </a:r>
            <a:r>
              <a:rPr lang="ja-JP" altLang="en-US" sz="1400" dirty="0">
                <a:solidFill>
                  <a:schemeClr val="bg1"/>
                </a:solidFill>
                <a:latin typeface="Meiryo UI" panose="020B0604030504040204" pitchFamily="34" charset="-128"/>
                <a:ea typeface="Meiryo UI" panose="020B0604030504040204" pitchFamily="34" charset="-128"/>
              </a:rPr>
              <a:t>収納 モバイルバッテリー </a:t>
            </a:r>
            <a:r>
              <a:rPr lang="en-US" altLang="ja-JP" sz="1400" dirty="0">
                <a:solidFill>
                  <a:schemeClr val="bg1"/>
                </a:solidFill>
                <a:latin typeface="Meiryo UI" panose="020B0604030504040204" pitchFamily="34" charset="-128"/>
                <a:ea typeface="Meiryo UI" panose="020B0604030504040204" pitchFamily="34" charset="-128"/>
              </a:rPr>
              <a:t>PC</a:t>
            </a:r>
            <a:r>
              <a:rPr lang="ja-JP" altLang="en-US" sz="1400" dirty="0">
                <a:solidFill>
                  <a:schemeClr val="bg1"/>
                </a:solidFill>
                <a:latin typeface="Meiryo UI" panose="020B0604030504040204" pitchFamily="34" charset="-128"/>
                <a:ea typeface="Meiryo UI" panose="020B0604030504040204" pitchFamily="34" charset="-128"/>
              </a:rPr>
              <a:t>周辺機器 ケーブル 整理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p>
          <a:p>
            <a:r>
              <a:rPr lang="ja-JP" altLang="en-US" sz="900" dirty="0">
                <a:latin typeface="Meiryo UI" panose="020B0604030504040204" pitchFamily="34" charset="-128"/>
                <a:ea typeface="Meiryo UI" panose="020B0604030504040204" pitchFamily="34" charset="-128"/>
              </a:rPr>
              <a:t>素材：表装</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貼り）</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W395×D295×H120mm</a:t>
            </a:r>
            <a:r>
              <a:rPr lang="ja-JP" altLang="en-US" sz="900" dirty="0">
                <a:latin typeface="Meiryo UI" panose="020B0604030504040204" pitchFamily="34" charset="-128"/>
                <a:ea typeface="Meiryo UI" panose="020B0604030504040204" pitchFamily="34" charset="-128"/>
              </a:rPr>
              <a:t>（突起部、持ち手含まず）</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720g</a:t>
            </a:r>
          </a:p>
          <a:p>
            <a:r>
              <a:rPr lang="ja-JP" altLang="en-US" sz="900" dirty="0">
                <a:latin typeface="Meiryo UI" panose="020B0604030504040204" pitchFamily="34" charset="-128"/>
                <a:ea typeface="Meiryo UI" panose="020B0604030504040204" pitchFamily="34" charset="-128"/>
              </a:rPr>
              <a:t>付属品：間仕切り（大）</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枚、間仕切り（小）</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枚（本体に装着済）</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備考：メイン収納部有効内寸：約</a:t>
            </a:r>
            <a:r>
              <a:rPr lang="en-US" altLang="ja-JP" sz="900" dirty="0">
                <a:latin typeface="Meiryo UI" panose="020B0604030504040204" pitchFamily="34" charset="-128"/>
                <a:ea typeface="Meiryo UI" panose="020B0604030504040204" pitchFamily="34" charset="-128"/>
              </a:rPr>
              <a:t>W380×D280×H50mm</a:t>
            </a:r>
            <a:r>
              <a:rPr lang="ja-JP" altLang="en-US" sz="900" dirty="0">
                <a:latin typeface="Meiryo UI" panose="020B0604030504040204" pitchFamily="34" charset="-128"/>
                <a:ea typeface="Meiryo UI" panose="020B0604030504040204" pitchFamily="34" charset="-128"/>
              </a:rPr>
              <a:t>　メッシュポケット部サイズ：約</a:t>
            </a:r>
            <a:r>
              <a:rPr lang="en-US" altLang="ja-JP" sz="900" dirty="0">
                <a:latin typeface="Meiryo UI" panose="020B0604030504040204" pitchFamily="34" charset="-128"/>
                <a:ea typeface="Meiryo UI" panose="020B0604030504040204" pitchFamily="34" charset="-128"/>
              </a:rPr>
              <a:t>W380×D280×H45mm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XL</a:t>
            </a:r>
            <a:r>
              <a:rPr lang="ja-JP" altLang="en-US" sz="1600" dirty="0"/>
              <a:t>サイズのセミハードガジェットポーチ。外からの衝撃に強いセミハードタイプのため、精密機器などを持ち歩く際におすすめです。取り外し可能な間仕切り付きで、好きなように整理整頓も可能。</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4" name="図 13">
            <a:extLst>
              <a:ext uri="{FF2B5EF4-FFF2-40B4-BE49-F238E27FC236}">
                <a16:creationId xmlns:a16="http://schemas.microsoft.com/office/drawing/2014/main" id="{33A1C2C8-948A-3B2E-5B4C-A8F8F0F4258F}"/>
              </a:ext>
            </a:extLst>
          </p:cNvPr>
          <p:cNvPicPr>
            <a:picLocks noChangeAspect="1"/>
          </p:cNvPicPr>
          <p:nvPr/>
        </p:nvPicPr>
        <p:blipFill>
          <a:blip r:embed="rId5"/>
          <a:stretch>
            <a:fillRect/>
          </a:stretch>
        </p:blipFill>
        <p:spPr>
          <a:xfrm>
            <a:off x="709623" y="1437533"/>
            <a:ext cx="3549887" cy="3549887"/>
          </a:xfrm>
          <a:prstGeom prst="rect">
            <a:avLst/>
          </a:prstGeom>
        </p:spPr>
      </p:pic>
    </p:spTree>
    <p:extLst>
      <p:ext uri="{BB962C8B-B14F-4D97-AF65-F5344CB8AC3E}">
        <p14:creationId xmlns:p14="http://schemas.microsoft.com/office/powerpoint/2010/main" val="4845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象印 電気ケトル </a:t>
            </a:r>
            <a:r>
              <a:rPr lang="en-US" altLang="ja-JP" sz="2000" dirty="0">
                <a:solidFill>
                  <a:schemeClr val="bg1"/>
                </a:solidFill>
                <a:latin typeface="Meiryo UI" panose="020B0604030504040204" pitchFamily="34" charset="-128"/>
                <a:ea typeface="Meiryo UI" panose="020B0604030504040204" pitchFamily="34" charset="-128"/>
              </a:rPr>
              <a:t>0.8L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カラー展開：ベージュ、ブラック、ホワイト</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・ポリアセタール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200×220×165mm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/800ml</a:t>
            </a:r>
            <a:r>
              <a:rPr lang="ja-JP" altLang="en-US" sz="1000" dirty="0">
                <a:latin typeface="Meiryo UI" panose="020B0604030504040204" pitchFamily="34" charset="-128"/>
                <a:ea typeface="Meiryo UI" panose="020B0604030504040204" pitchFamily="34" charset="-128"/>
              </a:rPr>
              <a:t>、電源</a:t>
            </a:r>
            <a:r>
              <a:rPr lang="en-US" altLang="ja-JP" sz="1000" dirty="0">
                <a:latin typeface="Meiryo UI" panose="020B0604030504040204" pitchFamily="34" charset="-128"/>
                <a:ea typeface="Meiryo UI" panose="020B0604030504040204" pitchFamily="34" charset="-128"/>
              </a:rPr>
              <a:t>/AC100V-1300W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1300W</a:t>
            </a:r>
            <a:r>
              <a:rPr lang="ja-JP" altLang="en-US" sz="1600" dirty="0"/>
              <a:t>のハイパワーでカップ</a:t>
            </a:r>
            <a:r>
              <a:rPr lang="en-US" altLang="ja-JP" sz="1600" dirty="0"/>
              <a:t>1</a:t>
            </a:r>
            <a:r>
              <a:rPr lang="ja-JP" altLang="en-US" sz="1600" dirty="0"/>
              <a:t>杯分でしたら約</a:t>
            </a:r>
            <a:r>
              <a:rPr lang="en-US" altLang="ja-JP" sz="1600" dirty="0"/>
              <a:t>60</a:t>
            </a:r>
            <a:r>
              <a:rPr lang="ja-JP" altLang="en-US" sz="1600" dirty="0"/>
              <a:t>秒で沸かせる電気ケトルです。注ぎ口はホコリの侵入を防ぐ設計で清潔です。ベージュ、ブラック、ホワイトの</a:t>
            </a:r>
            <a:r>
              <a:rPr lang="en-US" altLang="ja-JP" sz="1600" dirty="0"/>
              <a:t>3</a:t>
            </a:r>
            <a:r>
              <a:rPr lang="ja-JP" altLang="en-US" sz="1600" dirty="0"/>
              <a:t>色展開から選択可能。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A4618D4-3C01-131C-187C-108A85816C41}"/>
              </a:ext>
            </a:extLst>
          </p:cNvPr>
          <p:cNvPicPr>
            <a:picLocks noChangeAspect="1"/>
          </p:cNvPicPr>
          <p:nvPr/>
        </p:nvPicPr>
        <p:blipFill>
          <a:blip r:embed="rId5"/>
          <a:stretch>
            <a:fillRect/>
          </a:stretch>
        </p:blipFill>
        <p:spPr>
          <a:xfrm>
            <a:off x="747767" y="1364897"/>
            <a:ext cx="3586339" cy="3586339"/>
          </a:xfrm>
          <a:prstGeom prst="rect">
            <a:avLst/>
          </a:prstGeom>
        </p:spPr>
      </p:pic>
    </p:spTree>
    <p:extLst>
      <p:ext uri="{BB962C8B-B14F-4D97-AF65-F5344CB8AC3E}">
        <p14:creationId xmlns:p14="http://schemas.microsoft.com/office/powerpoint/2010/main" val="282663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38554"/>
          </a:xfrm>
          <a:prstGeom prst="rect">
            <a:avLst/>
          </a:prstGeom>
          <a:noFill/>
        </p:spPr>
        <p:txBody>
          <a:bodyPr wrap="square" rtlCol="0">
            <a:spAutoFit/>
          </a:bodyPr>
          <a:lstStyle/>
          <a:p>
            <a:pPr algn="ctr"/>
            <a:r>
              <a:rPr lang="ja-JP" altLang="en-US" sz="1600" dirty="0">
                <a:solidFill>
                  <a:schemeClr val="bg1"/>
                </a:solidFill>
                <a:latin typeface="Meiryo UI" panose="020B0604030504040204" pitchFamily="34" charset="-128"/>
                <a:ea typeface="Meiryo UI" panose="020B0604030504040204" pitchFamily="34" charset="-128"/>
              </a:rPr>
              <a:t>コードレス ハンディクリーナー </a:t>
            </a:r>
            <a:r>
              <a:rPr lang="en-US" altLang="ja-JP" sz="1600" dirty="0">
                <a:solidFill>
                  <a:schemeClr val="bg1"/>
                </a:solidFill>
                <a:latin typeface="Meiryo UI" panose="020B0604030504040204" pitchFamily="34" charset="-128"/>
                <a:ea typeface="Meiryo UI" panose="020B0604030504040204" pitchFamily="34" charset="-128"/>
              </a:rPr>
              <a:t>USB</a:t>
            </a:r>
            <a:r>
              <a:rPr lang="ja-JP" altLang="en-US" sz="1600" dirty="0">
                <a:solidFill>
                  <a:schemeClr val="bg1"/>
                </a:solidFill>
                <a:latin typeface="Meiryo UI" panose="020B0604030504040204" pitchFamily="34" charset="-128"/>
                <a:ea typeface="Meiryo UI" panose="020B0604030504040204" pitchFamily="34" charset="-128"/>
              </a:rPr>
              <a:t>充電式 ブロワー機能つき 吸引力</a:t>
            </a:r>
            <a:r>
              <a:rPr lang="en-US" altLang="ja-JP" sz="1600" dirty="0">
                <a:solidFill>
                  <a:schemeClr val="bg1"/>
                </a:solidFill>
                <a:latin typeface="Meiryo UI" panose="020B0604030504040204" pitchFamily="34" charset="-128"/>
                <a:ea typeface="Meiryo UI" panose="020B0604030504040204" pitchFamily="34" charset="-128"/>
              </a:rPr>
              <a:t>5000Pa </a:t>
            </a:r>
            <a:r>
              <a:rPr lang="ja-JP" altLang="en-US" sz="1600" dirty="0">
                <a:solidFill>
                  <a:schemeClr val="bg1"/>
                </a:solidFill>
                <a:latin typeface="Meiryo UI" panose="020B0604030504040204" pitchFamily="34" charset="-128"/>
                <a:ea typeface="Meiryo UI" panose="020B0604030504040204" pitchFamily="34" charset="-128"/>
              </a:rPr>
              <a:t>小型掃除機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W248×D70×H70mm</a:t>
            </a:r>
            <a:r>
              <a:rPr lang="ja-JP" altLang="en-US" sz="900" dirty="0">
                <a:latin typeface="Meiryo UI" panose="020B0604030504040204" pitchFamily="34" charset="-128"/>
                <a:ea typeface="Meiryo UI" panose="020B0604030504040204" pitchFamily="34" charset="-128"/>
              </a:rPr>
              <a:t>（キャップ装着時）</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543g</a:t>
            </a:r>
          </a:p>
          <a:p>
            <a:r>
              <a:rPr lang="ja-JP" altLang="en-US" sz="900" dirty="0">
                <a:latin typeface="Meiryo UI" panose="020B0604030504040204" pitchFamily="34" charset="-128"/>
                <a:ea typeface="Meiryo UI" panose="020B0604030504040204" pitchFamily="34" charset="-128"/>
              </a:rPr>
              <a:t>付属品：充電用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94cm)</a:t>
            </a:r>
            <a:r>
              <a:rPr lang="ja-JP" altLang="en-US" sz="900" dirty="0">
                <a:latin typeface="Meiryo UI" panose="020B0604030504040204" pitchFamily="34" charset="-128"/>
                <a:ea typeface="Meiryo UI" panose="020B0604030504040204" pitchFamily="34" charset="-128"/>
              </a:rPr>
              <a:t>、ブラシノズル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7.5cm)</a:t>
            </a:r>
            <a:r>
              <a:rPr lang="ja-JP" altLang="en-US" sz="900" dirty="0">
                <a:latin typeface="Meiryo UI" panose="020B0604030504040204" pitchFamily="34" charset="-128"/>
                <a:ea typeface="Meiryo UI" panose="020B0604030504040204" pitchFamily="34" charset="-128"/>
              </a:rPr>
              <a:t>、すき間ノズル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22.5cm)</a:t>
            </a:r>
            <a:r>
              <a:rPr lang="ja-JP" altLang="en-US" sz="900" dirty="0">
                <a:latin typeface="Meiryo UI" panose="020B0604030504040204" pitchFamily="34" charset="-128"/>
                <a:ea typeface="Meiryo UI" panose="020B0604030504040204" pitchFamily="34" charset="-128"/>
              </a:rPr>
              <a:t>、ブロアーホース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34.5cm)</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備考：定格電圧：</a:t>
            </a:r>
            <a:r>
              <a:rPr lang="en-US" altLang="ja-JP" sz="900" dirty="0">
                <a:latin typeface="Meiryo UI" panose="020B0604030504040204" pitchFamily="34" charset="-128"/>
                <a:ea typeface="Meiryo UI" panose="020B0604030504040204" pitchFamily="34" charset="-128"/>
              </a:rPr>
              <a:t>5V/2.4A(MAX) Type-C</a:t>
            </a:r>
            <a:r>
              <a:rPr lang="ja-JP" altLang="en-US" sz="900" dirty="0">
                <a:latin typeface="Meiryo UI" panose="020B0604030504040204" pitchFamily="34" charset="-128"/>
                <a:ea typeface="Meiryo UI" panose="020B0604030504040204" pitchFamily="34" charset="-128"/>
              </a:rPr>
              <a:t>　バッテリー容量：</a:t>
            </a:r>
            <a:r>
              <a:rPr lang="en-US" altLang="ja-JP" sz="900" dirty="0">
                <a:latin typeface="Meiryo UI" panose="020B0604030504040204" pitchFamily="34" charset="-128"/>
                <a:ea typeface="Meiryo UI" panose="020B0604030504040204" pitchFamily="34" charset="-128"/>
              </a:rPr>
              <a:t>6000mAh</a:t>
            </a:r>
            <a:r>
              <a:rPr lang="ja-JP" altLang="en-US" sz="900" dirty="0">
                <a:latin typeface="Meiryo UI" panose="020B0604030504040204" pitchFamily="34" charset="-128"/>
                <a:ea typeface="Meiryo UI" panose="020B0604030504040204" pitchFamily="34" charset="-128"/>
              </a:rPr>
              <a:t>　電源：リチウムイオンバッテリー　</a:t>
            </a:r>
            <a:r>
              <a:rPr lang="en-US" altLang="ja-JP" sz="900" dirty="0">
                <a:latin typeface="Meiryo UI" panose="020B0604030504040204" pitchFamily="34" charset="-128"/>
                <a:ea typeface="Meiryo UI" panose="020B0604030504040204" pitchFamily="34" charset="-128"/>
              </a:rPr>
              <a:t>2000mAh×3</a:t>
            </a:r>
            <a:r>
              <a:rPr lang="ja-JP" altLang="en-US" sz="900" dirty="0">
                <a:latin typeface="Meiryo UI" panose="020B0604030504040204" pitchFamily="34" charset="-128"/>
                <a:ea typeface="Meiryo UI" panose="020B0604030504040204" pitchFamily="34" charset="-128"/>
              </a:rPr>
              <a:t>本　消費電力：</a:t>
            </a:r>
            <a:r>
              <a:rPr lang="en-US" altLang="ja-JP" sz="900" dirty="0">
                <a:latin typeface="Meiryo UI" panose="020B0604030504040204" pitchFamily="34" charset="-128"/>
                <a:ea typeface="Meiryo UI" panose="020B0604030504040204" pitchFamily="34" charset="-128"/>
              </a:rPr>
              <a:t>65W</a:t>
            </a:r>
            <a:r>
              <a:rPr lang="ja-JP" altLang="en-US" sz="900" dirty="0">
                <a:latin typeface="Meiryo UI" panose="020B0604030504040204" pitchFamily="34" charset="-128"/>
                <a:ea typeface="Meiryo UI" panose="020B0604030504040204" pitchFamily="34" charset="-128"/>
              </a:rPr>
              <a:t>　充電時間：約</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(5V/2.4A</a:t>
            </a:r>
            <a:r>
              <a:rPr lang="ja-JP" altLang="en-US" sz="900" dirty="0">
                <a:latin typeface="Meiryo UI" panose="020B0604030504040204" pitchFamily="34" charset="-128"/>
                <a:ea typeface="Meiryo UI" panose="020B0604030504040204" pitchFamily="34" charset="-128"/>
              </a:rPr>
              <a:t>の時</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パワフル吸引力ながらどこでも使えるコードレスハンディクリーナー。ブラシノズルやすき間ノズル付きのため、デスク上も車内も窓のサッシも手軽に使えます。</a:t>
            </a:r>
            <a:r>
              <a:rPr lang="en-US" altLang="ja-JP" sz="1600" dirty="0"/>
              <a:t>4</a:t>
            </a:r>
            <a:r>
              <a:rPr lang="ja-JP" altLang="en-US" sz="1600" dirty="0"/>
              <a:t>時間充電で</a:t>
            </a:r>
            <a:r>
              <a:rPr lang="en-US" altLang="ja-JP" sz="1600" dirty="0"/>
              <a:t>25</a:t>
            </a:r>
            <a:r>
              <a:rPr lang="ja-JP" altLang="en-US" sz="1600" dirty="0"/>
              <a:t>分連続使用可能！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4" name="図 43">
            <a:extLst>
              <a:ext uri="{FF2B5EF4-FFF2-40B4-BE49-F238E27FC236}">
                <a16:creationId xmlns:a16="http://schemas.microsoft.com/office/drawing/2014/main" id="{77A65322-35A9-6392-30E8-57191A1F810E}"/>
              </a:ext>
            </a:extLst>
          </p:cNvPr>
          <p:cNvPicPr>
            <a:picLocks noChangeAspect="1"/>
          </p:cNvPicPr>
          <p:nvPr/>
        </p:nvPicPr>
        <p:blipFill>
          <a:blip r:embed="rId5"/>
          <a:stretch>
            <a:fillRect/>
          </a:stretch>
        </p:blipFill>
        <p:spPr>
          <a:xfrm>
            <a:off x="785764" y="1422052"/>
            <a:ext cx="3541183" cy="3541183"/>
          </a:xfrm>
          <a:prstGeom prst="rect">
            <a:avLst/>
          </a:prstGeom>
        </p:spPr>
      </p:pic>
    </p:spTree>
    <p:extLst>
      <p:ext uri="{BB962C8B-B14F-4D97-AF65-F5344CB8AC3E}">
        <p14:creationId xmlns:p14="http://schemas.microsoft.com/office/powerpoint/2010/main" val="226454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タニタ 体組成計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樹脂・ステンレス鋼・</a:t>
            </a:r>
            <a:r>
              <a:rPr lang="en" altLang="ja-JP" sz="900" dirty="0">
                <a:latin typeface="Meiryo UI" panose="020B0604030504040204" pitchFamily="34" charset="-128"/>
                <a:ea typeface="Meiryo UI" panose="020B0604030504040204" pitchFamily="34" charset="-128"/>
              </a:rPr>
              <a:t>PET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28.4×28.4×3.9cm</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1200g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考：最小ロット割れ不可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機能やデザインはシンプルにして使いやすさに特化した体組成計です。操作いらずの乗るだけで測定してくれる体重計。質の高い健康管理をサポートする、健康管理の必需品です。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4459614-2C8E-A94A-A896-BD109FE1AA40}"/>
              </a:ext>
            </a:extLst>
          </p:cNvPr>
          <p:cNvPicPr>
            <a:picLocks noChangeAspect="1"/>
          </p:cNvPicPr>
          <p:nvPr/>
        </p:nvPicPr>
        <p:blipFill>
          <a:blip r:embed="rId5"/>
          <a:stretch>
            <a:fillRect/>
          </a:stretch>
        </p:blipFill>
        <p:spPr>
          <a:xfrm>
            <a:off x="858504" y="1517478"/>
            <a:ext cx="3175000" cy="3175000"/>
          </a:xfrm>
          <a:prstGeom prst="rect">
            <a:avLst/>
          </a:prstGeom>
        </p:spPr>
      </p:pic>
    </p:spTree>
    <p:extLst>
      <p:ext uri="{BB962C8B-B14F-4D97-AF65-F5344CB8AC3E}">
        <p14:creationId xmlns:p14="http://schemas.microsoft.com/office/powerpoint/2010/main" val="133202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赤色レーザーポインター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素材：材質：真鍮 他</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13×137mm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（電池を含まず）</a:t>
            </a:r>
          </a:p>
          <a:p>
            <a:r>
              <a:rPr lang="ja-JP" altLang="en-US" sz="900" dirty="0">
                <a:latin typeface="Meiryo UI" panose="020B0604030504040204" pitchFamily="34" charset="-128"/>
                <a:ea typeface="Meiryo UI" panose="020B0604030504040204" pitchFamily="34" charset="-128"/>
              </a:rPr>
              <a:t>機能：■プレゼンの際、サッと取りだせ、手になじんで持ちやすいペン型タイプ　■適度な重さの上質素材、真鍮製のレーザーポインターです。　■通常使われている一般的な単四乾電池式で、連続照射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時間と経済的です。　■赤色の光線を約</a:t>
            </a:r>
            <a:r>
              <a:rPr lang="en-US" altLang="ja-JP" sz="900" dirty="0">
                <a:latin typeface="Meiryo UI" panose="020B0604030504040204" pitchFamily="34" charset="-128"/>
                <a:ea typeface="Meiryo UI" panose="020B0604030504040204" pitchFamily="34" charset="-128"/>
              </a:rPr>
              <a:t>100m</a:t>
            </a:r>
            <a:r>
              <a:rPr lang="ja-JP" altLang="en-US" sz="900" dirty="0">
                <a:latin typeface="Meiryo UI" panose="020B0604030504040204" pitchFamily="34" charset="-128"/>
                <a:ea typeface="Meiryo UI" panose="020B0604030504040204" pitchFamily="34" charset="-128"/>
              </a:rPr>
              <a:t>先まで照射できます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夜間時</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講義やプレゼンの際に、ポケットからサッと取りだせる。手になじんで持ちやすいペン型タイプの赤色光レーザーポインター。単四乾電池式で、連続照射</a:t>
            </a:r>
            <a:r>
              <a:rPr lang="en-US" altLang="ja-JP" sz="1600" dirty="0"/>
              <a:t>30</a:t>
            </a:r>
            <a:r>
              <a:rPr lang="ja-JP" altLang="en-US" sz="1600" dirty="0"/>
              <a:t>時間可能なのでとても経済的です。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0FD9131D-ECA1-DCB7-E5E3-AE53F2B43851}"/>
              </a:ext>
            </a:extLst>
          </p:cNvPr>
          <p:cNvPicPr>
            <a:picLocks noChangeAspect="1"/>
          </p:cNvPicPr>
          <p:nvPr/>
        </p:nvPicPr>
        <p:blipFill>
          <a:blip r:embed="rId5"/>
          <a:stretch>
            <a:fillRect/>
          </a:stretch>
        </p:blipFill>
        <p:spPr>
          <a:xfrm>
            <a:off x="658269" y="1371516"/>
            <a:ext cx="3662473" cy="3662473"/>
          </a:xfrm>
          <a:prstGeom prst="rect">
            <a:avLst/>
          </a:prstGeom>
        </p:spPr>
      </p:pic>
    </p:spTree>
    <p:extLst>
      <p:ext uri="{BB962C8B-B14F-4D97-AF65-F5344CB8AC3E}">
        <p14:creationId xmlns:p14="http://schemas.microsoft.com/office/powerpoint/2010/main" val="271857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ウォーターマン メトロポリタン カラーブロッキングコレクション 万年筆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10mmΦ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23g</a:t>
            </a:r>
          </a:p>
          <a:p>
            <a:r>
              <a:rPr lang="ja-JP" altLang="en-US" sz="900" dirty="0">
                <a:latin typeface="Meiryo UI" panose="020B0604030504040204" pitchFamily="34" charset="-128"/>
                <a:ea typeface="Meiryo UI" panose="020B0604030504040204" pitchFamily="34" charset="-128"/>
              </a:rPr>
              <a:t>機能：カートリッジ、コンバータ両用</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S0110910(</a:t>
            </a:r>
            <a:r>
              <a:rPr lang="ja-JP" altLang="en-US" sz="900" dirty="0">
                <a:latin typeface="Meiryo UI" panose="020B0604030504040204" pitchFamily="34" charset="-128"/>
                <a:ea typeface="Meiryo UI" panose="020B0604030504040204" pitchFamily="34" charset="-128"/>
              </a:rPr>
              <a:t>ミステリアスブルー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本、コンバーター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シックでスタイリッシュなデザインが個性的でファッショナブルな万年筆。スリムなシルエットで持ち歩きにも便利です。カラーバリエーションは全</a:t>
            </a:r>
            <a:r>
              <a:rPr lang="en-US" altLang="ja-JP" sz="1600" dirty="0"/>
              <a:t>6</a:t>
            </a:r>
            <a:r>
              <a:rPr lang="ja-JP" altLang="en-US" sz="1600" dirty="0"/>
              <a:t>色展開。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6" name="図 45">
            <a:extLst>
              <a:ext uri="{FF2B5EF4-FFF2-40B4-BE49-F238E27FC236}">
                <a16:creationId xmlns:a16="http://schemas.microsoft.com/office/drawing/2014/main" id="{D098B2A8-6B07-0562-56D2-BCC9EB644710}"/>
              </a:ext>
            </a:extLst>
          </p:cNvPr>
          <p:cNvPicPr>
            <a:picLocks noChangeAspect="1"/>
          </p:cNvPicPr>
          <p:nvPr/>
        </p:nvPicPr>
        <p:blipFill>
          <a:blip r:embed="rId5"/>
          <a:stretch>
            <a:fillRect/>
          </a:stretch>
        </p:blipFill>
        <p:spPr>
          <a:xfrm>
            <a:off x="703650" y="1427269"/>
            <a:ext cx="3560089" cy="3560089"/>
          </a:xfrm>
          <a:prstGeom prst="rect">
            <a:avLst/>
          </a:prstGeom>
        </p:spPr>
      </p:pic>
    </p:spTree>
    <p:extLst>
      <p:ext uri="{BB962C8B-B14F-4D97-AF65-F5344CB8AC3E}">
        <p14:creationId xmlns:p14="http://schemas.microsoft.com/office/powerpoint/2010/main" val="243931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ウォーターマン メトロポリタン エッセンシャル 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135mm/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9mmΦ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1964017(</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F)1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ファッショナブルなメトロポリアンシリーズのボールペン。華やかで色鮮やかなタイプからシックでモダンなタイプまで、幅広いカラー展開も魅力的なアイテムです。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6" name="図 55">
            <a:extLst>
              <a:ext uri="{FF2B5EF4-FFF2-40B4-BE49-F238E27FC236}">
                <a16:creationId xmlns:a16="http://schemas.microsoft.com/office/drawing/2014/main" id="{4760005D-5C8D-DD58-DDF1-4B89334B4ADF}"/>
              </a:ext>
            </a:extLst>
          </p:cNvPr>
          <p:cNvPicPr>
            <a:picLocks noChangeAspect="1"/>
          </p:cNvPicPr>
          <p:nvPr/>
        </p:nvPicPr>
        <p:blipFill>
          <a:blip r:embed="rId5"/>
          <a:stretch>
            <a:fillRect/>
          </a:stretch>
        </p:blipFill>
        <p:spPr>
          <a:xfrm>
            <a:off x="709624" y="1410584"/>
            <a:ext cx="3561464" cy="3561464"/>
          </a:xfrm>
          <a:prstGeom prst="rect">
            <a:avLst/>
          </a:prstGeom>
        </p:spPr>
      </p:pic>
    </p:spTree>
    <p:extLst>
      <p:ext uri="{BB962C8B-B14F-4D97-AF65-F5344CB8AC3E}">
        <p14:creationId xmlns:p14="http://schemas.microsoft.com/office/powerpoint/2010/main" val="58710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BRUNO </a:t>
            </a:r>
            <a:r>
              <a:rPr lang="ja-JP" altLang="en-US" sz="2000" dirty="0">
                <a:solidFill>
                  <a:schemeClr val="bg1"/>
                </a:solidFill>
                <a:latin typeface="Meiryo UI" panose="020B0604030504040204" pitchFamily="34" charset="-128"/>
                <a:ea typeface="Meiryo UI" panose="020B0604030504040204" pitchFamily="34" charset="-128"/>
              </a:rPr>
              <a:t>ステンレスデイリーケトル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素材：ステンレス鋼、ポリプロピレン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240×240×135mm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222×230×150mm</a:t>
            </a:r>
            <a:r>
              <a:rPr lang="ja-JP" altLang="en-US"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ホーローのようなデザインが見た目にもとっても可愛くてオシャレな電気ケトルです。カラー展開はレッド、ブルー、ホワイトの</a:t>
            </a:r>
            <a:r>
              <a:rPr lang="en-US" altLang="ja-JP" sz="1600" dirty="0"/>
              <a:t>3</a:t>
            </a:r>
            <a:r>
              <a:rPr lang="ja-JP" altLang="en-US" sz="1600" dirty="0"/>
              <a:t>色。イベントの特典用や景品用などにおすすめです。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0" name="図 29">
            <a:extLst>
              <a:ext uri="{FF2B5EF4-FFF2-40B4-BE49-F238E27FC236}">
                <a16:creationId xmlns:a16="http://schemas.microsoft.com/office/drawing/2014/main" id="{EC50D858-9FAF-C64C-0B52-54A51D4BD7D8}"/>
              </a:ext>
            </a:extLst>
          </p:cNvPr>
          <p:cNvPicPr>
            <a:picLocks noChangeAspect="1"/>
          </p:cNvPicPr>
          <p:nvPr/>
        </p:nvPicPr>
        <p:blipFill>
          <a:blip r:embed="rId5"/>
          <a:stretch>
            <a:fillRect/>
          </a:stretch>
        </p:blipFill>
        <p:spPr>
          <a:xfrm>
            <a:off x="724120" y="1404853"/>
            <a:ext cx="3560090" cy="3560090"/>
          </a:xfrm>
          <a:prstGeom prst="rect">
            <a:avLst/>
          </a:prstGeom>
        </p:spPr>
      </p:pic>
    </p:spTree>
    <p:extLst>
      <p:ext uri="{BB962C8B-B14F-4D97-AF65-F5344CB8AC3E}">
        <p14:creationId xmlns:p14="http://schemas.microsoft.com/office/powerpoint/2010/main" val="167049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パーカー ソネット マットブラック 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138mm/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28g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1950369(</a:t>
            </a:r>
            <a:r>
              <a:rPr lang="ja-JP" altLang="en-US" sz="900" dirty="0">
                <a:latin typeface="Meiryo UI" panose="020B0604030504040204" pitchFamily="34" charset="-128"/>
                <a:ea typeface="Meiryo UI" panose="020B0604030504040204" pitchFamily="34" charset="-128"/>
              </a:rPr>
              <a:t>クインクフロー・ブラック</a:t>
            </a:r>
            <a:r>
              <a:rPr lang="en-US" altLang="ja-JP" sz="900" dirty="0">
                <a:latin typeface="Meiryo UI" panose="020B0604030504040204" pitchFamily="34" charset="-128"/>
                <a:ea typeface="Meiryo UI" panose="020B0604030504040204" pitchFamily="34" charset="-128"/>
              </a:rPr>
              <a:t>M)1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マットなブラックと、シルバーやゴールドのコントラストが存在感を持たせつつも主張しすぎずオシャレな万年筆です。手にも馴染みやすく扱いやすいため非常に重宝します。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FF5255A1-EEA0-684C-8DBA-A863155190F1}"/>
              </a:ext>
            </a:extLst>
          </p:cNvPr>
          <p:cNvPicPr>
            <a:picLocks noChangeAspect="1"/>
          </p:cNvPicPr>
          <p:nvPr/>
        </p:nvPicPr>
        <p:blipFill>
          <a:blip r:embed="rId5"/>
          <a:stretch>
            <a:fillRect/>
          </a:stretch>
        </p:blipFill>
        <p:spPr>
          <a:xfrm>
            <a:off x="693702" y="1317812"/>
            <a:ext cx="3725308" cy="3725308"/>
          </a:xfrm>
          <a:prstGeom prst="rect">
            <a:avLst/>
          </a:prstGeom>
        </p:spPr>
      </p:pic>
    </p:spTree>
    <p:extLst>
      <p:ext uri="{BB962C8B-B14F-4D97-AF65-F5344CB8AC3E}">
        <p14:creationId xmlns:p14="http://schemas.microsoft.com/office/powerpoint/2010/main" val="233487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パーカー ソネット 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138mm/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1950369(</a:t>
            </a:r>
            <a:r>
              <a:rPr lang="ja-JP" altLang="en-US" sz="900" dirty="0">
                <a:latin typeface="Meiryo UI" panose="020B0604030504040204" pitchFamily="34" charset="-128"/>
                <a:ea typeface="Meiryo UI" panose="020B0604030504040204" pitchFamily="34" charset="-128"/>
              </a:rPr>
              <a:t>クインクフロー・ブラック</a:t>
            </a:r>
            <a:r>
              <a:rPr lang="en-US" altLang="ja-JP" sz="900" dirty="0">
                <a:latin typeface="Meiryo UI" panose="020B0604030504040204" pitchFamily="34" charset="-128"/>
                <a:ea typeface="Meiryo UI" panose="020B0604030504040204" pitchFamily="34" charset="-128"/>
              </a:rPr>
              <a:t>M)1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サテン調ながら落ち着きある艶感が、ラグジュアリーで大人の余裕を見せる高級感あるボールペンです。レッドとブルーラッカーの</a:t>
            </a:r>
            <a:r>
              <a:rPr lang="en-US" altLang="ja-JP" sz="1600" dirty="0"/>
              <a:t>2</a:t>
            </a:r>
            <a:r>
              <a:rPr lang="ja-JP" altLang="en-US" sz="1600" dirty="0"/>
              <a:t>色展開。記念品や贈答用におすすめです。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BB886EC-D5F9-E835-D8BA-9A541995B9BE}"/>
              </a:ext>
            </a:extLst>
          </p:cNvPr>
          <p:cNvPicPr>
            <a:picLocks noChangeAspect="1"/>
          </p:cNvPicPr>
          <p:nvPr/>
        </p:nvPicPr>
        <p:blipFill>
          <a:blip r:embed="rId5"/>
          <a:stretch>
            <a:fillRect/>
          </a:stretch>
        </p:blipFill>
        <p:spPr>
          <a:xfrm>
            <a:off x="705468" y="1327661"/>
            <a:ext cx="3644387" cy="3644387"/>
          </a:xfrm>
          <a:prstGeom prst="rect">
            <a:avLst/>
          </a:prstGeom>
        </p:spPr>
      </p:pic>
    </p:spTree>
    <p:extLst>
      <p:ext uri="{BB962C8B-B14F-4D97-AF65-F5344CB8AC3E}">
        <p14:creationId xmlns:p14="http://schemas.microsoft.com/office/powerpoint/2010/main" val="3436638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HDMI</a:t>
            </a:r>
            <a:r>
              <a:rPr lang="ja-JP" altLang="en-US" sz="2000" dirty="0">
                <a:solidFill>
                  <a:schemeClr val="bg1"/>
                </a:solidFill>
                <a:latin typeface="Meiryo UI" panose="020B0604030504040204" pitchFamily="34" charset="-128"/>
                <a:ea typeface="Meiryo UI" panose="020B0604030504040204" pitchFamily="34" charset="-128"/>
              </a:rPr>
              <a:t>ポート付 </a:t>
            </a: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W95×D25×H13mm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30cm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44g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ケーブルを</a:t>
            </a:r>
            <a:r>
              <a:rPr lang="en-US" altLang="ja-JP" sz="1600" dirty="0"/>
              <a:t>1</a:t>
            </a:r>
            <a:r>
              <a:rPr lang="ja-JP" altLang="en-US" sz="1600" dirty="0"/>
              <a:t>本</a:t>
            </a:r>
            <a:r>
              <a:rPr lang="en-US" altLang="ja-JP" sz="1600" dirty="0"/>
              <a:t>PC</a:t>
            </a:r>
            <a:r>
              <a:rPr lang="ja-JP" altLang="en-US" sz="1600" dirty="0"/>
              <a:t>に差すだけで周辺機器をまとめて接続できる！最大</a:t>
            </a:r>
            <a:r>
              <a:rPr lang="en-US" altLang="ja-JP" sz="1600" dirty="0"/>
              <a:t>3</a:t>
            </a:r>
            <a:r>
              <a:rPr lang="ja-JP" altLang="en-US" sz="1600" dirty="0"/>
              <a:t>台までの</a:t>
            </a:r>
            <a:r>
              <a:rPr lang="en-US" altLang="ja-JP" sz="1600" dirty="0"/>
              <a:t>USB</a:t>
            </a:r>
            <a:r>
              <a:rPr lang="ja-JP" altLang="en-US" sz="1600" dirty="0"/>
              <a:t>機器と</a:t>
            </a:r>
            <a:r>
              <a:rPr lang="en-US" altLang="ja-JP" sz="1600" dirty="0"/>
              <a:t>HDMI</a:t>
            </a:r>
            <a:r>
              <a:rPr lang="ja-JP" altLang="en-US" sz="1600" dirty="0"/>
              <a:t>ケーブルを接続できる、持運びやすいコンパクトな</a:t>
            </a:r>
            <a:r>
              <a:rPr lang="en-US" altLang="ja-JP" sz="1600" dirty="0"/>
              <a:t>USB Type-C</a:t>
            </a:r>
            <a:r>
              <a:rPr lang="ja-JP" altLang="en-US" sz="1600" dirty="0"/>
              <a:t>ハブケーブル。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D7556284-A320-6DFC-9326-53D392D154BF}"/>
              </a:ext>
            </a:extLst>
          </p:cNvPr>
          <p:cNvPicPr>
            <a:picLocks noChangeAspect="1"/>
          </p:cNvPicPr>
          <p:nvPr/>
        </p:nvPicPr>
        <p:blipFill>
          <a:blip r:embed="rId5"/>
          <a:stretch>
            <a:fillRect/>
          </a:stretch>
        </p:blipFill>
        <p:spPr>
          <a:xfrm>
            <a:off x="685635" y="1400846"/>
            <a:ext cx="3628910" cy="3628910"/>
          </a:xfrm>
          <a:prstGeom prst="rect">
            <a:avLst/>
          </a:prstGeom>
        </p:spPr>
      </p:pic>
    </p:spTree>
    <p:extLst>
      <p:ext uri="{BB962C8B-B14F-4D97-AF65-F5344CB8AC3E}">
        <p14:creationId xmlns:p14="http://schemas.microsoft.com/office/powerpoint/2010/main" val="400492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Toffy </a:t>
            </a:r>
            <a:r>
              <a:rPr lang="ja-JP" altLang="en-US" sz="2000" dirty="0">
                <a:solidFill>
                  <a:schemeClr val="bg1"/>
                </a:solidFill>
                <a:latin typeface="Meiryo UI" panose="020B0604030504040204" pitchFamily="34" charset="-128"/>
                <a:ea typeface="Meiryo UI" panose="020B0604030504040204" pitchFamily="34" charset="-128"/>
              </a:rPr>
              <a:t>抗菌アロマ加湿器 </a:t>
            </a:r>
            <a:r>
              <a:rPr lang="en-US" altLang="ja-JP" sz="2000" dirty="0">
                <a:solidFill>
                  <a:schemeClr val="bg1"/>
                </a:solidFill>
                <a:latin typeface="Meiryo UI" panose="020B0604030504040204" pitchFamily="34" charset="-128"/>
                <a:ea typeface="Meiryo UI" panose="020B0604030504040204" pitchFamily="34" charset="-128"/>
              </a:rPr>
              <a:t>2.2L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220×170×180mm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2.2L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220×170×180mm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備考：セット内容：本体、専用</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アダプター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容量</a:t>
            </a:r>
            <a:r>
              <a:rPr lang="en-US" altLang="ja-JP" sz="1600" dirty="0"/>
              <a:t>2.2</a:t>
            </a:r>
            <a:r>
              <a:rPr lang="ja-JP" altLang="en-US" sz="1600" dirty="0"/>
              <a:t>リットルサイズの超音波加湿器です。アロマウォーター対応な上、嬉しい抗菌仕様。シンプルですっきりとしたデザインのため、オフィスでも自宅でもどこでも活用可能です。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FBF88641-3C18-8501-623D-CB7A260CDF5D}"/>
              </a:ext>
            </a:extLst>
          </p:cNvPr>
          <p:cNvPicPr>
            <a:picLocks noChangeAspect="1"/>
          </p:cNvPicPr>
          <p:nvPr/>
        </p:nvPicPr>
        <p:blipFill>
          <a:blip r:embed="rId5"/>
          <a:stretch>
            <a:fillRect/>
          </a:stretch>
        </p:blipFill>
        <p:spPr>
          <a:xfrm>
            <a:off x="709624" y="1372028"/>
            <a:ext cx="3661961" cy="3661961"/>
          </a:xfrm>
          <a:prstGeom prst="rect">
            <a:avLst/>
          </a:prstGeom>
        </p:spPr>
      </p:pic>
    </p:spTree>
    <p:extLst>
      <p:ext uri="{BB962C8B-B14F-4D97-AF65-F5344CB8AC3E}">
        <p14:creationId xmlns:p14="http://schemas.microsoft.com/office/powerpoint/2010/main" val="264702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Toffy </a:t>
            </a:r>
            <a:r>
              <a:rPr lang="ja-JP" altLang="en-US" sz="2000" dirty="0">
                <a:solidFill>
                  <a:schemeClr val="bg1"/>
                </a:solidFill>
                <a:latin typeface="Meiryo UI" panose="020B0604030504040204" pitchFamily="34" charset="-128"/>
                <a:ea typeface="Meiryo UI" panose="020B0604030504040204" pitchFamily="34" charset="-128"/>
              </a:rPr>
              <a:t>ホットサンドメーカー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素材：アルミニウム合金、フェノール樹脂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91×289×242mm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115×320×270mm</a:t>
            </a:r>
            <a:r>
              <a:rPr lang="ja-JP" altLang="en-US"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en-US" altLang="ja-JP" sz="1600" dirty="0"/>
              <a:t>2</a:t>
            </a:r>
            <a:r>
              <a:rPr lang="ja-JP" altLang="en-US" sz="1600" dirty="0"/>
              <a:t>枚のホットサンドを同時に作ることができるため、忙しい朝などには非常に便利なホットサンドメーカーです。</a:t>
            </a:r>
            <a:r>
              <a:rPr lang="en-US" altLang="ja-JP" sz="1600" dirty="0"/>
              <a:t>2</a:t>
            </a:r>
            <a:r>
              <a:rPr lang="ja-JP" altLang="en-US" sz="1600" dirty="0"/>
              <a:t>段階の厚み調整も可能！イベントの景品や記念用などにおすすめです。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0" name="図 39">
            <a:extLst>
              <a:ext uri="{FF2B5EF4-FFF2-40B4-BE49-F238E27FC236}">
                <a16:creationId xmlns:a16="http://schemas.microsoft.com/office/drawing/2014/main" id="{083D15CE-FC73-74DC-4C0A-0FD25426FA28}"/>
              </a:ext>
            </a:extLst>
          </p:cNvPr>
          <p:cNvPicPr>
            <a:picLocks noChangeAspect="1"/>
          </p:cNvPicPr>
          <p:nvPr/>
        </p:nvPicPr>
        <p:blipFill>
          <a:blip r:embed="rId5"/>
          <a:stretch>
            <a:fillRect/>
          </a:stretch>
        </p:blipFill>
        <p:spPr>
          <a:xfrm>
            <a:off x="673104" y="1345375"/>
            <a:ext cx="3642046" cy="3642046"/>
          </a:xfrm>
          <a:prstGeom prst="rect">
            <a:avLst/>
          </a:prstGeom>
        </p:spPr>
      </p:pic>
    </p:spTree>
    <p:extLst>
      <p:ext uri="{BB962C8B-B14F-4D97-AF65-F5344CB8AC3E}">
        <p14:creationId xmlns:p14="http://schemas.microsoft.com/office/powerpoint/2010/main" val="412205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充電式どこでもブランケットぬくぬく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90×60cm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470g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マイクロ</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30cm)×1 </a:t>
            </a:r>
            <a:r>
              <a:rPr lang="ja-JP" altLang="en-US" sz="900" dirty="0">
                <a:latin typeface="Meiryo UI" panose="020B0604030504040204" pitchFamily="34" charset="-128"/>
                <a:ea typeface="Meiryo UI" panose="020B0604030504040204" pitchFamily="34" charset="-128"/>
              </a:rPr>
              <a:t>・巾着袋</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/DC5V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段階のモード設定が可能な、とっても暖かくて便利な充電式タイプの電気ブランケットです。テレワーク用にもおすすめ。カラー展開はモカベージュとスモーキーピンクの</a:t>
            </a:r>
            <a:r>
              <a:rPr lang="en-US" altLang="ja-JP" sz="1600" dirty="0"/>
              <a:t>2</a:t>
            </a:r>
            <a:r>
              <a:rPr lang="ja-JP" altLang="en-US" sz="1600" dirty="0"/>
              <a:t>色です。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88F62C7-2DF5-992D-B91B-5BFA11A606B8}"/>
              </a:ext>
            </a:extLst>
          </p:cNvPr>
          <p:cNvPicPr>
            <a:picLocks noChangeAspect="1"/>
          </p:cNvPicPr>
          <p:nvPr/>
        </p:nvPicPr>
        <p:blipFill>
          <a:blip r:embed="rId5"/>
          <a:stretch>
            <a:fillRect/>
          </a:stretch>
        </p:blipFill>
        <p:spPr>
          <a:xfrm>
            <a:off x="724394" y="1459507"/>
            <a:ext cx="3512541" cy="3512541"/>
          </a:xfrm>
          <a:prstGeom prst="rect">
            <a:avLst/>
          </a:prstGeom>
        </p:spPr>
      </p:pic>
    </p:spTree>
    <p:extLst>
      <p:ext uri="{BB962C8B-B14F-4D97-AF65-F5344CB8AC3E}">
        <p14:creationId xmlns:p14="http://schemas.microsoft.com/office/powerpoint/2010/main" val="55785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Qurra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卓上空気清浄機 ララエア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樹脂・ポリカーボネート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18.4×18.4×23.5cm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PM2.5</a:t>
            </a:r>
            <a:r>
              <a:rPr lang="ja-JP" altLang="en-US" sz="1600" dirty="0"/>
              <a:t>や花粉など、微細な粒子を</a:t>
            </a:r>
            <a:r>
              <a:rPr lang="en-US" altLang="ja-JP" sz="1600" dirty="0"/>
              <a:t>97.9%</a:t>
            </a:r>
            <a:r>
              <a:rPr lang="ja-JP" altLang="en-US" sz="1600" dirty="0"/>
              <a:t>除去してくれる他卓上空気清浄機です。シンプルかつコンパクトなデザインで家庭でもオフィスでも違和感なく利用可能。景品用や特典用におすすめ。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7" name="図 26">
            <a:extLst>
              <a:ext uri="{FF2B5EF4-FFF2-40B4-BE49-F238E27FC236}">
                <a16:creationId xmlns:a16="http://schemas.microsoft.com/office/drawing/2014/main" id="{32DFDE30-BD72-4B05-62A2-5E3D9C586AEC}"/>
              </a:ext>
            </a:extLst>
          </p:cNvPr>
          <p:cNvPicPr>
            <a:picLocks noChangeAspect="1"/>
          </p:cNvPicPr>
          <p:nvPr/>
        </p:nvPicPr>
        <p:blipFill>
          <a:blip r:embed="rId5"/>
          <a:stretch>
            <a:fillRect/>
          </a:stretch>
        </p:blipFill>
        <p:spPr>
          <a:xfrm>
            <a:off x="743278" y="1361265"/>
            <a:ext cx="3626156" cy="3626156"/>
          </a:xfrm>
          <a:prstGeom prst="rect">
            <a:avLst/>
          </a:prstGeom>
        </p:spPr>
      </p:pic>
    </p:spTree>
    <p:extLst>
      <p:ext uri="{BB962C8B-B14F-4D97-AF65-F5344CB8AC3E}">
        <p14:creationId xmlns:p14="http://schemas.microsoft.com/office/powerpoint/2010/main" val="3242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ポータブル電源</a:t>
            </a:r>
            <a:r>
              <a:rPr lang="en-US" altLang="ja-JP" sz="2000" dirty="0">
                <a:solidFill>
                  <a:schemeClr val="bg1"/>
                </a:solidFill>
                <a:latin typeface="Meiryo UI" panose="020B0604030504040204" pitchFamily="34" charset="-128"/>
                <a:ea typeface="Meiryo UI" panose="020B0604030504040204" pitchFamily="34" charset="-128"/>
              </a:rPr>
              <a:t>120W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215×192×160(mm)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取説付、バッテリー容量</a:t>
            </a:r>
            <a:r>
              <a:rPr lang="en-US" altLang="ja-JP" sz="900" b="0" i="0" dirty="0">
                <a:solidFill>
                  <a:srgbClr val="333333"/>
                </a:solidFill>
                <a:effectLst/>
                <a:latin typeface="-apple-system"/>
              </a:rPr>
              <a:t>54,600mAh</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AC</a:t>
            </a:r>
            <a:r>
              <a:rPr lang="ja-JP" altLang="en-US" sz="900" b="0" i="0" dirty="0">
                <a:solidFill>
                  <a:srgbClr val="333333"/>
                </a:solidFill>
                <a:effectLst/>
                <a:latin typeface="-apple-system"/>
              </a:rPr>
              <a:t>アダプタ、電源コード、</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カーアクセサリーソケット用アダプタ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電源のないアウトドアシーンや突発的にやってくる災害時に非常に役立つ</a:t>
            </a:r>
            <a:r>
              <a:rPr lang="en-US" altLang="ja-JP" sz="1600" b="0" i="0" dirty="0">
                <a:solidFill>
                  <a:srgbClr val="333333"/>
                </a:solidFill>
                <a:effectLst/>
                <a:latin typeface="-apple-system"/>
              </a:rPr>
              <a:t>120W</a:t>
            </a:r>
            <a:r>
              <a:rPr lang="ja-JP" altLang="en-US" sz="1600" b="0" i="0" dirty="0">
                <a:solidFill>
                  <a:srgbClr val="333333"/>
                </a:solidFill>
                <a:effectLst/>
                <a:latin typeface="-apple-system"/>
              </a:rPr>
              <a:t>のポータブル電源。</a:t>
            </a:r>
            <a:r>
              <a:rPr lang="en-US" altLang="ja-JP" sz="1600" b="0" i="0" dirty="0">
                <a:solidFill>
                  <a:srgbClr val="333333"/>
                </a:solidFill>
                <a:effectLst/>
                <a:latin typeface="-apple-system"/>
              </a:rPr>
              <a:t>AC</a:t>
            </a:r>
            <a:r>
              <a:rPr lang="ja-JP" altLang="en-US" sz="1600" b="0" i="0" dirty="0">
                <a:solidFill>
                  <a:srgbClr val="333333"/>
                </a:solidFill>
                <a:effectLst/>
                <a:latin typeface="-apple-system"/>
              </a:rPr>
              <a:t>コンセントの他に</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つの</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ポート、アクセサリー用ソケットまでついた便利アイテム。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9852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siroca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コーン式全自動コーヒーメーカー カフェばこ</a:t>
            </a:r>
            <a:r>
              <a:rPr lang="en-US" altLang="ja-JP" sz="2000" dirty="0">
                <a:solidFill>
                  <a:schemeClr val="bg1"/>
                </a:solidFill>
                <a:latin typeface="Meiryo UI" panose="020B0604030504040204" pitchFamily="34" charset="-128"/>
                <a:ea typeface="Meiryo UI" panose="020B0604030504040204" pitchFamily="34" charset="-128"/>
              </a:rPr>
              <a:t>PRO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16.6×27.3×42.1cm</a:t>
            </a:r>
          </a:p>
          <a:p>
            <a:r>
              <a:rPr lang="ja-JP" altLang="en-US" sz="900" dirty="0">
                <a:latin typeface="Meiryo UI" panose="020B0604030504040204" pitchFamily="34" charset="-128"/>
                <a:ea typeface="Meiryo UI" panose="020B0604030504040204" pitchFamily="34" charset="-128"/>
              </a:rPr>
              <a:t>包装：化粧段ボール箱入り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ステンレスフィルター</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/AC100V(50/60Hz) </a:t>
            </a:r>
            <a:r>
              <a:rPr lang="ja-JP" altLang="en-US" sz="900" dirty="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/750W </a:t>
            </a:r>
            <a:r>
              <a:rPr lang="ja-JP" altLang="en-US" sz="900" dirty="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1.2m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830ml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淹れる杯数に合わせて豆と水を自動計量し、こだわりの一杯を手軽に味わえるコーン式全自動のコーヒーメーカーです。イベントやキャンペーンの景品用や贈答用などにもおすすめです。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9" name="図 28">
            <a:extLst>
              <a:ext uri="{FF2B5EF4-FFF2-40B4-BE49-F238E27FC236}">
                <a16:creationId xmlns:a16="http://schemas.microsoft.com/office/drawing/2014/main" id="{9D2AF20D-337C-CCF4-74B5-3544FA94F02A}"/>
              </a:ext>
            </a:extLst>
          </p:cNvPr>
          <p:cNvPicPr>
            <a:picLocks noChangeAspect="1"/>
          </p:cNvPicPr>
          <p:nvPr/>
        </p:nvPicPr>
        <p:blipFill>
          <a:blip r:embed="rId5"/>
          <a:stretch>
            <a:fillRect/>
          </a:stretch>
        </p:blipFill>
        <p:spPr>
          <a:xfrm>
            <a:off x="724120" y="1433435"/>
            <a:ext cx="3560089" cy="3560089"/>
          </a:xfrm>
          <a:prstGeom prst="rect">
            <a:avLst/>
          </a:prstGeom>
        </p:spPr>
      </p:pic>
    </p:spTree>
    <p:extLst>
      <p:ext uri="{BB962C8B-B14F-4D97-AF65-F5344CB8AC3E}">
        <p14:creationId xmlns:p14="http://schemas.microsoft.com/office/powerpoint/2010/main" val="10220633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TotalTime>
  <Words>3469</Words>
  <Application>Microsoft Office PowerPoint</Application>
  <PresentationFormat>画面に合わせる (4:3)</PresentationFormat>
  <Paragraphs>460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2024-09-13T05:05:51Z</dcterms:modified>
</cp:coreProperties>
</file>