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8"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90" d="100"/>
          <a:sy n="90" d="100"/>
        </p:scale>
        <p:origin x="390"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 ：約</a:t>
            </a:r>
            <a:r>
              <a:rPr lang="en-US" altLang="ja-JP" sz="900" dirty="0">
                <a:latin typeface="Meiryo UI" panose="020B0604030504040204" pitchFamily="34" charset="-128"/>
                <a:ea typeface="Meiryo UI" panose="020B0604030504040204" pitchFamily="34" charset="-128"/>
              </a:rPr>
              <a:t>200×150×80(mm)</a:t>
            </a:r>
          </a:p>
          <a:p>
            <a:r>
              <a:rPr lang="ja-JP" altLang="en-US" sz="900" dirty="0">
                <a:latin typeface="Meiryo UI" panose="020B0604030504040204" pitchFamily="34" charset="-128"/>
                <a:ea typeface="Meiryo UI" panose="020B0604030504040204" pitchFamily="34" charset="-128"/>
              </a:rPr>
              <a:t>備考：フェアトレードオーガニックコットン使用、取説付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収納力抜群な</a:t>
            </a:r>
            <a:r>
              <a:rPr lang="en-US" altLang="ja-JP" sz="1600" dirty="0"/>
              <a:t>L</a:t>
            </a:r>
            <a:r>
              <a:rPr lang="ja-JP" altLang="en-US" sz="1600" dirty="0"/>
              <a:t>サイズのファスナーポーチです。国際フェアトレード認証ラベル付きで地球環境に優しいアイテムのため</a:t>
            </a:r>
            <a:r>
              <a:rPr lang="en-US" altLang="ja-JP" sz="1600" dirty="0" err="1"/>
              <a:t>SDgs</a:t>
            </a:r>
            <a:r>
              <a:rPr lang="ja-JP" altLang="en-US" sz="1600" dirty="0"/>
              <a:t>関連のイベントやキャンペーン等にもおすすめです。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3A35339-9C83-2FC9-AE56-124BC9A274BC}"/>
              </a:ext>
            </a:extLst>
          </p:cNvPr>
          <p:cNvPicPr>
            <a:picLocks noChangeAspect="1"/>
          </p:cNvPicPr>
          <p:nvPr/>
        </p:nvPicPr>
        <p:blipFill>
          <a:blip r:embed="rId5"/>
          <a:stretch>
            <a:fillRect/>
          </a:stretch>
        </p:blipFill>
        <p:spPr>
          <a:xfrm>
            <a:off x="682567" y="1366929"/>
            <a:ext cx="3641099" cy="3641099"/>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 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230mm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1050mm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0.7L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カジュアルでナチュラルな印象を与えるキャンバス素材がオシャレな、すっきりシンプルなサコッシュです。カラー展開も全</a:t>
            </a:r>
            <a:r>
              <a:rPr lang="en-US" altLang="ja-JP" sz="1600" dirty="0"/>
              <a:t>5</a:t>
            </a:r>
            <a:r>
              <a:rPr lang="ja-JP" altLang="en-US" sz="1600" dirty="0"/>
              <a:t>色と豊富で、ノベルティやショッパー用などにもおすすめ。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051CE9B-0238-DE40-6A7C-4F4D022ABD11}"/>
              </a:ext>
            </a:extLst>
          </p:cNvPr>
          <p:cNvPicPr>
            <a:picLocks noChangeAspect="1"/>
          </p:cNvPicPr>
          <p:nvPr/>
        </p:nvPicPr>
        <p:blipFill>
          <a:blip r:embed="rId5"/>
          <a:stretch>
            <a:fillRect/>
          </a:stretch>
        </p:blipFill>
        <p:spPr>
          <a:xfrm>
            <a:off x="687823" y="1411148"/>
            <a:ext cx="3559419" cy="3559419"/>
          </a:xfrm>
          <a:prstGeom prst="rect">
            <a:avLst/>
          </a:prstGeom>
        </p:spPr>
      </p:pic>
    </p:spTree>
    <p:extLst>
      <p:ext uri="{BB962C8B-B14F-4D97-AF65-F5344CB8AC3E}">
        <p14:creationId xmlns:p14="http://schemas.microsoft.com/office/powerpoint/2010/main" val="1498210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 ラウンドタンブラー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カラー展開：ピンク・ブルー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φ89×115mm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備考：真空構造</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淡い色合いと丸みのあるフォルムがオシャレなタンブラーです。ステンレス素材を使用した真空構造となっているため保冷温効果も高く、特典用や記念用、景品用などにおすすめです。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5D0331C-D3A1-EA3F-F731-C9121A3CE8AA}"/>
              </a:ext>
            </a:extLst>
          </p:cNvPr>
          <p:cNvPicPr>
            <a:picLocks noChangeAspect="1"/>
          </p:cNvPicPr>
          <p:nvPr/>
        </p:nvPicPr>
        <p:blipFill>
          <a:blip r:embed="rId5"/>
          <a:stretch>
            <a:fillRect/>
          </a:stretch>
        </p:blipFill>
        <p:spPr>
          <a:xfrm>
            <a:off x="770981" y="1394923"/>
            <a:ext cx="3560089" cy="3560089"/>
          </a:xfrm>
          <a:prstGeom prst="rect">
            <a:avLst/>
          </a:prstGeom>
        </p:spPr>
      </p:pic>
    </p:spTree>
    <p:extLst>
      <p:ext uri="{BB962C8B-B14F-4D97-AF65-F5344CB8AC3E}">
        <p14:creationId xmlns:p14="http://schemas.microsoft.com/office/powerpoint/2010/main" val="3361150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550ml(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φ65×215mm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223×70×70mm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319F031-D73F-1719-A9A6-C17656B1AF2F}"/>
              </a:ext>
            </a:extLst>
          </p:cNvPr>
          <p:cNvPicPr>
            <a:picLocks noChangeAspect="1"/>
          </p:cNvPicPr>
          <p:nvPr/>
        </p:nvPicPr>
        <p:blipFill>
          <a:blip r:embed="rId5"/>
          <a:stretch>
            <a:fillRect/>
          </a:stretch>
        </p:blipFill>
        <p:spPr>
          <a:xfrm>
            <a:off x="704282" y="1434753"/>
            <a:ext cx="3592853" cy="3592853"/>
          </a:xfrm>
          <a:prstGeom prst="rect">
            <a:avLst/>
          </a:prstGeom>
        </p:spPr>
      </p:pic>
    </p:spTree>
    <p:extLst>
      <p:ext uri="{BB962C8B-B14F-4D97-AF65-F5344CB8AC3E}">
        <p14:creationId xmlns:p14="http://schemas.microsoft.com/office/powerpoint/2010/main" val="1704858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アクスタポーチ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W105×H155×D30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取説付</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HDPE</a:t>
            </a:r>
            <a:r>
              <a:rPr lang="ja-JP" altLang="en-US" sz="900" dirty="0">
                <a:latin typeface="Meiryo UI" panose="020B0604030504040204" pitchFamily="34" charset="-128"/>
                <a:ea typeface="Meiryo UI" panose="020B0604030504040204" pitchFamily="34" charset="-128"/>
              </a:rPr>
              <a:t>袋、台紙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お気に入りのアクリルスタンドを持ち歩ける専用クリアポーチです。本体と同色のストラップ付きのため、バッグ等に取り付けることが可能！ファンイベントの物販用などに最適です。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CFE145E3-B174-EC8F-E961-DC05D45445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465" y="1371900"/>
            <a:ext cx="3430725" cy="343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91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メモ付きハンディ電卓</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130×80×22mm</a:t>
            </a:r>
          </a:p>
          <a:p>
            <a:r>
              <a:rPr lang="ja-JP" altLang="en-US" sz="900" dirty="0">
                <a:latin typeface="Meiryo UI" panose="020B0604030504040204" pitchFamily="34" charset="-128"/>
                <a:ea typeface="Meiryo UI" panose="020B0604030504040204" pitchFamily="34" charset="-128"/>
              </a:rPr>
              <a:t>包装：化粧箱</a:t>
            </a:r>
            <a:r>
              <a:rPr lang="en-US" altLang="ja-JP" sz="900" dirty="0">
                <a:latin typeface="Meiryo UI" panose="020B0604030504040204" pitchFamily="34" charset="-128"/>
                <a:ea typeface="Meiryo UI" panose="020B0604030504040204" pitchFamily="34" charset="-128"/>
              </a:rPr>
              <a:t>,135×85×28mm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電卓・メモ帳・ボールペンが一体になった便利なステーショナリー。メモ帳はなくなったら市販品で補充可能。ケース外側と電卓の</a:t>
            </a:r>
            <a:r>
              <a:rPr lang="en-US" altLang="ja-JP" sz="1600" dirty="0"/>
              <a:t>2</a:t>
            </a:r>
            <a:r>
              <a:rPr lang="ja-JP" altLang="en-US" sz="1600" dirty="0"/>
              <a:t>ヶ所に名入れができます。社内備品・ノベルティ両方で使えます。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99" name="図 98">
            <a:extLst>
              <a:ext uri="{FF2B5EF4-FFF2-40B4-BE49-F238E27FC236}">
                <a16:creationId xmlns:a16="http://schemas.microsoft.com/office/drawing/2014/main" id="{76C03DB0-BAE0-3775-1B77-310326C4053D}"/>
              </a:ext>
            </a:extLst>
          </p:cNvPr>
          <p:cNvPicPr>
            <a:picLocks noChangeAspect="1"/>
          </p:cNvPicPr>
          <p:nvPr/>
        </p:nvPicPr>
        <p:blipFill>
          <a:blip r:embed="rId5"/>
          <a:stretch>
            <a:fillRect/>
          </a:stretch>
        </p:blipFill>
        <p:spPr>
          <a:xfrm>
            <a:off x="688202" y="1411148"/>
            <a:ext cx="3560089" cy="3560089"/>
          </a:xfrm>
          <a:prstGeom prst="rect">
            <a:avLst/>
          </a:prstGeom>
        </p:spPr>
      </p:pic>
    </p:spTree>
    <p:extLst>
      <p:ext uri="{BB962C8B-B14F-4D97-AF65-F5344CB8AC3E}">
        <p14:creationId xmlns:p14="http://schemas.microsoft.com/office/powerpoint/2010/main" val="1477959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真空ステンレス保冷温缶ホルダー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 フタ</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ポリプロピレン・熱可塑性エラストマー</a:t>
            </a:r>
          </a:p>
          <a:p>
            <a:r>
              <a:rPr lang="ja-JP" altLang="en-US" sz="900" dirty="0">
                <a:latin typeface="Meiryo UI" panose="020B0604030504040204" pitchFamily="34" charset="-128"/>
                <a:ea typeface="Meiryo UI" panose="020B0604030504040204" pitchFamily="34" charset="-128"/>
              </a:rPr>
              <a:t>サイズ：直径</a:t>
            </a:r>
            <a:r>
              <a:rPr lang="en-US" altLang="ja-JP" sz="900" dirty="0">
                <a:latin typeface="Meiryo UI" panose="020B0604030504040204" pitchFamily="34" charset="-128"/>
                <a:ea typeface="Meiryo UI" panose="020B0604030504040204" pitchFamily="34" charset="-128"/>
              </a:rPr>
              <a:t>8.5cm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10.5cm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175g</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真空ステンレス素材で保冷温効果が高く、美味しい飲み物を美味しい温度でキープできるホルダーです。</a:t>
            </a:r>
            <a:r>
              <a:rPr lang="en-US" altLang="ja-JP" sz="1600" dirty="0"/>
              <a:t>350ml</a:t>
            </a:r>
            <a:r>
              <a:rPr lang="ja-JP" altLang="en-US" sz="1600" dirty="0"/>
              <a:t>サイズの缶やペットボトルに対応。ノベルティ用などにもおすすめです。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C36021DC-7242-DD7A-197A-84D339436FE1}"/>
              </a:ext>
            </a:extLst>
          </p:cNvPr>
          <p:cNvPicPr>
            <a:picLocks noChangeAspect="1"/>
          </p:cNvPicPr>
          <p:nvPr/>
        </p:nvPicPr>
        <p:blipFill>
          <a:blip r:embed="rId5"/>
          <a:stretch>
            <a:fillRect/>
          </a:stretch>
        </p:blipFill>
        <p:spPr>
          <a:xfrm>
            <a:off x="619110" y="1374357"/>
            <a:ext cx="3639705" cy="3639705"/>
          </a:xfrm>
          <a:prstGeom prst="rect">
            <a:avLst/>
          </a:prstGeom>
        </p:spPr>
      </p:pic>
    </p:spTree>
    <p:extLst>
      <p:ext uri="{BB962C8B-B14F-4D97-AF65-F5344CB8AC3E}">
        <p14:creationId xmlns:p14="http://schemas.microsoft.com/office/powerpoint/2010/main" val="634131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モバイルアクセサリーケース</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EVA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125×97×42</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イヤホンや</a:t>
            </a:r>
            <a:r>
              <a:rPr lang="en-US" altLang="ja-JP" sz="1600" dirty="0"/>
              <a:t>USB</a:t>
            </a:r>
            <a:r>
              <a:rPr lang="ja-JP" altLang="en-US" sz="1600" dirty="0"/>
              <a:t>ケーブルなど、細々としたモバイルアクセサリーを纏めて持ち歩きには最適な、</a:t>
            </a:r>
            <a:r>
              <a:rPr lang="en-US" altLang="ja-JP" sz="1600" dirty="0"/>
              <a:t>S</a:t>
            </a:r>
            <a:r>
              <a:rPr lang="ja-JP" altLang="en-US" sz="1600" dirty="0"/>
              <a:t>サイズのシンプルケースです。カラーバリエーションはグレー、ブラック、レッドの三色展開。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857980B-7F58-3E96-FFEC-4C06A8EF0AFF}"/>
              </a:ext>
            </a:extLst>
          </p:cNvPr>
          <p:cNvPicPr>
            <a:picLocks noChangeAspect="1"/>
          </p:cNvPicPr>
          <p:nvPr/>
        </p:nvPicPr>
        <p:blipFill>
          <a:blip r:embed="rId5"/>
          <a:stretch>
            <a:fillRect/>
          </a:stretch>
        </p:blipFill>
        <p:spPr>
          <a:xfrm>
            <a:off x="670669" y="1358233"/>
            <a:ext cx="3707130" cy="3707130"/>
          </a:xfrm>
          <a:prstGeom prst="rect">
            <a:avLst/>
          </a:prstGeom>
        </p:spPr>
      </p:pic>
    </p:spTree>
    <p:extLst>
      <p:ext uri="{BB962C8B-B14F-4D97-AF65-F5344CB8AC3E}">
        <p14:creationId xmlns:p14="http://schemas.microsoft.com/office/powerpoint/2010/main" val="87871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卓上コンパクトクリーナー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樹脂・ポリプロピレン ブラシ部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 お手入れブラシ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ポリプロピレン・ナイロン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8.3cm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5.8cm </a:t>
            </a:r>
            <a:r>
              <a:rPr lang="ja-JP" altLang="en-US" sz="900" dirty="0">
                <a:latin typeface="Meiryo UI" panose="020B0604030504040204" pitchFamily="34" charset="-128"/>
                <a:ea typeface="Meiryo UI" panose="020B0604030504040204" pitchFamily="34" charset="-128"/>
              </a:rPr>
              <a:t>お手入れブラシ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5.5cm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107.8g</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形アルカリ乾電池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デスク周りのお掃除にとっても役立つ、手の平サイズで持ち歩きにも便利なコンパクトクリーナーです。オリジナル名入れも可能なアイテムですので、ノベルティ用等にもおすすめです。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1E265EA-70EC-51C7-D4CE-C334C54ACEAA}"/>
              </a:ext>
            </a:extLst>
          </p:cNvPr>
          <p:cNvPicPr>
            <a:picLocks noChangeAspect="1"/>
          </p:cNvPicPr>
          <p:nvPr/>
        </p:nvPicPr>
        <p:blipFill>
          <a:blip r:embed="rId5"/>
          <a:stretch>
            <a:fillRect/>
          </a:stretch>
        </p:blipFill>
        <p:spPr>
          <a:xfrm>
            <a:off x="712385" y="1388836"/>
            <a:ext cx="3662088" cy="3662088"/>
          </a:xfrm>
          <a:prstGeom prst="rect">
            <a:avLst/>
          </a:prstGeom>
        </p:spPr>
      </p:pic>
    </p:spTree>
    <p:extLst>
      <p:ext uri="{BB962C8B-B14F-4D97-AF65-F5344CB8AC3E}">
        <p14:creationId xmlns:p14="http://schemas.microsoft.com/office/powerpoint/2010/main" val="2351391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2WAY </a:t>
            </a:r>
            <a:r>
              <a:rPr lang="ja-JP" altLang="en-US" sz="2000">
                <a:solidFill>
                  <a:schemeClr val="bg1"/>
                </a:solidFill>
                <a:latin typeface="Meiryo UI" panose="020B0604030504040204" pitchFamily="34" charset="-128"/>
                <a:ea typeface="Meiryo UI" panose="020B0604030504040204" pitchFamily="34" charset="-128"/>
              </a:rPr>
              <a:t>アウトドアライト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HIPS</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ポリスチレン・エラストマー</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：ランタン使用時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8.5×8.5×19.8cm(</a:t>
            </a:r>
            <a:r>
              <a:rPr lang="ja-JP" altLang="en-US" sz="900">
                <a:latin typeface="Meiryo UI" panose="020B0604030504040204" pitchFamily="34" charset="-128"/>
                <a:ea typeface="Meiryo UI" panose="020B0604030504040204" pitchFamily="34" charset="-128"/>
              </a:rPr>
              <a:t>ハンドル含まず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懐中電灯使用時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8.5×14.1×9cm(</a:t>
            </a:r>
            <a:r>
              <a:rPr lang="ja-JP" altLang="en-US" sz="900">
                <a:latin typeface="Meiryo UI" panose="020B0604030504040204" pitchFamily="34" charset="-128"/>
                <a:ea typeface="Meiryo UI" panose="020B0604030504040204" pitchFamily="34" charset="-128"/>
              </a:rPr>
              <a:t>ハンドル含まず</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　　　　　（包装形態：化粧箱入り）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236g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考：単</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上部の取っ手を使ってフック等にかければランタンとして使用でき、側面の取っ手を握って持ち歩けば懐中電灯としても使用できる、アウトドアシーンで大変重宝する便利アイテムです。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B3ED3527-313A-AE43-9005-7B0D67582E87}"/>
              </a:ext>
            </a:extLst>
          </p:cNvPr>
          <p:cNvPicPr>
            <a:picLocks noChangeAspect="1"/>
          </p:cNvPicPr>
          <p:nvPr/>
        </p:nvPicPr>
        <p:blipFill>
          <a:blip r:embed="rId5"/>
          <a:stretch>
            <a:fillRect/>
          </a:stretch>
        </p:blipFill>
        <p:spPr>
          <a:xfrm>
            <a:off x="968856" y="1567422"/>
            <a:ext cx="3175000" cy="3175000"/>
          </a:xfrm>
          <a:prstGeom prst="rect">
            <a:avLst/>
          </a:prstGeom>
        </p:spPr>
      </p:pic>
    </p:spTree>
    <p:extLst>
      <p:ext uri="{BB962C8B-B14F-4D97-AF65-F5344CB8AC3E}">
        <p14:creationId xmlns:p14="http://schemas.microsoft.com/office/powerpoint/2010/main" val="4037004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万能クッカー アウトドアメスティン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素材：アルミニウム・シリコン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56×160×90mm</a:t>
            </a:r>
          </a:p>
          <a:p>
            <a:r>
              <a:rPr lang="ja-JP" altLang="en-US" sz="900" dirty="0">
                <a:latin typeface="Meiryo UI" panose="020B0604030504040204" pitchFamily="34" charset="-128"/>
                <a:ea typeface="Meiryo UI" panose="020B0604030504040204" pitchFamily="34" charset="-128"/>
              </a:rPr>
              <a:t>容量：容量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650ml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 ：中国</a:t>
            </a:r>
          </a:p>
          <a:p>
            <a:r>
              <a:rPr lang="ja-JP" altLang="en-US" sz="900" dirty="0">
                <a:latin typeface="Meiryo UI" panose="020B0604030504040204" pitchFamily="34" charset="-128"/>
                <a:ea typeface="Meiryo UI" panose="020B0604030504040204" pitchFamily="34" charset="-128"/>
              </a:rPr>
              <a:t>備考：単色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蒸すのも炊くのも燻製作りにも使えるアウトドアシーンでは大活躍間違いなしのクッカーです。折りたためるためコンパクトにもなる持ち手はシリコンカバー付きで熱くなりません！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8453C97-323E-6666-D6A9-5296C6B94AE8}"/>
              </a:ext>
            </a:extLst>
          </p:cNvPr>
          <p:cNvPicPr>
            <a:picLocks noChangeAspect="1"/>
          </p:cNvPicPr>
          <p:nvPr/>
        </p:nvPicPr>
        <p:blipFill>
          <a:blip r:embed="rId5"/>
          <a:stretch>
            <a:fillRect/>
          </a:stretch>
        </p:blipFill>
        <p:spPr>
          <a:xfrm>
            <a:off x="701942" y="1349529"/>
            <a:ext cx="3741420" cy="3741420"/>
          </a:xfrm>
          <a:prstGeom prst="rect">
            <a:avLst/>
          </a:prstGeom>
        </p:spPr>
      </p:pic>
    </p:spTree>
    <p:extLst>
      <p:ext uri="{BB962C8B-B14F-4D97-AF65-F5344CB8AC3E}">
        <p14:creationId xmlns:p14="http://schemas.microsoft.com/office/powerpoint/2010/main" val="2711483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フェアトレードコットンマルチケース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サイズ：展開時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210×240(mm)</a:t>
            </a:r>
            <a:r>
              <a:rPr lang="ja-JP" altLang="en-US" sz="900" dirty="0">
                <a:latin typeface="Meiryo UI" panose="020B0604030504040204" pitchFamily="34" charset="-128"/>
                <a:ea typeface="Meiryo UI" panose="020B0604030504040204" pitchFamily="34" charset="-128"/>
              </a:rPr>
              <a:t>・コットンテープ部分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12×400(mm)</a:t>
            </a:r>
          </a:p>
          <a:p>
            <a:r>
              <a:rPr lang="ja-JP" altLang="en-US" sz="900" dirty="0">
                <a:latin typeface="Meiryo UI" panose="020B0604030504040204" pitchFamily="34" charset="-128"/>
                <a:ea typeface="Meiryo UI" panose="020B0604030504040204" pitchFamily="34" charset="-128"/>
              </a:rPr>
              <a:t>備考：フェアトレードオーガニックコットン使用、取説付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カトラリーやステーショナリーなどの小物をまとめて持ち歩くのに便利なマルチケースです。</a:t>
            </a:r>
            <a:r>
              <a:rPr lang="en-US" altLang="ja-JP" sz="1600" dirty="0"/>
              <a:t>7</a:t>
            </a:r>
            <a:r>
              <a:rPr lang="ja-JP" altLang="en-US" sz="1600" dirty="0"/>
              <a:t>オンスのフェアトレードコットンを使用しており耐久性にも優れたサステナブルなアイテムです。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AA713A3-D81A-B88E-2169-DB5629622954}"/>
              </a:ext>
            </a:extLst>
          </p:cNvPr>
          <p:cNvPicPr>
            <a:picLocks noChangeAspect="1"/>
          </p:cNvPicPr>
          <p:nvPr/>
        </p:nvPicPr>
        <p:blipFill>
          <a:blip r:embed="rId5"/>
          <a:stretch>
            <a:fillRect/>
          </a:stretch>
        </p:blipFill>
        <p:spPr>
          <a:xfrm>
            <a:off x="690244" y="1411958"/>
            <a:ext cx="3560090" cy="3560090"/>
          </a:xfrm>
          <a:prstGeom prst="rect">
            <a:avLst/>
          </a:prstGeom>
        </p:spPr>
      </p:pic>
    </p:spTree>
    <p:extLst>
      <p:ext uri="{BB962C8B-B14F-4D97-AF65-F5344CB8AC3E}">
        <p14:creationId xmlns:p14="http://schemas.microsoft.com/office/powerpoint/2010/main" val="3016110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キャンバススクエアファスナーポーチ</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W200×H140×D90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キャンバス生地を使った</a:t>
            </a:r>
            <a:r>
              <a:rPr lang="en-US" altLang="ja-JP" sz="1600" dirty="0"/>
              <a:t>M</a:t>
            </a:r>
            <a:r>
              <a:rPr lang="ja-JP" altLang="en-US" sz="1600" dirty="0"/>
              <a:t>サイズのスクエアポーチ。小さめのぬいイぐるみなら、２</a:t>
            </a:r>
            <a:r>
              <a:rPr lang="en-US" altLang="ja-JP" sz="1600" dirty="0"/>
              <a:t>~</a:t>
            </a:r>
            <a:r>
              <a:rPr lang="ja-JP" altLang="en-US" sz="1600" dirty="0"/>
              <a:t>３個すっぽり収納できます。収納力も抜群で、トラベル用ポーチとしてもちょうど良いサイズ感です。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7B59AB2-88BC-B557-8B92-C4172106FD5A}"/>
              </a:ext>
            </a:extLst>
          </p:cNvPr>
          <p:cNvPicPr>
            <a:picLocks noChangeAspect="1"/>
          </p:cNvPicPr>
          <p:nvPr/>
        </p:nvPicPr>
        <p:blipFill>
          <a:blip r:embed="rId5"/>
          <a:stretch>
            <a:fillRect/>
          </a:stretch>
        </p:blipFill>
        <p:spPr>
          <a:xfrm>
            <a:off x="678896" y="1357764"/>
            <a:ext cx="3693160" cy="3693160"/>
          </a:xfrm>
          <a:prstGeom prst="rect">
            <a:avLst/>
          </a:prstGeom>
        </p:spPr>
      </p:pic>
    </p:spTree>
    <p:extLst>
      <p:ext uri="{BB962C8B-B14F-4D97-AF65-F5344CB8AC3E}">
        <p14:creationId xmlns:p14="http://schemas.microsoft.com/office/powerpoint/2010/main" val="388421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コットンリネンマルシェバッグ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麻</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380×360(</a:t>
            </a:r>
            <a:r>
              <a:rPr lang="ja-JP" altLang="en-US" sz="900">
                <a:latin typeface="Meiryo UI" panose="020B0604030504040204" pitchFamily="34" charset="-128"/>
                <a:ea typeface="Meiryo UI" panose="020B0604030504040204" pitchFamily="34" charset="-128"/>
              </a:rPr>
              <a:t>持ち手含む</a:t>
            </a:r>
            <a:r>
              <a:rPr lang="en-US" altLang="ja-JP" sz="900" dirty="0">
                <a:latin typeface="Meiryo UI" panose="020B0604030504040204" pitchFamily="34" charset="-128"/>
                <a:ea typeface="Meiryo UI" panose="020B0604030504040204" pitchFamily="34" charset="-128"/>
              </a:rPr>
              <a:t>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55×290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折りたたみマチ</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110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a:t>
            </a:r>
            <a:r>
              <a:rPr lang="en" altLang="ja-JP" sz="900">
                <a:latin typeface="Meiryo UI" panose="020B0604030504040204" pitchFamily="34" charset="-128"/>
                <a:ea typeface="Meiryo UI" panose="020B0604030504040204" pitchFamily="34" charset="-128"/>
              </a:rPr>
              <a:t>L </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コットンとリネンの混紡素材が醸し出す素朴感がなんともオシャレで、特に女性に人気のマルシェバッグ。オリジナルデザインの名入れプリントも可能ですので是非、ノベルティ等にご活用ください。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9084FDF-B820-214A-BCBC-0B515EF5D2D3}"/>
              </a:ext>
            </a:extLst>
          </p:cNvPr>
          <p:cNvPicPr>
            <a:picLocks noChangeAspect="1"/>
          </p:cNvPicPr>
          <p:nvPr/>
        </p:nvPicPr>
        <p:blipFill>
          <a:blip r:embed="rId5"/>
          <a:stretch>
            <a:fillRect/>
          </a:stretch>
        </p:blipFill>
        <p:spPr>
          <a:xfrm>
            <a:off x="1265112" y="1268518"/>
            <a:ext cx="2430947" cy="3770449"/>
          </a:xfrm>
          <a:prstGeom prst="rect">
            <a:avLst/>
          </a:prstGeom>
        </p:spPr>
      </p:pic>
    </p:spTree>
    <p:extLst>
      <p:ext uri="{BB962C8B-B14F-4D97-AF65-F5344CB8AC3E}">
        <p14:creationId xmlns:p14="http://schemas.microsoft.com/office/powerpoint/2010/main" val="943707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リール付本革ストラップ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素材：牛革・亜鉛合金</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270×20×10mm</a:t>
            </a:r>
          </a:p>
          <a:p>
            <a:r>
              <a:rPr lang="ja-JP" altLang="en-US" sz="900" dirty="0">
                <a:latin typeface="Meiryo UI" panose="020B0604030504040204" pitchFamily="34" charset="-128"/>
                <a:ea typeface="Meiryo UI" panose="020B0604030504040204" pitchFamily="34" charset="-128"/>
              </a:rPr>
              <a:t>包装：台紙付ポリ入</a:t>
            </a:r>
          </a:p>
          <a:p>
            <a:r>
              <a:rPr lang="ja-JP" altLang="en-US" sz="900" dirty="0">
                <a:latin typeface="Meiryo UI" panose="020B0604030504040204" pitchFamily="34" charset="-128"/>
                <a:ea typeface="Meiryo UI" panose="020B0604030504040204" pitchFamily="34" charset="-128"/>
              </a:rPr>
              <a:t>備考：リール長</a:t>
            </a:r>
            <a:r>
              <a:rPr lang="en-US" altLang="ja-JP" sz="900" dirty="0">
                <a:latin typeface="Meiryo UI" panose="020B0604030504040204" pitchFamily="34" charset="-128"/>
                <a:ea typeface="Meiryo UI" panose="020B0604030504040204" pitchFamily="34" charset="-128"/>
              </a:rPr>
              <a:t>35</a:t>
            </a:r>
            <a:r>
              <a:rPr lang="ja-JP" altLang="en-US" sz="900" dirty="0">
                <a:latin typeface="Meiryo UI" panose="020B0604030504040204" pitchFamily="34" charset="-128"/>
                <a:ea typeface="Meiryo UI" panose="020B0604030504040204" pitchFamily="34" charset="-128"/>
              </a:rPr>
              <a:t>ｃｍ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家の鍵や</a:t>
            </a:r>
            <a:r>
              <a:rPr lang="en-US" altLang="ja-JP" sz="1600" dirty="0"/>
              <a:t>IC</a:t>
            </a:r>
            <a:r>
              <a:rPr lang="ja-JP" altLang="en-US" sz="1600" dirty="0"/>
              <a:t>カードなど、すぐに取り出したいものに付けておくと非常に便利で、見た目にも高級感のある本柄ストラップです。リール付きのため伸縮自在で使用後も自動で短くなってくれます。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F1F70E3-187C-2AA0-8DFA-3C8553851A35}"/>
              </a:ext>
            </a:extLst>
          </p:cNvPr>
          <p:cNvPicPr>
            <a:picLocks noChangeAspect="1"/>
          </p:cNvPicPr>
          <p:nvPr/>
        </p:nvPicPr>
        <p:blipFill>
          <a:blip r:embed="rId5"/>
          <a:stretch>
            <a:fillRect/>
          </a:stretch>
        </p:blipFill>
        <p:spPr>
          <a:xfrm>
            <a:off x="675946" y="1364954"/>
            <a:ext cx="3664801" cy="3664801"/>
          </a:xfrm>
          <a:prstGeom prst="rect">
            <a:avLst/>
          </a:prstGeom>
        </p:spPr>
      </p:pic>
    </p:spTree>
    <p:extLst>
      <p:ext uri="{BB962C8B-B14F-4D97-AF65-F5344CB8AC3E}">
        <p14:creationId xmlns:p14="http://schemas.microsoft.com/office/powerpoint/2010/main" val="3650343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ダブルウォールタンブラー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バンブーファイバー配合</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、ﾊﾞﾝﾌﾞｰﾌｧｲﾊﾞｰ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φ92×128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340ml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本体耐熱温度</a:t>
            </a:r>
            <a:r>
              <a:rPr lang="en-US" altLang="ja-JP" sz="900" dirty="0">
                <a:latin typeface="Meiryo UI" panose="020B0604030504040204" pitchFamily="34" charset="-128"/>
                <a:ea typeface="Meiryo UI" panose="020B0604030504040204" pitchFamily="34" charset="-128"/>
              </a:rPr>
              <a:t>100℃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軽量で割れにくく</a:t>
            </a:r>
            <a:r>
              <a:rPr lang="en-US" altLang="ja-JP" sz="1600" dirty="0" err="1"/>
              <a:t>SDgs</a:t>
            </a:r>
            <a:r>
              <a:rPr lang="ja-JP" altLang="en-US" sz="1600" dirty="0"/>
              <a:t>に貢献できる、バイブーファイバー配合素材のタンブラーです。カラーバリエーションはホワイト、ブラック、カーキの全</a:t>
            </a:r>
            <a:r>
              <a:rPr lang="en-US" altLang="ja-JP" sz="1600" dirty="0"/>
              <a:t>3</a:t>
            </a:r>
            <a:r>
              <a:rPr lang="ja-JP" altLang="en-US" sz="1600" dirty="0"/>
              <a:t>色展開。特典用やノベルティ用におすすめ。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F9D5AE4-11E4-8BCC-FBE8-3C2D45AB9F7D}"/>
              </a:ext>
            </a:extLst>
          </p:cNvPr>
          <p:cNvPicPr>
            <a:picLocks noChangeAspect="1"/>
          </p:cNvPicPr>
          <p:nvPr/>
        </p:nvPicPr>
        <p:blipFill>
          <a:blip r:embed="rId5"/>
          <a:stretch>
            <a:fillRect/>
          </a:stretch>
        </p:blipFill>
        <p:spPr>
          <a:xfrm>
            <a:off x="705073" y="1397246"/>
            <a:ext cx="3636743" cy="3636743"/>
          </a:xfrm>
          <a:prstGeom prst="rect">
            <a:avLst/>
          </a:prstGeom>
        </p:spPr>
      </p:pic>
    </p:spTree>
    <p:extLst>
      <p:ext uri="{BB962C8B-B14F-4D97-AF65-F5344CB8AC3E}">
        <p14:creationId xmlns:p14="http://schemas.microsoft.com/office/powerpoint/2010/main" val="2397749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A5</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210×143×18mm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ノート</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本革のような重厚感のあるハードカバーが印象的で格好良い</a:t>
            </a:r>
            <a:r>
              <a:rPr lang="en-US" altLang="ja-JP" sz="1600" b="0" i="0" dirty="0">
                <a:solidFill>
                  <a:srgbClr val="333333"/>
                </a:solidFill>
                <a:effectLst/>
                <a:latin typeface="-apple-system"/>
              </a:rPr>
              <a:t>A5</a:t>
            </a:r>
            <a:r>
              <a:rPr lang="ja-JP" altLang="en-US" sz="1600" b="0" i="0" dirty="0">
                <a:solidFill>
                  <a:srgbClr val="333333"/>
                </a:solidFill>
                <a:effectLst/>
                <a:latin typeface="-apple-system"/>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B39C84BD-2165-8255-C729-858438C94F64}"/>
              </a:ext>
            </a:extLst>
          </p:cNvPr>
          <p:cNvPicPr>
            <a:picLocks noChangeAspect="1"/>
          </p:cNvPicPr>
          <p:nvPr/>
        </p:nvPicPr>
        <p:blipFill>
          <a:blip r:embed="rId5"/>
          <a:stretch>
            <a:fillRect/>
          </a:stretch>
        </p:blipFill>
        <p:spPr>
          <a:xfrm>
            <a:off x="671826" y="1357024"/>
            <a:ext cx="3726955" cy="3726955"/>
          </a:xfrm>
          <a:prstGeom prst="rect">
            <a:avLst/>
          </a:prstGeom>
        </p:spPr>
      </p:pic>
    </p:spTree>
    <p:extLst>
      <p:ext uri="{BB962C8B-B14F-4D97-AF65-F5344CB8AC3E}">
        <p14:creationId xmlns:p14="http://schemas.microsoft.com/office/powerpoint/2010/main" val="3180577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バッグハンガー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亜鉛合金・ゴム・磁石</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Φ44×7</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きんちゃく袋付</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/65×65×18mm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カフェやレストラン、また会議室のテーブルの端をバッグハンガーに変身できる優れたアイテムです。フルカラーの名入れプリント可能なため、ノベルティグッズ用としてもおすすめです。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540837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2WAY</a:t>
            </a:r>
            <a:r>
              <a:rPr lang="ja-JP" altLang="en-US" sz="2000">
                <a:solidFill>
                  <a:schemeClr val="bg1"/>
                </a:solidFill>
                <a:latin typeface="Meiryo UI" panose="020B0604030504040204" pitchFamily="34" charset="-128"/>
                <a:ea typeface="Meiryo UI" panose="020B0604030504040204" pitchFamily="34" charset="-128"/>
              </a:rPr>
              <a:t>保温保冷ボックス型リュックバッグ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材：ポリエステル、アルミ蒸着フィルム、ポリプロピレン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370×320×170</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 （包装形態：ポリ袋入）</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手持ちとしてもリュックとしても利用可能なため、レジャーなどで大活躍すること間違いなしの保冷保温バッグです。</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リットルのペットボトルが</a:t>
            </a:r>
            <a:r>
              <a:rPr lang="en-US" altLang="ja-JP" sz="1600" dirty="0">
                <a:latin typeface="Meiryo UI" panose="020B0604030504040204" pitchFamily="34" charset="-128"/>
                <a:ea typeface="Meiryo UI" panose="020B0604030504040204" pitchFamily="34" charset="-128"/>
              </a:rPr>
              <a:t>6</a:t>
            </a:r>
            <a:r>
              <a:rPr lang="ja-JP" altLang="en-US" sz="1600">
                <a:latin typeface="Meiryo UI" panose="020B0604030504040204" pitchFamily="34" charset="-128"/>
                <a:ea typeface="Meiryo UI" panose="020B0604030504040204" pitchFamily="34" charset="-128"/>
              </a:rPr>
              <a:t>本入る大容量サイズ！是非ご活用ください。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A67B3BD-D509-3A4B-9EDB-D17AEC71A3E9}"/>
              </a:ext>
            </a:extLst>
          </p:cNvPr>
          <p:cNvPicPr>
            <a:picLocks noChangeAspect="1"/>
          </p:cNvPicPr>
          <p:nvPr/>
        </p:nvPicPr>
        <p:blipFill>
          <a:blip r:embed="rId5"/>
          <a:stretch>
            <a:fillRect/>
          </a:stretch>
        </p:blipFill>
        <p:spPr>
          <a:xfrm>
            <a:off x="1263275" y="1411148"/>
            <a:ext cx="2469726" cy="3651955"/>
          </a:xfrm>
          <a:prstGeom prst="rect">
            <a:avLst/>
          </a:prstGeom>
        </p:spPr>
      </p:pic>
    </p:spTree>
    <p:extLst>
      <p:ext uri="{BB962C8B-B14F-4D97-AF65-F5344CB8AC3E}">
        <p14:creationId xmlns:p14="http://schemas.microsoft.com/office/powerpoint/2010/main" val="3237543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スマホスタンドになるケーブルホルダー（</a:t>
            </a:r>
            <a:r>
              <a:rPr lang="en-US" altLang="ja-JP" sz="2000" dirty="0">
                <a:solidFill>
                  <a:schemeClr val="bg1"/>
                </a:solidFill>
                <a:latin typeface="Meiryo UI" panose="020B0604030504040204" pitchFamily="34" charset="-128"/>
                <a:ea typeface="Meiryo UI" panose="020B0604030504040204" pitchFamily="34" charset="-128"/>
              </a:rPr>
              <a:t>3in1</a:t>
            </a:r>
            <a:r>
              <a:rPr lang="ja-JP" altLang="en-US" sz="2000" dirty="0">
                <a:solidFill>
                  <a:schemeClr val="bg1"/>
                </a:solidFill>
                <a:latin typeface="Meiryo UI" panose="020B0604030504040204" pitchFamily="34" charset="-128"/>
                <a:ea typeface="Meiryo UI" panose="020B0604030504040204" pitchFamily="34" charset="-128"/>
              </a:rPr>
              <a:t>ケーブル付き）</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サイズ：ケース：</a:t>
            </a:r>
            <a:r>
              <a:rPr lang="en-US" altLang="ja-JP" sz="900" dirty="0">
                <a:latin typeface="Meiryo UI" panose="020B0604030504040204" pitchFamily="34" charset="-128"/>
                <a:ea typeface="Meiryo UI" panose="020B0604030504040204" pitchFamily="34" charset="-128"/>
              </a:rPr>
              <a:t>74×70×15mm</a:t>
            </a:r>
            <a:r>
              <a:rPr lang="ja-JP" altLang="en-US" sz="900" dirty="0">
                <a:latin typeface="Meiryo UI" panose="020B0604030504040204" pitchFamily="34" charset="-128"/>
                <a:ea typeface="Meiryo UI" panose="020B0604030504040204" pitchFamily="34" charset="-128"/>
              </a:rPr>
              <a:t>　ケーブル：約全長</a:t>
            </a:r>
            <a:r>
              <a:rPr lang="en-US" altLang="ja-JP" sz="900" dirty="0">
                <a:latin typeface="Meiryo UI" panose="020B0604030504040204" pitchFamily="34" charset="-128"/>
                <a:ea typeface="Meiryo UI" panose="020B0604030504040204" pitchFamily="34" charset="-128"/>
              </a:rPr>
              <a:t>800mm</a:t>
            </a:r>
          </a:p>
          <a:p>
            <a:r>
              <a:rPr lang="ja-JP" altLang="en-US" sz="900" dirty="0">
                <a:latin typeface="Meiryo UI" panose="020B0604030504040204" pitchFamily="34" charset="-128"/>
                <a:ea typeface="Meiryo UI" panose="020B0604030504040204" pitchFamily="34" charset="-128"/>
              </a:rPr>
              <a:t>機能：</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種の</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コネクタ付き</a:t>
            </a:r>
          </a:p>
          <a:p>
            <a:r>
              <a:rPr lang="ja-JP" altLang="en-US" sz="900" dirty="0">
                <a:latin typeface="Meiryo UI" panose="020B0604030504040204" pitchFamily="34" charset="-128"/>
                <a:ea typeface="Meiryo UI" panose="020B0604030504040204" pitchFamily="34" charset="-128"/>
              </a:rPr>
              <a:t>付属品：セット内容：ケース・ケーブル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100×78×40mm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3</a:t>
            </a:r>
            <a:r>
              <a:rPr lang="ja-JP" altLang="en-US" sz="1600" dirty="0"/>
              <a:t>種類の</a:t>
            </a:r>
            <a:r>
              <a:rPr lang="en-US" altLang="ja-JP" sz="1600" dirty="0"/>
              <a:t>USB</a:t>
            </a:r>
            <a:r>
              <a:rPr lang="ja-JP" altLang="en-US" sz="1600" dirty="0"/>
              <a:t>コネクタがひとつになっているため、出張や旅行などにあると非常に便利なケーブルホルダーです。さらにこちらはスマホスタンドにもなり、使い勝手も抜群です。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DE73600-4ECB-35E8-6F81-1C3BC7B23969}"/>
              </a:ext>
            </a:extLst>
          </p:cNvPr>
          <p:cNvPicPr>
            <a:picLocks noChangeAspect="1"/>
          </p:cNvPicPr>
          <p:nvPr/>
        </p:nvPicPr>
        <p:blipFill>
          <a:blip r:embed="rId5"/>
          <a:stretch>
            <a:fillRect/>
          </a:stretch>
        </p:blipFill>
        <p:spPr>
          <a:xfrm>
            <a:off x="745609" y="1371901"/>
            <a:ext cx="3600147" cy="3600147"/>
          </a:xfrm>
          <a:prstGeom prst="rect">
            <a:avLst/>
          </a:prstGeom>
        </p:spPr>
      </p:pic>
    </p:spTree>
    <p:extLst>
      <p:ext uri="{BB962C8B-B14F-4D97-AF65-F5344CB8AC3E}">
        <p14:creationId xmlns:p14="http://schemas.microsoft.com/office/powerpoint/2010/main" val="1313252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150×110×80(mm)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使い勝手の良い</a:t>
            </a: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サイズのファスナーポーチです。国際フェアトレード認証ラベル付きで地球環境に優しいアイテムのため</a:t>
            </a: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関連のイベントやキャンペーン等にもおすすめです。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1B08192-CDFB-9B63-38A4-EC58403AAD7F}"/>
              </a:ext>
            </a:extLst>
          </p:cNvPr>
          <p:cNvPicPr>
            <a:picLocks noChangeAspect="1"/>
          </p:cNvPicPr>
          <p:nvPr/>
        </p:nvPicPr>
        <p:blipFill>
          <a:blip r:embed="rId5"/>
          <a:stretch>
            <a:fillRect/>
          </a:stretch>
        </p:blipFill>
        <p:spPr>
          <a:xfrm>
            <a:off x="766229" y="1417373"/>
            <a:ext cx="3560088" cy="3560088"/>
          </a:xfrm>
          <a:prstGeom prst="rect">
            <a:avLst/>
          </a:prstGeom>
        </p:spPr>
      </p:pic>
    </p:spTree>
    <p:extLst>
      <p:ext uri="{BB962C8B-B14F-4D97-AF65-F5344CB8AC3E}">
        <p14:creationId xmlns:p14="http://schemas.microsoft.com/office/powerpoint/2010/main" val="3239812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51908"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スマホスタンド付マルチケーブルセット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Φ84</a:t>
            </a:r>
            <a:r>
              <a:rPr lang="ja-JP" altLang="en-US" sz="900" dirty="0">
                <a:latin typeface="Meiryo UI" panose="020B0604030504040204" pitchFamily="34" charset="-128"/>
                <a:ea typeface="Meiryo UI" panose="020B0604030504040204" pitchFamily="34" charset="-128"/>
              </a:rPr>
              <a:t>ｘ</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ｍｍ</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43g</a:t>
            </a:r>
          </a:p>
          <a:p>
            <a:r>
              <a:rPr lang="ja-JP" altLang="en-US" sz="900" dirty="0">
                <a:latin typeface="Meiryo UI" panose="020B0604030504040204" pitchFamily="34" charset="-128"/>
                <a:ea typeface="Meiryo UI" panose="020B0604030504040204" pitchFamily="34" charset="-128"/>
              </a:rPr>
              <a:t>包装：化粧箱入り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9416"/>
          </a:xfrm>
          <a:prstGeom prst="rect">
            <a:avLst/>
          </a:prstGeom>
          <a:noFill/>
        </p:spPr>
        <p:txBody>
          <a:bodyPr wrap="square" lIns="0" tIns="46800" rIns="0" spcCol="360000" rtlCol="0">
            <a:spAutoFit/>
          </a:bodyPr>
          <a:lstStyle/>
          <a:p>
            <a:pPr>
              <a:lnSpc>
                <a:spcPts val="2400"/>
              </a:lnSpc>
            </a:pPr>
            <a:r>
              <a:rPr lang="en-US" altLang="ja-JP" sz="1600" dirty="0"/>
              <a:t>Type-C</a:t>
            </a:r>
            <a:r>
              <a:rPr lang="ja-JP" altLang="en-US" sz="1600" dirty="0"/>
              <a:t>ケーブルや</a:t>
            </a:r>
            <a:r>
              <a:rPr lang="en-US" altLang="ja-JP" sz="1600" dirty="0"/>
              <a:t>Lightning</a:t>
            </a:r>
            <a:r>
              <a:rPr lang="ja-JP" altLang="en-US" sz="1600" dirty="0"/>
              <a:t>アダプタ、</a:t>
            </a:r>
            <a:r>
              <a:rPr lang="en-US" altLang="ja-JP" sz="1600" dirty="0" err="1"/>
              <a:t>MicroUSB</a:t>
            </a:r>
            <a:r>
              <a:rPr lang="ja-JP" altLang="en-US" sz="1600" dirty="0"/>
              <a:t>アダプタ、</a:t>
            </a:r>
            <a:r>
              <a:rPr lang="en-US" altLang="ja-JP" sz="1600" dirty="0"/>
              <a:t>USB-A</a:t>
            </a:r>
            <a:r>
              <a:rPr lang="ja-JP" altLang="en-US" sz="1600" dirty="0"/>
              <a:t>アダプタ、</a:t>
            </a:r>
            <a:r>
              <a:rPr lang="en-US" altLang="ja-JP" sz="1600" dirty="0"/>
              <a:t>SIM</a:t>
            </a:r>
            <a:r>
              <a:rPr lang="ja-JP" altLang="en-US" sz="1600" dirty="0"/>
              <a:t>カードスロットル、そして本体ケースはスマホスタンドになる便利アイテム。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37" name="図 36">
            <a:extLst>
              <a:ext uri="{FF2B5EF4-FFF2-40B4-BE49-F238E27FC236}">
                <a16:creationId xmlns:a16="http://schemas.microsoft.com/office/drawing/2014/main" id="{4FD96A50-3FCD-E842-9A5E-DE1DCF62C28F}"/>
              </a:ext>
            </a:extLst>
          </p:cNvPr>
          <p:cNvPicPr>
            <a:picLocks noChangeAspect="1"/>
          </p:cNvPicPr>
          <p:nvPr/>
        </p:nvPicPr>
        <p:blipFill>
          <a:blip r:embed="rId5"/>
          <a:stretch>
            <a:fillRect/>
          </a:stretch>
        </p:blipFill>
        <p:spPr>
          <a:xfrm>
            <a:off x="709624" y="1420256"/>
            <a:ext cx="3551792" cy="3551792"/>
          </a:xfrm>
          <a:prstGeom prst="rect">
            <a:avLst/>
          </a:prstGeom>
        </p:spPr>
      </p:pic>
    </p:spTree>
    <p:extLst>
      <p:ext uri="{BB962C8B-B14F-4D97-AF65-F5344CB8AC3E}">
        <p14:creationId xmlns:p14="http://schemas.microsoft.com/office/powerpoint/2010/main" val="696090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フェアトレードコットンキャンバスデイリーポーチ</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コットン</a:t>
            </a:r>
            <a:endParaRPr lang="en-US" altLang="ja-JP" sz="900" spc="2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260×200×100(mm)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サイズのデイリーポーチです。マチ付きの船形形状のため見た目以上に収納力があり人気です。フェアトレードコットンを生地に使用しているため地球環境にも優しいアイテムです。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088CFAA-85EF-3317-06EB-6EBBD9597888}"/>
              </a:ext>
            </a:extLst>
          </p:cNvPr>
          <p:cNvPicPr>
            <a:picLocks noChangeAspect="1"/>
          </p:cNvPicPr>
          <p:nvPr/>
        </p:nvPicPr>
        <p:blipFill>
          <a:blip r:embed="rId5"/>
          <a:stretch>
            <a:fillRect/>
          </a:stretch>
        </p:blipFill>
        <p:spPr>
          <a:xfrm>
            <a:off x="740066" y="1380143"/>
            <a:ext cx="3581400" cy="3581400"/>
          </a:xfrm>
          <a:prstGeom prst="rect">
            <a:avLst/>
          </a:prstGeom>
        </p:spPr>
      </p:pic>
    </p:spTree>
    <p:extLst>
      <p:ext uri="{BB962C8B-B14F-4D97-AF65-F5344CB8AC3E}">
        <p14:creationId xmlns:p14="http://schemas.microsoft.com/office/powerpoint/2010/main" val="1762271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多機能ツール</a:t>
            </a:r>
            <a:r>
              <a:rPr lang="en-US" altLang="ja-JP" sz="2000" dirty="0">
                <a:solidFill>
                  <a:schemeClr val="bg1"/>
                </a:solidFill>
                <a:latin typeface="Meiryo UI" panose="020B0604030504040204" pitchFamily="34" charset="-128"/>
                <a:ea typeface="Meiryo UI" panose="020B0604030504040204" pitchFamily="34" charset="-128"/>
              </a:rPr>
              <a:t>7</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素材：ｽﾃﾝﾚｽｽﾁｰﾙ・ｱﾙﾐﾆｳﾑ</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34×94×11mm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52×113×14mm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ナイフ、缶切り、プラスドライバー、ワインオープナーなど、特にアウトドアシーンには非常に便利なツールをコンパクトにひとつに纏めた多機能アイテム。ノベルティ用にも人気です。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496F6A5-B9D8-A2C4-E9F4-D356FAFA34C0}"/>
              </a:ext>
            </a:extLst>
          </p:cNvPr>
          <p:cNvPicPr>
            <a:picLocks noChangeAspect="1"/>
          </p:cNvPicPr>
          <p:nvPr/>
        </p:nvPicPr>
        <p:blipFill>
          <a:blip r:embed="rId5"/>
          <a:stretch>
            <a:fillRect/>
          </a:stretch>
        </p:blipFill>
        <p:spPr>
          <a:xfrm>
            <a:off x="761888" y="1371900"/>
            <a:ext cx="3645153" cy="3645153"/>
          </a:xfrm>
          <a:prstGeom prst="rect">
            <a:avLst/>
          </a:prstGeom>
        </p:spPr>
      </p:pic>
    </p:spTree>
    <p:extLst>
      <p:ext uri="{BB962C8B-B14F-4D97-AF65-F5344CB8AC3E}">
        <p14:creationId xmlns:p14="http://schemas.microsoft.com/office/powerpoint/2010/main" val="1401519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シンプルキッチンタイマー（マグネット付き）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樹脂、ガラス、シリコーンゴム、磁石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69×53×8mm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75×57×12mm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モニター用ボタン電池（</a:t>
            </a:r>
            <a:r>
              <a:rPr lang="en-US" altLang="ja-JP" sz="900" dirty="0">
                <a:latin typeface="Meiryo UI" panose="020B0604030504040204" pitchFamily="34" charset="-128"/>
                <a:ea typeface="Meiryo UI" panose="020B0604030504040204" pitchFamily="34" charset="-128"/>
              </a:rPr>
              <a:t>LR1130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個付属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カウントダウン・アップ機能付きのシンプルなキッチンタイマー。画面も文字も大きく見やすい、老若男女が使える設計です。背面にマグネットが付いているので、冷蔵庫にピタッとくっ付きます。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0BF21694-681A-246B-2795-12F856B1809A}"/>
              </a:ext>
            </a:extLst>
          </p:cNvPr>
          <p:cNvPicPr>
            <a:picLocks noChangeAspect="1"/>
          </p:cNvPicPr>
          <p:nvPr/>
        </p:nvPicPr>
        <p:blipFill>
          <a:blip r:embed="rId5"/>
          <a:stretch>
            <a:fillRect/>
          </a:stretch>
        </p:blipFill>
        <p:spPr>
          <a:xfrm>
            <a:off x="696445" y="1344718"/>
            <a:ext cx="3685037" cy="3685037"/>
          </a:xfrm>
          <a:prstGeom prst="rect">
            <a:avLst/>
          </a:prstGeom>
        </p:spPr>
      </p:pic>
    </p:spTree>
    <p:extLst>
      <p:ext uri="{BB962C8B-B14F-4D97-AF65-F5344CB8AC3E}">
        <p14:creationId xmlns:p14="http://schemas.microsoft.com/office/powerpoint/2010/main" val="3284588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51908"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簡単</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お掃除ブラシ</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スポンジ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、シリコン、ナイロン他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240x60x100mm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143g</a:t>
            </a:r>
          </a:p>
          <a:p>
            <a:r>
              <a:rPr lang="ja-JP" altLang="en-US" sz="900" dirty="0">
                <a:latin typeface="Meiryo UI" panose="020B0604030504040204" pitchFamily="34" charset="-128"/>
                <a:ea typeface="Meiryo UI" panose="020B0604030504040204" pitchFamily="34" charset="-128"/>
              </a:rPr>
              <a:t>包装：化粧箱入り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柄の部分から液体洗剤を入れて、指でワンプッシュするだけで洗剤を出すことができるため、非常に便利なブラシ＆スポンジです。ご家庭のあらゆるところの掃除にとっても便利です。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39" name="図 38">
            <a:extLst>
              <a:ext uri="{FF2B5EF4-FFF2-40B4-BE49-F238E27FC236}">
                <a16:creationId xmlns:a16="http://schemas.microsoft.com/office/drawing/2014/main" id="{0AF3A05E-D6E6-48A5-2889-7C5C742925BD}"/>
              </a:ext>
            </a:extLst>
          </p:cNvPr>
          <p:cNvPicPr>
            <a:picLocks noChangeAspect="1"/>
          </p:cNvPicPr>
          <p:nvPr/>
        </p:nvPicPr>
        <p:blipFill>
          <a:blip r:embed="rId5"/>
          <a:stretch>
            <a:fillRect/>
          </a:stretch>
        </p:blipFill>
        <p:spPr>
          <a:xfrm>
            <a:off x="707560" y="1339524"/>
            <a:ext cx="3661961" cy="3661961"/>
          </a:xfrm>
          <a:prstGeom prst="rect">
            <a:avLst/>
          </a:prstGeom>
        </p:spPr>
      </p:pic>
    </p:spTree>
    <p:extLst>
      <p:ext uri="{BB962C8B-B14F-4D97-AF65-F5344CB8AC3E}">
        <p14:creationId xmlns:p14="http://schemas.microsoft.com/office/powerpoint/2010/main" val="3475411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ロットリング ティッキー メカニカルペンシル </a:t>
            </a:r>
            <a:r>
              <a:rPr lang="en-US" altLang="ja-JP" sz="2000" dirty="0">
                <a:solidFill>
                  <a:schemeClr val="bg1"/>
                </a:solidFill>
                <a:latin typeface="Meiryo UI" panose="020B0604030504040204" pitchFamily="34" charset="-128"/>
                <a:ea typeface="Meiryo UI" panose="020B0604030504040204" pitchFamily="34" charset="-128"/>
              </a:rPr>
              <a:t>0.5mm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サイズ：長さ</a:t>
            </a:r>
            <a:r>
              <a:rPr lang="en-US" altLang="ja-JP" sz="900" dirty="0">
                <a:latin typeface="Meiryo UI" panose="020B0604030504040204" pitchFamily="34" charset="-128"/>
                <a:ea typeface="Meiryo UI" panose="020B0604030504040204" pitchFamily="34" charset="-128"/>
              </a:rPr>
              <a:t>142mm/</a:t>
            </a:r>
            <a:r>
              <a:rPr lang="ja-JP" altLang="en-US" sz="900" dirty="0">
                <a:latin typeface="Meiryo UI" panose="020B0604030504040204" pitchFamily="34" charset="-128"/>
                <a:ea typeface="Meiryo UI" panose="020B0604030504040204" pitchFamily="34" charset="-128"/>
              </a:rPr>
              <a:t>軸径</a:t>
            </a:r>
            <a:r>
              <a:rPr lang="en-US" altLang="ja-JP" sz="900" dirty="0">
                <a:latin typeface="Meiryo UI" panose="020B0604030504040204" pitchFamily="34" charset="-128"/>
                <a:ea typeface="Meiryo UI" panose="020B0604030504040204" pitchFamily="34" charset="-128"/>
              </a:rPr>
              <a:t>8mmΦ</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12g</a:t>
            </a:r>
          </a:p>
          <a:p>
            <a:r>
              <a:rPr lang="ja-JP" altLang="en-US" sz="900" dirty="0">
                <a:latin typeface="Meiryo UI" panose="020B0604030504040204" pitchFamily="34" charset="-128"/>
                <a:ea typeface="Meiryo UI" panose="020B0604030504040204" pitchFamily="34" charset="-128"/>
              </a:rPr>
              <a:t>機能：製図対応、固定式</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0.5mm(S0312650)</a:t>
            </a:r>
            <a:r>
              <a:rPr lang="ja-JP" altLang="en-US" sz="900" dirty="0">
                <a:latin typeface="Meiryo UI" panose="020B0604030504040204" pitchFamily="34" charset="-128"/>
                <a:ea typeface="Meiryo UI" panose="020B0604030504040204" pitchFamily="34" charset="-128"/>
              </a:rPr>
              <a:t>ペンシル芯</a:t>
            </a:r>
            <a:r>
              <a:rPr lang="en-US" altLang="ja-JP" sz="900" dirty="0">
                <a:latin typeface="Meiryo UI" panose="020B0604030504040204" pitchFamily="34" charset="-128"/>
                <a:ea typeface="Meiryo UI" panose="020B0604030504040204" pitchFamily="34" charset="-128"/>
              </a:rPr>
              <a:t>HB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滑り止めにラバー素材を採用した樹脂製のメカニカルペンシルです。ロットリングでは珍しいカラフルでポップなデザインで、どなたにも愛されやすい一本です。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3" name="図 12">
            <a:extLst>
              <a:ext uri="{FF2B5EF4-FFF2-40B4-BE49-F238E27FC236}">
                <a16:creationId xmlns:a16="http://schemas.microsoft.com/office/drawing/2014/main" id="{115840C6-0924-ED8F-1503-5297DCB05E0C}"/>
              </a:ext>
            </a:extLst>
          </p:cNvPr>
          <p:cNvPicPr>
            <a:picLocks noChangeAspect="1"/>
          </p:cNvPicPr>
          <p:nvPr/>
        </p:nvPicPr>
        <p:blipFill>
          <a:blip r:embed="rId5"/>
          <a:stretch>
            <a:fillRect/>
          </a:stretch>
        </p:blipFill>
        <p:spPr>
          <a:xfrm>
            <a:off x="716522" y="1366565"/>
            <a:ext cx="3663191" cy="3663191"/>
          </a:xfrm>
          <a:prstGeom prst="rect">
            <a:avLst/>
          </a:prstGeom>
        </p:spPr>
      </p:pic>
    </p:spTree>
    <p:extLst>
      <p:ext uri="{BB962C8B-B14F-4D97-AF65-F5344CB8AC3E}">
        <p14:creationId xmlns:p14="http://schemas.microsoft.com/office/powerpoint/2010/main" val="1104136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AD2B8C-05C4-732C-F513-EA808B77EE4E}"/>
              </a:ext>
            </a:extLst>
          </p:cNvPr>
          <p:cNvPicPr>
            <a:picLocks noChangeAspect="1"/>
          </p:cNvPicPr>
          <p:nvPr/>
        </p:nvPicPr>
        <p:blipFill>
          <a:blip r:embed="rId5"/>
          <a:stretch>
            <a:fillRect/>
          </a:stretch>
        </p:blipFill>
        <p:spPr>
          <a:xfrm>
            <a:off x="638795" y="1371901"/>
            <a:ext cx="3711819" cy="3711819"/>
          </a:xfrm>
          <a:prstGeom prst="rect">
            <a:avLst/>
          </a:prstGeom>
        </p:spPr>
      </p:pic>
    </p:spTree>
    <p:extLst>
      <p:ext uri="{BB962C8B-B14F-4D97-AF65-F5344CB8AC3E}">
        <p14:creationId xmlns:p14="http://schemas.microsoft.com/office/powerpoint/2010/main" val="3341254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貴重品まとめるポーチ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カラー展開：単色</a:t>
            </a:r>
          </a:p>
          <a:p>
            <a:r>
              <a:rPr lang="ja-JP" altLang="en-US" sz="900" dirty="0">
                <a:latin typeface="Meiryo UI" panose="020B0604030504040204" pitchFamily="34" charset="-128"/>
                <a:ea typeface="Meiryo UI" panose="020B0604030504040204" pitchFamily="34" charset="-128"/>
              </a:rPr>
              <a:t>素材：ポリウレタン・ポリエステル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205×142×20mm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旅行などには非常に便利な、パスポートやお薬手帳、クレジットカードなどをまとめて持ち歩ける収納ポーチです。旅行会社のキャンペーンの特典用やノベルティ用にもおすすめ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5" name="図 64">
            <a:extLst>
              <a:ext uri="{FF2B5EF4-FFF2-40B4-BE49-F238E27FC236}">
                <a16:creationId xmlns:a16="http://schemas.microsoft.com/office/drawing/2014/main" id="{8C95071D-0005-000C-CFB2-9744672D681D}"/>
              </a:ext>
            </a:extLst>
          </p:cNvPr>
          <p:cNvPicPr>
            <a:picLocks noChangeAspect="1"/>
          </p:cNvPicPr>
          <p:nvPr/>
        </p:nvPicPr>
        <p:blipFill>
          <a:blip r:embed="rId5"/>
          <a:stretch>
            <a:fillRect/>
          </a:stretch>
        </p:blipFill>
        <p:spPr>
          <a:xfrm>
            <a:off x="703776" y="1382182"/>
            <a:ext cx="3600450" cy="3600450"/>
          </a:xfrm>
          <a:prstGeom prst="rect">
            <a:avLst/>
          </a:prstGeom>
        </p:spPr>
      </p:pic>
    </p:spTree>
    <p:extLst>
      <p:ext uri="{BB962C8B-B14F-4D97-AF65-F5344CB8AC3E}">
        <p14:creationId xmlns:p14="http://schemas.microsoft.com/office/powerpoint/2010/main" val="3356676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a:t>
            </a:r>
            <a:r>
              <a:rPr lang="en-US" altLang="ja-JP" sz="2000" dirty="0">
                <a:solidFill>
                  <a:schemeClr val="bg1"/>
                </a:solidFill>
                <a:latin typeface="Meiryo UI" panose="020B0604030504040204" pitchFamily="34" charset="-128"/>
                <a:ea typeface="Meiryo UI" panose="020B0604030504040204" pitchFamily="34" charset="-128"/>
              </a:rPr>
              <a:t>A4</a:t>
            </a:r>
            <a:r>
              <a:rPr lang="ja-JP" altLang="en-US" sz="2000" dirty="0">
                <a:solidFill>
                  <a:schemeClr val="bg1"/>
                </a:solidFill>
                <a:latin typeface="Meiryo UI" panose="020B0604030504040204" pitchFamily="34" charset="-128"/>
                <a:ea typeface="Meiryo UI" panose="020B0604030504040204" pitchFamily="34" charset="-128"/>
              </a:rPr>
              <a:t>ノート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 ：紙、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/297×215×11(mm)</a:t>
            </a:r>
            <a:r>
              <a:rPr lang="ja-JP" altLang="en-US" sz="900" dirty="0">
                <a:latin typeface="Meiryo UI" panose="020B0604030504040204" pitchFamily="34" charset="-128"/>
                <a:ea typeface="Meiryo UI" panose="020B0604030504040204" pitchFamily="34" charset="-128"/>
              </a:rPr>
              <a:t>、マーカー</a:t>
            </a:r>
            <a:r>
              <a:rPr lang="en-US" altLang="ja-JP" sz="900" dirty="0">
                <a:latin typeface="Meiryo UI" panose="020B0604030504040204" pitchFamily="34" charset="-128"/>
                <a:ea typeface="Meiryo UI" panose="020B0604030504040204" pitchFamily="34" charset="-128"/>
              </a:rPr>
              <a:t>/114〈mm)</a:t>
            </a:r>
            <a:r>
              <a:rPr lang="ja-JP" altLang="en-US" sz="900" dirty="0">
                <a:latin typeface="Meiryo UI" panose="020B0604030504040204" pitchFamily="34" charset="-128"/>
                <a:ea typeface="Meiryo UI" panose="020B0604030504040204" pitchFamily="34" charset="-128"/>
              </a:rPr>
              <a:t>、ペンループ</a:t>
            </a:r>
            <a:r>
              <a:rPr lang="en-US" altLang="ja-JP" sz="900" dirty="0">
                <a:latin typeface="Meiryo UI" panose="020B0604030504040204" pitchFamily="34" charset="-128"/>
                <a:ea typeface="Meiryo UI" panose="020B0604030504040204" pitchFamily="34" charset="-128"/>
              </a:rPr>
              <a:t>/45×33(mm)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ページ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、クリアシート</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本、ペンループ</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会議やミーティングで非常に便利な</a:t>
            </a:r>
            <a:r>
              <a:rPr lang="en-US" altLang="ja-JP" sz="1600" dirty="0"/>
              <a:t>A4</a:t>
            </a:r>
            <a:r>
              <a:rPr lang="ja-JP" altLang="en-US" sz="1600" dirty="0"/>
              <a:t>ノート型のホワイトボードです。ホワイトボードフィルムが</a:t>
            </a:r>
            <a:r>
              <a:rPr lang="en-US" altLang="ja-JP" sz="1600" dirty="0"/>
              <a:t>3</a:t>
            </a:r>
            <a:r>
              <a:rPr lang="ja-JP" altLang="en-US" sz="1600" dirty="0"/>
              <a:t>枚セットになっており、消したくない内容はフィルムを被せて保存することが可能。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A0E6895-5249-A40B-E1A9-C175A00352B6}"/>
              </a:ext>
            </a:extLst>
          </p:cNvPr>
          <p:cNvPicPr>
            <a:picLocks noChangeAspect="1"/>
          </p:cNvPicPr>
          <p:nvPr/>
        </p:nvPicPr>
        <p:blipFill>
          <a:blip r:embed="rId5"/>
          <a:stretch>
            <a:fillRect/>
          </a:stretch>
        </p:blipFill>
        <p:spPr>
          <a:xfrm>
            <a:off x="718975" y="1461600"/>
            <a:ext cx="3560089" cy="3560089"/>
          </a:xfrm>
          <a:prstGeom prst="rect">
            <a:avLst/>
          </a:prstGeom>
        </p:spPr>
      </p:pic>
    </p:spTree>
    <p:extLst>
      <p:ext uri="{BB962C8B-B14F-4D97-AF65-F5344CB8AC3E}">
        <p14:creationId xmlns:p14="http://schemas.microsoft.com/office/powerpoint/2010/main" val="3734016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51908"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ボトルケース入り</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充電ケーブル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素材：シリコン、</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145</a:t>
            </a:r>
            <a:r>
              <a:rPr lang="ja-JP" altLang="en-US" sz="900" dirty="0">
                <a:latin typeface="Meiryo UI" panose="020B0604030504040204" pitchFamily="34" charset="-128"/>
                <a:ea typeface="Meiryo UI" panose="020B0604030504040204" pitchFamily="34" charset="-128"/>
              </a:rPr>
              <a:t>ｘ</a:t>
            </a:r>
            <a:r>
              <a:rPr lang="en-US" altLang="ja-JP" sz="900" dirty="0">
                <a:latin typeface="Meiryo UI" panose="020B0604030504040204" pitchFamily="34" charset="-128"/>
                <a:ea typeface="Meiryo UI" panose="020B0604030504040204" pitchFamily="34" charset="-128"/>
              </a:rPr>
              <a:t>27</a:t>
            </a:r>
            <a:r>
              <a:rPr lang="ja-JP" altLang="en-US" sz="900" dirty="0">
                <a:latin typeface="Meiryo UI" panose="020B0604030504040204" pitchFamily="34" charset="-128"/>
                <a:ea typeface="Meiryo UI" panose="020B0604030504040204" pitchFamily="34" charset="-128"/>
              </a:rPr>
              <a:t>ｘ</a:t>
            </a:r>
            <a:r>
              <a:rPr lang="en-US" altLang="ja-JP" sz="900" dirty="0">
                <a:latin typeface="Meiryo UI" panose="020B0604030504040204" pitchFamily="34" charset="-128"/>
                <a:ea typeface="Meiryo UI" panose="020B0604030504040204" pitchFamily="34" charset="-128"/>
              </a:rPr>
              <a:t>27mm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35g</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備考：充電出力</a:t>
            </a:r>
            <a:r>
              <a:rPr lang="en-US" altLang="ja-JP" sz="900" dirty="0">
                <a:latin typeface="Meiryo UI" panose="020B0604030504040204" pitchFamily="34" charset="-128"/>
                <a:ea typeface="Meiryo UI" panose="020B0604030504040204" pitchFamily="34" charset="-128"/>
              </a:rPr>
              <a:t>5.0V/2.1A(</a:t>
            </a:r>
            <a:r>
              <a:rPr lang="en-US" altLang="ja-JP" sz="900" dirty="0" err="1">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5.0V/1.0A(</a:t>
            </a:r>
            <a:r>
              <a:rPr lang="en-US" altLang="ja-JP" sz="900" dirty="0" err="1">
                <a:latin typeface="Meiryo UI" panose="020B0604030504040204" pitchFamily="34" charset="-128"/>
                <a:ea typeface="Meiryo UI" panose="020B0604030504040204" pitchFamily="34" charset="-128"/>
              </a:rPr>
              <a:t>microB,lightning</a:t>
            </a:r>
            <a:r>
              <a:rPr lang="ja-JP" altLang="en-US" sz="900" dirty="0">
                <a:latin typeface="Meiryo UI" panose="020B0604030504040204" pitchFamily="34" charset="-128"/>
                <a:ea typeface="Meiryo UI" panose="020B0604030504040204" pitchFamily="34" charset="-128"/>
              </a:rPr>
              <a:t>）使用できない機種・機器もございます。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どことなく可愛らしいボトルケース入りの、</a:t>
            </a:r>
            <a:r>
              <a:rPr lang="en-US" altLang="ja-JP" sz="1600" dirty="0" err="1"/>
              <a:t>TypeC</a:t>
            </a:r>
            <a:r>
              <a:rPr lang="ja-JP" altLang="en-US" sz="1600" dirty="0"/>
              <a:t>、</a:t>
            </a:r>
            <a:r>
              <a:rPr lang="en-US" altLang="ja-JP" sz="1600" dirty="0"/>
              <a:t>Lightning</a:t>
            </a:r>
            <a:r>
              <a:rPr lang="ja-JP" altLang="en-US" sz="1600" dirty="0"/>
              <a:t>、</a:t>
            </a:r>
            <a:r>
              <a:rPr lang="en-US" altLang="ja-JP" sz="1600" dirty="0"/>
              <a:t>micro-b</a:t>
            </a:r>
            <a:r>
              <a:rPr lang="ja-JP" altLang="en-US" sz="1600" dirty="0"/>
              <a:t>の</a:t>
            </a:r>
            <a:r>
              <a:rPr lang="en-US" altLang="ja-JP" sz="1600" dirty="0"/>
              <a:t>3</a:t>
            </a:r>
            <a:r>
              <a:rPr lang="ja-JP" altLang="en-US" sz="1600" dirty="0"/>
              <a:t>種に対応可能な充電ケーブル。ボトルのキャップ部分はスマホスタンドとしても利用可能。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85" name="図 84">
            <a:extLst>
              <a:ext uri="{FF2B5EF4-FFF2-40B4-BE49-F238E27FC236}">
                <a16:creationId xmlns:a16="http://schemas.microsoft.com/office/drawing/2014/main" id="{EA1CADC7-B461-C0C6-0E97-1A65EA257CE8}"/>
              </a:ext>
            </a:extLst>
          </p:cNvPr>
          <p:cNvPicPr>
            <a:picLocks noChangeAspect="1"/>
          </p:cNvPicPr>
          <p:nvPr/>
        </p:nvPicPr>
        <p:blipFill>
          <a:blip r:embed="rId5"/>
          <a:stretch>
            <a:fillRect/>
          </a:stretch>
        </p:blipFill>
        <p:spPr>
          <a:xfrm>
            <a:off x="724120" y="1408806"/>
            <a:ext cx="3573826" cy="3573826"/>
          </a:xfrm>
          <a:prstGeom prst="rect">
            <a:avLst/>
          </a:prstGeom>
        </p:spPr>
      </p:pic>
    </p:spTree>
    <p:extLst>
      <p:ext uri="{BB962C8B-B14F-4D97-AF65-F5344CB8AC3E}">
        <p14:creationId xmlns:p14="http://schemas.microsoft.com/office/powerpoint/2010/main" val="2832688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クリアポーチ</a:t>
            </a:r>
            <a:r>
              <a:rPr lang="en-US" altLang="ja-JP" sz="2000" dirty="0">
                <a:solidFill>
                  <a:schemeClr val="bg1"/>
                </a:solidFill>
                <a:latin typeface="Meiryo UI" panose="020B0604030504040204" pitchFamily="34" charset="-128"/>
                <a:ea typeface="Meiryo UI" panose="020B0604030504040204" pitchFamily="34" charset="-128"/>
              </a:rPr>
              <a:t>A4</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248×</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333×</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23mm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中に入れた物を外からでもひと目で視認できる上、耐久性にも優れたテントクロスを使用した、使い勝手の良い</a:t>
            </a:r>
            <a:r>
              <a:rPr lang="en-US" altLang="ja-JP" sz="1600" b="0" i="0" dirty="0">
                <a:solidFill>
                  <a:srgbClr val="333333"/>
                </a:solidFill>
                <a:effectLst/>
                <a:latin typeface="-apple-system"/>
              </a:rPr>
              <a:t>A4</a:t>
            </a:r>
            <a:r>
              <a:rPr lang="ja-JP" altLang="en-US" sz="1600" b="0" i="0" dirty="0">
                <a:solidFill>
                  <a:srgbClr val="333333"/>
                </a:solidFill>
                <a:effectLst/>
                <a:latin typeface="-apple-system"/>
              </a:rPr>
              <a:t>サイズのポーチです。全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色のカラー展開から選択可能。名入れも格安で承ります。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95448919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577</TotalTime>
  <Words>2638</Words>
  <Application>Microsoft Office PowerPoint</Application>
  <PresentationFormat>画面に合わせる (4:3)</PresentationFormat>
  <Paragraphs>463</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2024-09-13T05:17:14Z</dcterms:modified>
</cp:coreProperties>
</file>