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8"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90" d="100"/>
          <a:sy n="90" d="100"/>
        </p:scale>
        <p:origin x="438"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bmp"/><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bmp"/><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bmp"/><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bmp"/><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セルトナ・スマートマグカップ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陶磁器</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φ80×88mm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93×110×86mm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300ml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色の豊富なカラーバリエーションとすっきりシンプルなデザインが特徴のマグカップです。名入れプリントが可能ですので、オリジナルグッズやノベルティアイテムにおすすめです。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203A617-52E7-FE1B-3752-E21DD6CA7813}"/>
              </a:ext>
            </a:extLst>
          </p:cNvPr>
          <p:cNvPicPr>
            <a:picLocks noChangeAspect="1"/>
          </p:cNvPicPr>
          <p:nvPr/>
        </p:nvPicPr>
        <p:blipFill>
          <a:blip r:embed="rId5"/>
          <a:stretch>
            <a:fillRect/>
          </a:stretch>
        </p:blipFill>
        <p:spPr>
          <a:xfrm>
            <a:off x="593425" y="1327218"/>
            <a:ext cx="3730241" cy="3730241"/>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ブックメモ付箋</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50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79×135×6mm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考：ロイヤルネイビー・リアルブラック・スノーホワイト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コンパクトで持ち歩きにも便利なブック型のメモ付箋、</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サイズです。三種類の付箋がセットになっておりますので用途に合わせて使い分けられるため、とても便利で有難がられるアイテムです。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11370C9-0DEF-824B-AD62-EBCA2E4DBE78}"/>
              </a:ext>
            </a:extLst>
          </p:cNvPr>
          <p:cNvPicPr>
            <a:picLocks noChangeAspect="1"/>
          </p:cNvPicPr>
          <p:nvPr/>
        </p:nvPicPr>
        <p:blipFill>
          <a:blip r:embed="rId5"/>
          <a:stretch>
            <a:fillRect/>
          </a:stretch>
        </p:blipFill>
        <p:spPr>
          <a:xfrm>
            <a:off x="286496" y="1521264"/>
            <a:ext cx="4218006" cy="3298481"/>
          </a:xfrm>
          <a:prstGeom prst="rect">
            <a:avLst/>
          </a:prstGeom>
        </p:spPr>
      </p:pic>
    </p:spTree>
    <p:extLst>
      <p:ext uri="{BB962C8B-B14F-4D97-AF65-F5344CB8AC3E}">
        <p14:creationId xmlns:p14="http://schemas.microsoft.com/office/powerpoint/2010/main" val="3848889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スリムプレートミラー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素材：ポリ塩化ビニル、鏡：ステンレス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95×62×3mm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おしゃれに持ち歩ける光沢感のあるケース入りスリムプレートミラーです。カラーバリエーションはピンクゴールド、シルバー、ブラック、ホワイトの</a:t>
            </a:r>
            <a:r>
              <a:rPr lang="en-US" altLang="ja-JP" sz="1600" dirty="0"/>
              <a:t>4</a:t>
            </a:r>
            <a:r>
              <a:rPr lang="ja-JP" altLang="en-US" sz="1600" dirty="0"/>
              <a:t>色展開。ノベルティ用にもおすすめです。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24F2926C-EC84-11E5-DBEC-AFE6F5911F9D}"/>
              </a:ext>
            </a:extLst>
          </p:cNvPr>
          <p:cNvPicPr>
            <a:picLocks noChangeAspect="1"/>
          </p:cNvPicPr>
          <p:nvPr/>
        </p:nvPicPr>
        <p:blipFill>
          <a:blip r:embed="rId5"/>
          <a:stretch>
            <a:fillRect/>
          </a:stretch>
        </p:blipFill>
        <p:spPr>
          <a:xfrm>
            <a:off x="807641" y="1388680"/>
            <a:ext cx="3529894" cy="3529894"/>
          </a:xfrm>
          <a:prstGeom prst="rect">
            <a:avLst/>
          </a:prstGeom>
        </p:spPr>
      </p:pic>
    </p:spTree>
    <p:extLst>
      <p:ext uri="{BB962C8B-B14F-4D97-AF65-F5344CB8AC3E}">
        <p14:creationId xmlns:p14="http://schemas.microsoft.com/office/powerpoint/2010/main" val="2903799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LED3</a:t>
            </a:r>
            <a:r>
              <a:rPr lang="ja-JP" altLang="en-US" sz="2000">
                <a:solidFill>
                  <a:schemeClr val="bg1"/>
                </a:solidFill>
                <a:latin typeface="Meiryo UI" panose="020B0604030504040204" pitchFamily="34" charset="-128"/>
                <a:ea typeface="Meiryo UI" panose="020B0604030504040204" pitchFamily="34" charset="-128"/>
              </a:rPr>
              <a:t>灯フラットライトキーホルダー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25×84×15mm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フラットな形状は持ち歩きやすい上、名入れプリントするデザインも目立たせることが出来るため、オリジナルグッズ用として最適です。マットシルバーとマットブラックの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446829A-280A-B942-8D59-1DE1751838E4}"/>
              </a:ext>
            </a:extLst>
          </p:cNvPr>
          <p:cNvPicPr>
            <a:picLocks noChangeAspect="1"/>
          </p:cNvPicPr>
          <p:nvPr/>
        </p:nvPicPr>
        <p:blipFill>
          <a:blip r:embed="rId5"/>
          <a:stretch>
            <a:fillRect/>
          </a:stretch>
        </p:blipFill>
        <p:spPr>
          <a:xfrm>
            <a:off x="699374" y="1487923"/>
            <a:ext cx="3501827" cy="3494709"/>
          </a:xfrm>
          <a:prstGeom prst="rect">
            <a:avLst/>
          </a:prstGeom>
        </p:spPr>
      </p:pic>
    </p:spTree>
    <p:extLst>
      <p:ext uri="{BB962C8B-B14F-4D97-AF65-F5344CB8AC3E}">
        <p14:creationId xmlns:p14="http://schemas.microsoft.com/office/powerpoint/2010/main" val="4261330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レザー調メモ</a:t>
            </a:r>
            <a:r>
              <a:rPr lang="en-US" altLang="ja-JP" sz="2000" dirty="0">
                <a:solidFill>
                  <a:schemeClr val="bg1"/>
                </a:solidFill>
                <a:latin typeface="Meiryo UI" panose="020B0604030504040204" pitchFamily="34" charset="-128"/>
                <a:ea typeface="Meiryo UI" panose="020B0604030504040204" pitchFamily="34" charset="-128"/>
              </a:rPr>
              <a:t>BOX</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107×105×25mm</a:t>
            </a:r>
          </a:p>
          <a:p>
            <a:r>
              <a:rPr lang="ja-JP" altLang="en-US" sz="900" dirty="0">
                <a:latin typeface="Meiryo UI" panose="020B0604030504040204" pitchFamily="34" charset="-128"/>
                <a:ea typeface="Meiryo UI" panose="020B0604030504040204" pitchFamily="34" charset="-128"/>
              </a:rPr>
              <a:t>包装：ポリ袋入り</a:t>
            </a:r>
            <a:r>
              <a:rPr lang="en-US" altLang="ja-JP" sz="900" dirty="0">
                <a:latin typeface="Meiryo UI" panose="020B0604030504040204" pitchFamily="34" charset="-128"/>
                <a:ea typeface="Meiryo UI" panose="020B0604030504040204" pitchFamily="34" charset="-128"/>
              </a:rPr>
              <a:t>,110×108×25mm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メモ紙</a:t>
            </a:r>
            <a:r>
              <a:rPr lang="en-US" altLang="ja-JP" sz="1600" dirty="0"/>
              <a:t>150</a:t>
            </a:r>
            <a:r>
              <a:rPr lang="ja-JP" altLang="en-US" sz="1600" dirty="0"/>
              <a:t>枚を収納できる、レザー調のメモ</a:t>
            </a:r>
            <a:r>
              <a:rPr lang="en-US" altLang="ja-JP" sz="1600" dirty="0"/>
              <a:t>BOX</a:t>
            </a:r>
            <a:r>
              <a:rPr lang="ja-JP" altLang="en-US" sz="1600" dirty="0"/>
              <a:t>。高級感があって、長く使用できる商品です。程よい上品な大きさで名入れができます。物販アイテムや記念品としてご活用ください。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377B1BC-AFF5-90FF-8CD3-4FE6EC0E41F1}"/>
              </a:ext>
            </a:extLst>
          </p:cNvPr>
          <p:cNvPicPr>
            <a:picLocks noChangeAspect="1"/>
          </p:cNvPicPr>
          <p:nvPr/>
        </p:nvPicPr>
        <p:blipFill>
          <a:blip r:embed="rId5"/>
          <a:stretch>
            <a:fillRect/>
          </a:stretch>
        </p:blipFill>
        <p:spPr>
          <a:xfrm>
            <a:off x="747353" y="1411148"/>
            <a:ext cx="3612017" cy="3612017"/>
          </a:xfrm>
          <a:prstGeom prst="rect">
            <a:avLst/>
          </a:prstGeom>
        </p:spPr>
      </p:pic>
    </p:spTree>
    <p:extLst>
      <p:ext uri="{BB962C8B-B14F-4D97-AF65-F5344CB8AC3E}">
        <p14:creationId xmlns:p14="http://schemas.microsoft.com/office/powerpoint/2010/main" val="338835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マルチハードケース</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素材：ポリウレタン、ポリエステル、アルミニウム</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115×80×40mm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カラビナ付きでバッグなどにも取り付けることができ、ハード素材である程度の衝撃などにも耐えられる便利なケースです。モバイルバッテリーや</a:t>
            </a:r>
            <a:r>
              <a:rPr lang="en-US" altLang="ja-JP" sz="1600" dirty="0"/>
              <a:t>USB</a:t>
            </a:r>
            <a:r>
              <a:rPr lang="ja-JP" altLang="en-US" sz="1600" dirty="0"/>
              <a:t>メモリの携帯用におすすめ。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042F573-1E78-622D-B2C4-CB507F7CE865}"/>
              </a:ext>
            </a:extLst>
          </p:cNvPr>
          <p:cNvPicPr>
            <a:picLocks noChangeAspect="1"/>
          </p:cNvPicPr>
          <p:nvPr/>
        </p:nvPicPr>
        <p:blipFill>
          <a:blip r:embed="rId5"/>
          <a:stretch>
            <a:fillRect/>
          </a:stretch>
        </p:blipFill>
        <p:spPr>
          <a:xfrm>
            <a:off x="672624" y="1379357"/>
            <a:ext cx="3718691" cy="3718691"/>
          </a:xfrm>
          <a:prstGeom prst="rect">
            <a:avLst/>
          </a:prstGeom>
        </p:spPr>
      </p:pic>
    </p:spTree>
    <p:extLst>
      <p:ext uri="{BB962C8B-B14F-4D97-AF65-F5344CB8AC3E}">
        <p14:creationId xmlns:p14="http://schemas.microsoft.com/office/powerpoint/2010/main" val="4273801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ステンレスマネークリップ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W54×H23×D5mm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 ：日本製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見た目とその名とおりの非常にシンプルで、だからこそ格好良い、スタイリッシュなステンレス製のマネークリップです。名入れも可能で、販促用や物販用に是非ご活用ください。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C147B17-B341-EECF-FAE6-F9680C8348D4}"/>
              </a:ext>
            </a:extLst>
          </p:cNvPr>
          <p:cNvPicPr>
            <a:picLocks noChangeAspect="1"/>
          </p:cNvPicPr>
          <p:nvPr/>
        </p:nvPicPr>
        <p:blipFill>
          <a:blip r:embed="rId5"/>
          <a:stretch>
            <a:fillRect/>
          </a:stretch>
        </p:blipFill>
        <p:spPr>
          <a:xfrm>
            <a:off x="689941" y="1403021"/>
            <a:ext cx="3579611" cy="3579611"/>
          </a:xfrm>
          <a:prstGeom prst="rect">
            <a:avLst/>
          </a:prstGeom>
        </p:spPr>
      </p:pic>
    </p:spTree>
    <p:extLst>
      <p:ext uri="{BB962C8B-B14F-4D97-AF65-F5344CB8AC3E}">
        <p14:creationId xmlns:p14="http://schemas.microsoft.com/office/powerpoint/2010/main" val="2000750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オンス・厚生地フラットコットンポーチ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オンス</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170×230mm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サイズのシンプルだからこそオリジナル名入れがよく映えるフラットポーチです。</a:t>
            </a:r>
            <a:r>
              <a:rPr lang="en-US" altLang="ja-JP" sz="1600" dirty="0"/>
              <a:t>12</a:t>
            </a:r>
            <a:r>
              <a:rPr lang="ja-JP" altLang="en-US" sz="1600" dirty="0"/>
              <a:t>オンスの厚手なコットン生地を使用しているためとても丈夫でしっかりとした印象を与えます。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7A8B1190-7AFF-6F0E-92AC-73BDDC63B167}"/>
              </a:ext>
            </a:extLst>
          </p:cNvPr>
          <p:cNvPicPr>
            <a:picLocks noChangeAspect="1"/>
          </p:cNvPicPr>
          <p:nvPr/>
        </p:nvPicPr>
        <p:blipFill>
          <a:blip r:embed="rId5"/>
          <a:stretch>
            <a:fillRect/>
          </a:stretch>
        </p:blipFill>
        <p:spPr>
          <a:xfrm>
            <a:off x="605467" y="1385782"/>
            <a:ext cx="3689055" cy="3689055"/>
          </a:xfrm>
          <a:prstGeom prst="rect">
            <a:avLst/>
          </a:prstGeom>
        </p:spPr>
      </p:pic>
    </p:spTree>
    <p:extLst>
      <p:ext uri="{BB962C8B-B14F-4D97-AF65-F5344CB8AC3E}">
        <p14:creationId xmlns:p14="http://schemas.microsoft.com/office/powerpoint/2010/main" val="3548208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スタンドデスクポーチ</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・ポリプロピレン・ポリアセタール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20×6×17cm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ポリ袋入り</a:t>
            </a:r>
            <a:endParaRPr lang="en-US" altLang="zh-TW"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スタンドデスクポーチは、スマートフォンを縦でも横でも立てかけて視聴できる！モバイル周辺機器・文具収納にも使えるので、移動が多いリモートワーカー・学生に向けたノベルティに最適です。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FF290F-05D1-443B-7439-E877BAF73762}"/>
              </a:ext>
            </a:extLst>
          </p:cNvPr>
          <p:cNvPicPr>
            <a:picLocks noChangeAspect="1"/>
          </p:cNvPicPr>
          <p:nvPr/>
        </p:nvPicPr>
        <p:blipFill>
          <a:blip r:embed="rId5"/>
          <a:stretch>
            <a:fillRect/>
          </a:stretch>
        </p:blipFill>
        <p:spPr>
          <a:xfrm>
            <a:off x="761376" y="1407063"/>
            <a:ext cx="3560089" cy="3560089"/>
          </a:xfrm>
          <a:prstGeom prst="rect">
            <a:avLst/>
          </a:prstGeom>
        </p:spPr>
      </p:pic>
    </p:spTree>
    <p:extLst>
      <p:ext uri="{BB962C8B-B14F-4D97-AF65-F5344CB8AC3E}">
        <p14:creationId xmlns:p14="http://schemas.microsoft.com/office/powerpoint/2010/main" val="707325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二重構造 アクティブマグカップ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630238" algn="l"/>
                <a:tab pos="803275" algn="l"/>
              </a:tabLst>
            </a:pPr>
            <a:r>
              <a:rPr lang="ja-JP" altLang="en-US" sz="900" b="1" i="0" dirty="0">
                <a:solidFill>
                  <a:srgbClr val="333333"/>
                </a:solidFill>
                <a:effectLst/>
                <a:latin typeface="-apple-system"/>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イエロー･グリーン･グレー･ブルー･レッド </a:t>
            </a:r>
            <a:r>
              <a:rPr lang="en-US" altLang="ja-JP" sz="900" b="0" i="0" dirty="0">
                <a:solidFill>
                  <a:srgbClr val="333333"/>
                </a:solidFill>
                <a:effectLst/>
                <a:latin typeface="-apple-system"/>
              </a:rPr>
              <a:t>5</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630238" algn="l"/>
                <a:tab pos="80327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φ87×85</a:t>
            </a:r>
            <a:r>
              <a:rPr lang="en-US" altLang="ja-JP" sz="900" b="0" i="0" dirty="0">
                <a:solidFill>
                  <a:srgbClr val="333333"/>
                </a:solidFill>
                <a:effectLst/>
                <a:latin typeface="-apple-system"/>
              </a:rPr>
              <a:t>mm</a:t>
            </a: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260ml</a:t>
            </a: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透明袋</a:t>
            </a:r>
            <a:endParaRPr lang="en-US" altLang="ja-JP" sz="900" spc="200" dirty="0">
              <a:latin typeface="Meiryo UI" panose="020B0604030504040204" pitchFamily="34" charset="-128"/>
              <a:ea typeface="Meiryo UI" panose="020B0604030504040204" pitchFamily="34" charset="-128"/>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ジュースの缶などをそのまますっぽり入れて使用することも出来るマグカップです。二重構造ですので保冷保温効果もあり、樹脂製のため軽量で割れにくいという点もポイントです。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830896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ハイパワーライト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樹脂、ポリスチレン、アルミニウム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77×45×25mm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88×51×36mm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ハイ、ロー、点滅の</a:t>
            </a:r>
            <a:r>
              <a:rPr lang="en-US" altLang="ja-JP" sz="1600" dirty="0"/>
              <a:t>3WAY</a:t>
            </a:r>
            <a:r>
              <a:rPr lang="ja-JP" altLang="en-US" sz="1600" dirty="0"/>
              <a:t>をシーンに合わせて使い分けられる便利なライトです。カラビナ付きのためバッグなどに取り付けることもでき、ノベルティ用などにもおすすめです。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E420751F-F3A1-69C0-2A76-D2F7B10835F5}"/>
              </a:ext>
            </a:extLst>
          </p:cNvPr>
          <p:cNvPicPr>
            <a:picLocks noChangeAspect="1"/>
          </p:cNvPicPr>
          <p:nvPr/>
        </p:nvPicPr>
        <p:blipFill>
          <a:blip r:embed="rId5"/>
          <a:stretch>
            <a:fillRect/>
          </a:stretch>
        </p:blipFill>
        <p:spPr>
          <a:xfrm>
            <a:off x="770972" y="1422543"/>
            <a:ext cx="3560089" cy="3560089"/>
          </a:xfrm>
          <a:prstGeom prst="rect">
            <a:avLst/>
          </a:prstGeom>
        </p:spPr>
      </p:pic>
    </p:spTree>
    <p:extLst>
      <p:ext uri="{BB962C8B-B14F-4D97-AF65-F5344CB8AC3E}">
        <p14:creationId xmlns:p14="http://schemas.microsoft.com/office/powerpoint/2010/main" val="325450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ケース付メタリックミラー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材：ミラー</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ガラス 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：ミラー</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φ74×4</a:t>
            </a:r>
            <a:r>
              <a:rPr lang="en-US"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/86×81mm</a:t>
            </a:r>
          </a:p>
          <a:p>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考：シルバー、ゴールド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起毛素材の高級感ある専用ケース付き、ラウンド型メタリックミラーです。持ち歩くのに丁度良い手の平サイズな上、ミラーカバーにもケースにも名入れが可能ですので、女性向け販促品に最適！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E35A348-FE84-F946-9765-A199DF44AC80}"/>
              </a:ext>
            </a:extLst>
          </p:cNvPr>
          <p:cNvPicPr>
            <a:picLocks noChangeAspect="1"/>
          </p:cNvPicPr>
          <p:nvPr/>
        </p:nvPicPr>
        <p:blipFill>
          <a:blip r:embed="rId5"/>
          <a:stretch>
            <a:fillRect/>
          </a:stretch>
        </p:blipFill>
        <p:spPr>
          <a:xfrm>
            <a:off x="973047" y="1695335"/>
            <a:ext cx="3175000" cy="3175000"/>
          </a:xfrm>
          <a:prstGeom prst="rect">
            <a:avLst/>
          </a:prstGeom>
        </p:spPr>
      </p:pic>
    </p:spTree>
    <p:extLst>
      <p:ext uri="{BB962C8B-B14F-4D97-AF65-F5344CB8AC3E}">
        <p14:creationId xmlns:p14="http://schemas.microsoft.com/office/powerpoint/2010/main" val="2516982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レギュラーキャンバストートバッグ</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220×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ランチ用などに最適な</a:t>
            </a:r>
            <a:r>
              <a:rPr lang="en-US" altLang="ja-JP" sz="1600" dirty="0"/>
              <a:t>S</a:t>
            </a:r>
            <a:r>
              <a:rPr lang="ja-JP" altLang="en-US" sz="1600" dirty="0"/>
              <a:t>サイズの可愛らしいトートバッグです。生地は耐久性に優れたキャンバス素材のため使い勝手も抜群！豊富なカラーバリエーションから自由にお選びいただけます。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2" name="図 41">
            <a:extLst>
              <a:ext uri="{FF2B5EF4-FFF2-40B4-BE49-F238E27FC236}">
                <a16:creationId xmlns:a16="http://schemas.microsoft.com/office/drawing/2014/main" id="{2FB6D77F-26D1-F6B4-53EF-F9DB13A91366}"/>
              </a:ext>
            </a:extLst>
          </p:cNvPr>
          <p:cNvPicPr>
            <a:picLocks noChangeAspect="1"/>
          </p:cNvPicPr>
          <p:nvPr/>
        </p:nvPicPr>
        <p:blipFill>
          <a:blip r:embed="rId5"/>
          <a:stretch>
            <a:fillRect/>
          </a:stretch>
        </p:blipFill>
        <p:spPr>
          <a:xfrm>
            <a:off x="678261" y="1371901"/>
            <a:ext cx="3620913" cy="3620913"/>
          </a:xfrm>
          <a:prstGeom prst="rect">
            <a:avLst/>
          </a:prstGeom>
        </p:spPr>
      </p:pic>
    </p:spTree>
    <p:extLst>
      <p:ext uri="{BB962C8B-B14F-4D97-AF65-F5344CB8AC3E}">
        <p14:creationId xmlns:p14="http://schemas.microsoft.com/office/powerpoint/2010/main" val="464736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オーロラグラス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素材：ガラス</a:t>
            </a:r>
          </a:p>
          <a:p>
            <a:r>
              <a:rPr lang="ja-JP" altLang="en-US" sz="900" dirty="0">
                <a:latin typeface="Meiryo UI" panose="020B0604030504040204" pitchFamily="34" charset="-128"/>
                <a:ea typeface="Meiryo UI" panose="020B0604030504040204" pitchFamily="34" charset="-128"/>
              </a:rPr>
              <a:t>サイズ：直径</a:t>
            </a:r>
            <a:r>
              <a:rPr lang="en-US" altLang="ja-JP" sz="900" dirty="0">
                <a:latin typeface="Meiryo UI" panose="020B0604030504040204" pitchFamily="34" charset="-128"/>
                <a:ea typeface="Meiryo UI" panose="020B0604030504040204" pitchFamily="34" charset="-128"/>
              </a:rPr>
              <a:t>8.5(</a:t>
            </a:r>
            <a:r>
              <a:rPr lang="ja-JP" altLang="en-US" sz="900" dirty="0">
                <a:latin typeface="Meiryo UI" panose="020B0604030504040204" pitchFamily="34" charset="-128"/>
                <a:ea typeface="Meiryo UI" panose="020B0604030504040204" pitchFamily="34" charset="-128"/>
              </a:rPr>
              <a:t>口径</a:t>
            </a:r>
            <a:r>
              <a:rPr lang="en-US" altLang="ja-JP" sz="900" dirty="0">
                <a:latin typeface="Meiryo UI" panose="020B0604030504040204" pitchFamily="34" charset="-128"/>
                <a:ea typeface="Meiryo UI" panose="020B0604030504040204" pitchFamily="34" charset="-128"/>
              </a:rPr>
              <a:t>6.8)cm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11cm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備考：適正容量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430ml ※2023</a:t>
            </a:r>
            <a:r>
              <a:rPr lang="ja-JP" altLang="en-US" sz="900" dirty="0">
                <a:latin typeface="Meiryo UI" panose="020B0604030504040204" pitchFamily="34" charset="-128"/>
                <a:ea typeface="Meiryo UI" panose="020B0604030504040204" pitchFamily="34" charset="-128"/>
              </a:rPr>
              <a:t>年</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月下旬より出荷対応致します。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光の反射で虹色に輝く非常に美しいグラスです。テーブルを華やかに彩ってくれる上に、</a:t>
            </a:r>
            <a:r>
              <a:rPr lang="en-US" altLang="ja-JP" sz="1600" dirty="0"/>
              <a:t>SNS</a:t>
            </a:r>
            <a:r>
              <a:rPr lang="ja-JP" altLang="en-US" sz="1600" dirty="0"/>
              <a:t>映えすると昨今話題のアイテム。イベントやキャンペーンの特典用、景品用にもおすすめ。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3" name="図 82">
            <a:extLst>
              <a:ext uri="{FF2B5EF4-FFF2-40B4-BE49-F238E27FC236}">
                <a16:creationId xmlns:a16="http://schemas.microsoft.com/office/drawing/2014/main" id="{F7E3AECF-6751-F295-ED4A-BAE6207E56B2}"/>
              </a:ext>
            </a:extLst>
          </p:cNvPr>
          <p:cNvPicPr>
            <a:picLocks noChangeAspect="1"/>
          </p:cNvPicPr>
          <p:nvPr/>
        </p:nvPicPr>
        <p:blipFill>
          <a:blip r:embed="rId5"/>
          <a:stretch>
            <a:fillRect/>
          </a:stretch>
        </p:blipFill>
        <p:spPr>
          <a:xfrm>
            <a:off x="699789" y="1390039"/>
            <a:ext cx="3613702" cy="3613702"/>
          </a:xfrm>
          <a:prstGeom prst="rect">
            <a:avLst/>
          </a:prstGeom>
        </p:spPr>
      </p:pic>
    </p:spTree>
    <p:extLst>
      <p:ext uri="{BB962C8B-B14F-4D97-AF65-F5344CB8AC3E}">
        <p14:creationId xmlns:p14="http://schemas.microsoft.com/office/powerpoint/2010/main" val="416587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湯呑</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ゆのみ</a:t>
            </a:r>
            <a:r>
              <a:rPr lang="en-US" altLang="ja-JP" sz="2000" dirty="0">
                <a:solidFill>
                  <a:schemeClr val="bg1"/>
                </a:solidFill>
                <a:latin typeface="Meiryo UI" panose="020B0604030504040204" pitchFamily="34" charset="-128"/>
                <a:ea typeface="Meiryo UI" panose="020B0604030504040204" pitchFamily="34" charset="-128"/>
              </a:rPr>
              <a:t>)(270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9707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素材：陶器</a:t>
            </a:r>
            <a:endParaRPr lang="en-US" altLang="ja-JP" sz="1000" dirty="0">
              <a:latin typeface="Meiryo UI" panose="020B0604030504040204" pitchFamily="34" charset="-128"/>
              <a:ea typeface="Meiryo UI" panose="020B0604030504040204" pitchFamily="34" charset="-128"/>
            </a:endParaRPr>
          </a:p>
          <a:p>
            <a:r>
              <a:rPr lang="ja-JP" altLang="en-US" sz="1000" spc="200" dirty="0">
                <a:latin typeface="Meiryo UI" panose="020B0604030504040204" pitchFamily="34" charset="-128"/>
                <a:ea typeface="Meiryo UI" panose="020B0604030504040204" pitchFamily="34" charset="-128"/>
              </a:rPr>
              <a:t>サイズ</a:t>
            </a:r>
            <a:r>
              <a:rPr lang="ja-JP" altLang="en-US" sz="1000" dirty="0">
                <a:latin typeface="Meiryo UI" panose="020B0604030504040204" pitchFamily="34" charset="-128"/>
                <a:ea typeface="Meiryo UI" panose="020B0604030504040204" pitchFamily="34" charset="-128"/>
              </a:rPr>
              <a:t>：直径</a:t>
            </a:r>
            <a:r>
              <a:rPr lang="en-US" altLang="ja-JP" sz="1000" dirty="0">
                <a:latin typeface="Meiryo UI" panose="020B0604030504040204" pitchFamily="34" charset="-128"/>
                <a:ea typeface="Meiryo UI" panose="020B0604030504040204" pitchFamily="34" charset="-128"/>
              </a:rPr>
              <a:t>70×</a:t>
            </a:r>
            <a:r>
              <a:rPr lang="en" altLang="ja-JP" sz="1000" dirty="0">
                <a:latin typeface="Meiryo UI" panose="020B0604030504040204" pitchFamily="34" charset="-128"/>
                <a:ea typeface="Meiryo UI" panose="020B0604030504040204" pitchFamily="34" charset="-128"/>
              </a:rPr>
              <a:t>H103mm</a:t>
            </a:r>
          </a:p>
          <a:p>
            <a:r>
              <a:rPr lang="ja-JP" altLang="en-US" sz="1000" dirty="0">
                <a:latin typeface="Meiryo UI" panose="020B0604030504040204" pitchFamily="34" charset="-128"/>
                <a:ea typeface="Meiryo UI" panose="020B0604030504040204" pitchFamily="34" charset="-128"/>
              </a:rPr>
              <a:t>容量：</a:t>
            </a:r>
            <a:r>
              <a:rPr lang="en" altLang="ja-JP" sz="1000" dirty="0">
                <a:latin typeface="Meiryo UI" panose="020B0604030504040204" pitchFamily="34" charset="-128"/>
                <a:ea typeface="Meiryo UI" panose="020B0604030504040204" pitchFamily="34" charset="-128"/>
              </a:rPr>
              <a:t>270ml</a:t>
            </a:r>
            <a:endParaRPr lang="en-US" altLang="ja-JP" sz="1000" dirty="0">
              <a:latin typeface="Meiryo UI" panose="020B0604030504040204" pitchFamily="34" charset="-128"/>
              <a:ea typeface="Meiryo UI" panose="020B0604030504040204" pitchFamily="34" charset="-128"/>
            </a:endParaRPr>
          </a:p>
          <a:p>
            <a:r>
              <a:rPr lang="ja-JP" altLang="en-US" sz="1000" dirty="0">
                <a:latin typeface="Meiryo UI" panose="020B0604030504040204" pitchFamily="34" charset="-128"/>
                <a:ea typeface="Meiryo UI" panose="020B0604030504040204" pitchFamily="34" charset="-128"/>
              </a:rPr>
              <a:t>包</a:t>
            </a:r>
            <a:r>
              <a:rPr lang="en-US" altLang="ja-JP" sz="1000" dirty="0">
                <a:latin typeface="Meiryo UI" panose="020B0604030504040204" pitchFamily="34" charset="-128"/>
                <a:ea typeface="Meiryo UI" panose="020B0604030504040204" pitchFamily="34" charset="-128"/>
              </a:rPr>
              <a:t> </a:t>
            </a:r>
            <a:r>
              <a:rPr lang="ja-JP" altLang="en-US" sz="1000" dirty="0">
                <a:latin typeface="Meiryo UI" panose="020B0604030504040204" pitchFamily="34" charset="-128"/>
                <a:ea typeface="Meiryo UI" panose="020B0604030504040204" pitchFamily="34" charset="-128"/>
              </a:rPr>
              <a:t>装：カラー箱入り</a:t>
            </a:r>
            <a:endParaRPr lang="en-US" altLang="ja-JP" sz="1000" dirty="0">
              <a:latin typeface="Meiryo UI" panose="020B0604030504040204" pitchFamily="34" charset="-128"/>
              <a:ea typeface="Meiryo UI" panose="020B0604030504040204" pitchFamily="34" charset="-128"/>
            </a:endParaRPr>
          </a:p>
          <a:p>
            <a:r>
              <a:rPr lang="ja-JP" altLang="en-US" sz="1000" dirty="0">
                <a:latin typeface="Meiryo UI" panose="020B0604030504040204" pitchFamily="34" charset="-128"/>
                <a:ea typeface="Meiryo UI" panose="020B0604030504040204" pitchFamily="34" charset="-128"/>
              </a:rPr>
              <a:t>生産国：日本製</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95336"/>
            <a:ext cx="3560089" cy="5006"/>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72225"/>
            <a:ext cx="447446" cy="246221"/>
          </a:xfrm>
          <a:prstGeom prst="rect">
            <a:avLst/>
          </a:prstGeom>
          <a:noFill/>
        </p:spPr>
        <p:txBody>
          <a:bodyPr wrap="square" rtlCol="0">
            <a:spAutoFit/>
          </a:bodyPr>
          <a:lstStyle/>
          <a:p>
            <a:r>
              <a:rPr lang="ja-JP" altLang="en-US" sz="10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和の雰囲気を強く醸し出すスタンダードタイプの湯呑です。非常にシンプルな形状ですので、名入れプリントするオリジナルデザインもよく映えて、プロモーション効果も抜群です！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93C2F2E-734D-8C8B-9F78-449E469186C4}"/>
              </a:ext>
            </a:extLst>
          </p:cNvPr>
          <p:cNvPicPr>
            <a:picLocks noChangeAspect="1"/>
          </p:cNvPicPr>
          <p:nvPr/>
        </p:nvPicPr>
        <p:blipFill>
          <a:blip r:embed="rId5"/>
          <a:stretch>
            <a:fillRect/>
          </a:stretch>
        </p:blipFill>
        <p:spPr>
          <a:xfrm>
            <a:off x="738534" y="1406293"/>
            <a:ext cx="3560089" cy="3560089"/>
          </a:xfrm>
          <a:prstGeom prst="rect">
            <a:avLst/>
          </a:prstGeom>
        </p:spPr>
      </p:pic>
    </p:spTree>
    <p:extLst>
      <p:ext uri="{BB962C8B-B14F-4D97-AF65-F5344CB8AC3E}">
        <p14:creationId xmlns:p14="http://schemas.microsoft.com/office/powerpoint/2010/main" val="631006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ランタンライト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イエロー・グリーン・グレー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使用時</a:t>
            </a:r>
            <a:r>
              <a:rPr lang="en-US" altLang="zh-TW" sz="900" b="0" i="0" dirty="0">
                <a:solidFill>
                  <a:srgbClr val="333333"/>
                </a:solidFill>
                <a:effectLst/>
                <a:latin typeface="-apple-system"/>
              </a:rPr>
              <a:t>/φ57×135mm</a:t>
            </a:r>
            <a:r>
              <a:rPr lang="zh-TW" altLang="en-US" sz="900" b="0" i="0" dirty="0">
                <a:solidFill>
                  <a:srgbClr val="333333"/>
                </a:solidFill>
                <a:effectLst/>
                <a:latin typeface="-apple-system"/>
              </a:rPr>
              <a:t>、収納時</a:t>
            </a:r>
            <a:r>
              <a:rPr lang="en-US" altLang="zh-TW" sz="900" b="0" i="0" dirty="0">
                <a:solidFill>
                  <a:srgbClr val="333333"/>
                </a:solidFill>
                <a:effectLst/>
                <a:latin typeface="-apple-system"/>
              </a:rPr>
              <a:t>/φ57×94mm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LED1</a:t>
            </a:r>
            <a:r>
              <a:rPr lang="ja-JP" altLang="en-US" sz="900" b="0" i="0" dirty="0">
                <a:solidFill>
                  <a:srgbClr val="333333"/>
                </a:solidFill>
                <a:effectLst/>
                <a:latin typeface="-apple-system"/>
              </a:rPr>
              <a:t>灯式</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単三乾電池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コンパクトサイズな上、乾電池仕様で使い勝手が良く、懐中電灯としてもランタンとしても利用できるライトです。緊急時用に備えておくと安心なアイテムなため防災イベントなどにもおすすめ。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325682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バンブーファイバー 携帯カトラリーセット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材：ポリプロピレン・バンブーファイバー</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   装：化粧箱入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スプーン／全長約</a:t>
            </a:r>
            <a:r>
              <a:rPr lang="en-US" altLang="ja-JP" sz="900" dirty="0">
                <a:latin typeface="Meiryo UI" panose="020B0604030504040204" pitchFamily="34" charset="-128"/>
                <a:ea typeface="Meiryo UI" panose="020B0604030504040204" pitchFamily="34" charset="-128"/>
              </a:rPr>
              <a:t>17.5cm(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フォーク／全長約</a:t>
            </a:r>
            <a:r>
              <a:rPr lang="en-US" altLang="ja-JP" sz="900" dirty="0">
                <a:latin typeface="Meiryo UI" panose="020B0604030504040204" pitchFamily="34" charset="-128"/>
                <a:ea typeface="Meiryo UI" panose="020B0604030504040204" pitchFamily="34" charset="-128"/>
              </a:rPr>
              <a:t>17.5cm(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箸／全長</a:t>
            </a:r>
            <a:r>
              <a:rPr lang="en-US" altLang="ja-JP" sz="900" dirty="0">
                <a:latin typeface="Meiryo UI" panose="020B0604030504040204" pitchFamily="34" charset="-128"/>
                <a:ea typeface="Meiryo UI" panose="020B0604030504040204" pitchFamily="34" charset="-128"/>
              </a:rPr>
              <a:t>18.2cm(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収納ケース／約</a:t>
            </a:r>
            <a:r>
              <a:rPr lang="en-US" altLang="ja-JP" sz="900" dirty="0">
                <a:latin typeface="Meiryo UI" panose="020B0604030504040204" pitchFamily="34" charset="-128"/>
                <a:ea typeface="Meiryo UI" panose="020B0604030504040204" pitchFamily="34" charset="-128"/>
              </a:rPr>
              <a:t>11.3×5.5×2.3cm</a:t>
            </a:r>
          </a:p>
          <a:p>
            <a:r>
              <a:rPr lang="ja-JP" altLang="en-US" sz="900" dirty="0">
                <a:latin typeface="Meiryo UI" panose="020B0604030504040204" pitchFamily="34" charset="-128"/>
                <a:ea typeface="Meiryo UI" panose="020B0604030504040204" pitchFamily="34" charset="-128"/>
              </a:rPr>
              <a:t>重   量 </a:t>
            </a:r>
            <a:r>
              <a:rPr lang="en-US" altLang="ja-JP" sz="900" dirty="0">
                <a:latin typeface="Meiryo UI" panose="020B0604030504040204" pitchFamily="34" charset="-128"/>
                <a:ea typeface="Meiryo UI" panose="020B0604030504040204" pitchFamily="34" charset="-128"/>
              </a:rPr>
              <a:t>: 46g</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組み立て式のためコンパクトな手の平サイズで手軽に持ち歩くことができるカトラリーセット。素材には成長の早い竹繊維を配合しているため、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にも貢献できるサステナブルなアイテムです。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F648F43A-79A7-324C-F160-61FC982B9F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969" y="1380461"/>
            <a:ext cx="3634890" cy="3634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837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dirty="0">
                <a:solidFill>
                  <a:schemeClr val="bg1"/>
                </a:solidFill>
                <a:latin typeface="Meiryo UI" panose="020B0604030504040204" pitchFamily="34" charset="-128"/>
                <a:ea typeface="Meiryo UI" panose="020B0604030504040204" pitchFamily="34" charset="-128"/>
              </a:rPr>
              <a:t>充電ケーブル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熱可塑性エラストマー 収納ケース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キャップ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110cm(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25cm(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包装：ヘッダー付ジッパーポリ袋入り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t>Lightning</a:t>
            </a:r>
            <a:r>
              <a:rPr lang="ja-JP" altLang="en-US" sz="1600" dirty="0"/>
              <a:t>、</a:t>
            </a:r>
            <a:r>
              <a:rPr lang="en-US" altLang="ja-JP" sz="1600" dirty="0" err="1"/>
              <a:t>microUSB</a:t>
            </a:r>
            <a:r>
              <a:rPr lang="ja-JP" altLang="en-US" sz="1600" dirty="0"/>
              <a:t>、</a:t>
            </a:r>
            <a:r>
              <a:rPr lang="en-US" altLang="ja-JP" sz="1600" dirty="0"/>
              <a:t>Type-C</a:t>
            </a:r>
            <a:r>
              <a:rPr lang="ja-JP" altLang="en-US" sz="1600" dirty="0"/>
              <a:t>のコネクタをこれひとつで持ち歩ける非常に便利な充電ケーブルです。給電コードは</a:t>
            </a:r>
            <a:r>
              <a:rPr lang="en-US" altLang="ja-JP" sz="1600" dirty="0"/>
              <a:t>110</a:t>
            </a:r>
            <a:r>
              <a:rPr lang="ja-JP" altLang="en-US" sz="1600" dirty="0"/>
              <a:t>センチまで引き出すことができます。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0E384A2-AAB1-95AE-5A8A-58919B5BAE06}"/>
              </a:ext>
            </a:extLst>
          </p:cNvPr>
          <p:cNvPicPr>
            <a:picLocks noChangeAspect="1"/>
          </p:cNvPicPr>
          <p:nvPr/>
        </p:nvPicPr>
        <p:blipFill>
          <a:blip r:embed="rId5"/>
          <a:stretch>
            <a:fillRect/>
          </a:stretch>
        </p:blipFill>
        <p:spPr>
          <a:xfrm>
            <a:off x="689548" y="1374413"/>
            <a:ext cx="3639806" cy="3639806"/>
          </a:xfrm>
          <a:prstGeom prst="rect">
            <a:avLst/>
          </a:prstGeom>
        </p:spPr>
      </p:pic>
    </p:spTree>
    <p:extLst>
      <p:ext uri="{BB962C8B-B14F-4D97-AF65-F5344CB8AC3E}">
        <p14:creationId xmlns:p14="http://schemas.microsoft.com/office/powerpoint/2010/main" val="4182104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レザーキーホルダー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カラー展開：丸レンガ・丸ブラック・角レンガ・角ブラック</a:t>
            </a:r>
          </a:p>
          <a:p>
            <a:r>
              <a:rPr lang="ja-JP" altLang="en-US" sz="900" dirty="0">
                <a:latin typeface="Meiryo UI" panose="020B0604030504040204" pitchFamily="34" charset="-128"/>
                <a:ea typeface="Meiryo UI" panose="020B0604030504040204" pitchFamily="34" charset="-128"/>
              </a:rPr>
              <a:t>素材：牛革・鉄</a:t>
            </a:r>
          </a:p>
          <a:p>
            <a:r>
              <a:rPr lang="ja-JP" altLang="en-US" sz="900" dirty="0">
                <a:latin typeface="Meiryo UI" panose="020B0604030504040204" pitchFamily="34" charset="-128"/>
                <a:ea typeface="Meiryo UI" panose="020B0604030504040204" pitchFamily="34" charset="-128"/>
              </a:rPr>
              <a:t>サイズ：丸 </a:t>
            </a:r>
            <a:r>
              <a:rPr lang="en-US" altLang="ja-JP" sz="900" dirty="0">
                <a:latin typeface="Meiryo UI" panose="020B0604030504040204" pitchFamily="34" charset="-128"/>
                <a:ea typeface="Meiryo UI" panose="020B0604030504040204" pitchFamily="34" charset="-128"/>
              </a:rPr>
              <a:t>92×47×12mm</a:t>
            </a:r>
            <a:r>
              <a:rPr lang="ja-JP" altLang="en-US" sz="900" dirty="0">
                <a:latin typeface="Meiryo UI" panose="020B0604030504040204" pitchFamily="34" charset="-128"/>
                <a:ea typeface="Meiryo UI" panose="020B0604030504040204" pitchFamily="34" charset="-128"/>
              </a:rPr>
              <a:t>角 </a:t>
            </a:r>
            <a:r>
              <a:rPr lang="en-US" altLang="ja-JP" sz="900" dirty="0">
                <a:latin typeface="Meiryo UI" panose="020B0604030504040204" pitchFamily="34" charset="-128"/>
                <a:ea typeface="Meiryo UI" panose="020B0604030504040204" pitchFamily="34" charset="-128"/>
              </a:rPr>
              <a:t>102×35×12mm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手に馴染みやすく使い込んでいくごとに愛着が湧く、牛革素材のしっかりとしたキーホルダーです。すっきりとしたシンプルな形状のため、どんなオリジナル名入れにもマッチします。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F7C422C-0C6D-A3C1-3038-E568D49A5775}"/>
              </a:ext>
            </a:extLst>
          </p:cNvPr>
          <p:cNvPicPr>
            <a:picLocks noChangeAspect="1"/>
          </p:cNvPicPr>
          <p:nvPr/>
        </p:nvPicPr>
        <p:blipFill>
          <a:blip r:embed="rId5"/>
          <a:stretch>
            <a:fillRect/>
          </a:stretch>
        </p:blipFill>
        <p:spPr>
          <a:xfrm>
            <a:off x="664572" y="1381329"/>
            <a:ext cx="3656894" cy="3656894"/>
          </a:xfrm>
          <a:prstGeom prst="rect">
            <a:avLst/>
          </a:prstGeom>
        </p:spPr>
      </p:pic>
    </p:spTree>
    <p:extLst>
      <p:ext uri="{BB962C8B-B14F-4D97-AF65-F5344CB8AC3E}">
        <p14:creationId xmlns:p14="http://schemas.microsoft.com/office/powerpoint/2010/main" val="2222150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ボトルホルダーになるコンパクトポーチ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素材：ポーチ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ポリエステル、カラビナ</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アルミニウム</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/205×140×15mm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/85×140×15mm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小銭入れやキーケースとして利用できる上、ポーチを伸ばすとペットボトルホルダーとしても利用できる便利グッズ。カラビナ付きのためベルトループなどに引っ掛けることも可能でとっても便利。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9273ED0-7EE5-44C7-CD0A-5B8192616D04}"/>
              </a:ext>
            </a:extLst>
          </p:cNvPr>
          <p:cNvPicPr>
            <a:picLocks noChangeAspect="1"/>
          </p:cNvPicPr>
          <p:nvPr/>
        </p:nvPicPr>
        <p:blipFill>
          <a:blip r:embed="rId5"/>
          <a:stretch>
            <a:fillRect/>
          </a:stretch>
        </p:blipFill>
        <p:spPr>
          <a:xfrm>
            <a:off x="610568" y="1398233"/>
            <a:ext cx="3620206" cy="3620206"/>
          </a:xfrm>
          <a:prstGeom prst="rect">
            <a:avLst/>
          </a:prstGeom>
        </p:spPr>
      </p:pic>
    </p:spTree>
    <p:extLst>
      <p:ext uri="{BB962C8B-B14F-4D97-AF65-F5344CB8AC3E}">
        <p14:creationId xmlns:p14="http://schemas.microsoft.com/office/powerpoint/2010/main" val="3135526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防災てぬぐい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r>
              <a:rPr lang="en-US" altLang="ja-JP" sz="900" b="0" i="0" dirty="0">
                <a:solidFill>
                  <a:srgbClr val="333333"/>
                </a:solidFill>
                <a:effectLst/>
                <a:latin typeface="-apple-system"/>
              </a:rPr>
              <a:t>100%</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防災の手引きが可愛らしいイラスト入りで書かれた意外に役立つ手ぬぐいです。名入れプリントも可能ですので、オリジナルグッズ用やノベルティアイテム用にもおすすめ。是非ご活用ください。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656824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スエード風 コンビニエコバッグ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素材：ポリエステル・ゴム</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44(</a:t>
            </a:r>
            <a:r>
              <a:rPr lang="ja-JP" altLang="en-US" sz="900" dirty="0">
                <a:latin typeface="Meiryo UI" panose="020B0604030504040204" pitchFamily="34" charset="-128"/>
                <a:ea typeface="Meiryo UI" panose="020B0604030504040204" pitchFamily="34" charset="-128"/>
              </a:rPr>
              <a:t>底</a:t>
            </a:r>
            <a:r>
              <a:rPr lang="en-US" altLang="ja-JP" sz="900" dirty="0">
                <a:latin typeface="Meiryo UI" panose="020B0604030504040204" pitchFamily="34" charset="-128"/>
                <a:ea typeface="Meiryo UI" panose="020B0604030504040204" pitchFamily="34" charset="-128"/>
              </a:rPr>
              <a:t>26)×17.5×20cm(</a:t>
            </a:r>
            <a:r>
              <a:rPr lang="ja-JP" altLang="en-US" sz="900" dirty="0">
                <a:latin typeface="Meiryo UI" panose="020B0604030504040204" pitchFamily="34" charset="-128"/>
                <a:ea typeface="Meiryo UI" panose="020B0604030504040204" pitchFamily="34" charset="-128"/>
              </a:rPr>
              <a:t>ハンドル</a:t>
            </a:r>
            <a:r>
              <a:rPr lang="en-US" altLang="ja-JP" sz="900" dirty="0">
                <a:latin typeface="Meiryo UI" panose="020B0604030504040204" pitchFamily="34" charset="-128"/>
                <a:ea typeface="Meiryo UI" panose="020B0604030504040204" pitchFamily="34" charset="-128"/>
              </a:rPr>
              <a:t>12cm)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安定感のある平底で、お弁当などのテイクアウトに便利なエコバッグ。柔らかいスウェード風生地が見た目にもオシャレな上、付属のハンドルでコンパクトに持ち歩くことが可能。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439FF97-BF55-47C1-3986-0E9B4E98E129}"/>
              </a:ext>
            </a:extLst>
          </p:cNvPr>
          <p:cNvPicPr>
            <a:picLocks noChangeAspect="1"/>
          </p:cNvPicPr>
          <p:nvPr/>
        </p:nvPicPr>
        <p:blipFill>
          <a:blip r:embed="rId5"/>
          <a:stretch>
            <a:fillRect/>
          </a:stretch>
        </p:blipFill>
        <p:spPr>
          <a:xfrm>
            <a:off x="723503" y="1422052"/>
            <a:ext cx="3531288" cy="3531288"/>
          </a:xfrm>
          <a:prstGeom prst="rect">
            <a:avLst/>
          </a:prstGeom>
        </p:spPr>
      </p:pic>
    </p:spTree>
    <p:extLst>
      <p:ext uri="{BB962C8B-B14F-4D97-AF65-F5344CB8AC3E}">
        <p14:creationId xmlns:p14="http://schemas.microsoft.com/office/powerpoint/2010/main" val="2516342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プレート付キーホルダー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・ステンレススチール・亜鉛合金</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123×28×5mm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/45×135mm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メタルシルバーにオリジナル名入れが出来る、洗練されたとってもオシャレなキーホルダーです。オリジナルグッズやノベルティアイテムとしておすすめ。是非ご活用ください。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364533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今治ミニタオルハンカチ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材：綿</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（シャーリング加工）</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200×200mm</a:t>
            </a:r>
            <a:r>
              <a:rPr lang="ja-JP" altLang="en-US" sz="900">
                <a:latin typeface="Meiryo UI" panose="020B0604030504040204" pitchFamily="34" charset="-128"/>
                <a:ea typeface="Meiryo UI" panose="020B0604030504040204" pitchFamily="34" charset="-128"/>
              </a:rPr>
              <a:t>（包装形態：透明袋）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14g</a:t>
            </a:r>
          </a:p>
          <a:p>
            <a:r>
              <a:rPr lang="ja-JP" altLang="en-US" sz="900">
                <a:latin typeface="Meiryo UI" panose="020B0604030504040204" pitchFamily="34" charset="-128"/>
                <a:ea typeface="Meiryo UI" panose="020B0604030504040204" pitchFamily="34" charset="-128"/>
              </a:rPr>
              <a:t>生産国：日本製（愛媛県今治）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考：茜・檸檬・桜・若草・藍</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優しい肌触りで高い人気を誇る今治産のミニタオルハンカチです。手頃なサイズのためばらまき用のノベルティグッズとしても最適。日常的に使用するものですから名入れプリントの訴求効果も抜群。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C0F0CEA8-D1D4-2246-943A-BFE3A297CBC5}"/>
              </a:ext>
            </a:extLst>
          </p:cNvPr>
          <p:cNvPicPr>
            <a:picLocks noChangeAspect="1"/>
          </p:cNvPicPr>
          <p:nvPr/>
        </p:nvPicPr>
        <p:blipFill>
          <a:blip r:embed="rId5"/>
          <a:stretch>
            <a:fillRect/>
          </a:stretch>
        </p:blipFill>
        <p:spPr>
          <a:xfrm>
            <a:off x="461565" y="1732934"/>
            <a:ext cx="4050912" cy="2893508"/>
          </a:xfrm>
          <a:prstGeom prst="rect">
            <a:avLst/>
          </a:prstGeom>
        </p:spPr>
      </p:pic>
    </p:spTree>
    <p:extLst>
      <p:ext uri="{BB962C8B-B14F-4D97-AF65-F5344CB8AC3E}">
        <p14:creationId xmlns:p14="http://schemas.microsoft.com/office/powerpoint/2010/main" val="1054347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必携</a:t>
            </a:r>
            <a:r>
              <a:rPr lang="en-US" altLang="ja-JP" sz="2000" dirty="0">
                <a:solidFill>
                  <a:schemeClr val="bg1"/>
                </a:solidFill>
                <a:latin typeface="Meiryo UI" panose="020B0604030504040204" pitchFamily="34" charset="-128"/>
                <a:ea typeface="Meiryo UI" panose="020B0604030504040204" pitchFamily="34" charset="-128"/>
              </a:rPr>
              <a:t>7</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素材：綿・アルミニウム・</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・紙・</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サイズ：ジッパーバッグ</a:t>
            </a:r>
            <a:r>
              <a:rPr lang="en-US" altLang="ja-JP" sz="900" dirty="0">
                <a:latin typeface="Meiryo UI" panose="020B0604030504040204" pitchFamily="34" charset="-128"/>
                <a:ea typeface="Meiryo UI" panose="020B0604030504040204" pitchFamily="34" charset="-128"/>
              </a:rPr>
              <a:t>/145×184mm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圧縮タオル・アルミシート</a:t>
            </a:r>
            <a:r>
              <a:rPr lang="en-US" altLang="ja-JP" sz="900" dirty="0">
                <a:latin typeface="Meiryo UI" panose="020B0604030504040204" pitchFamily="34" charset="-128"/>
                <a:ea typeface="Meiryo UI" panose="020B0604030504040204" pitchFamily="34" charset="-128"/>
              </a:rPr>
              <a:t>1400×700mm</a:t>
            </a:r>
            <a:r>
              <a:rPr lang="ja-JP" altLang="en-US" sz="900" dirty="0">
                <a:latin typeface="Meiryo UI" panose="020B0604030504040204" pitchFamily="34" charset="-128"/>
                <a:ea typeface="Meiryo UI" panose="020B0604030504040204" pitchFamily="34" charset="-128"/>
              </a:rPr>
              <a:t>・カラビナ・ジッパーバッグ・ホイッスル・不織布マスク・防災ブック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持ち出して携帯しやすいジッパーバッグ入りの防災</a:t>
            </a:r>
            <a:r>
              <a:rPr lang="en-US" altLang="ja-JP" sz="1600" dirty="0"/>
              <a:t>7</a:t>
            </a:r>
            <a:r>
              <a:rPr lang="ja-JP" altLang="en-US" sz="1600" dirty="0"/>
              <a:t>点セットです。ホイッスルやカラビナ、アルミシート、圧縮タオル、不織布など、いざというときに役立つアイテムの詰め合わせです。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B9F3189-8FB3-E2FA-230B-F04194F4721C}"/>
              </a:ext>
            </a:extLst>
          </p:cNvPr>
          <p:cNvPicPr>
            <a:picLocks noChangeAspect="1"/>
          </p:cNvPicPr>
          <p:nvPr/>
        </p:nvPicPr>
        <p:blipFill>
          <a:blip r:embed="rId5"/>
          <a:stretch>
            <a:fillRect/>
          </a:stretch>
        </p:blipFill>
        <p:spPr>
          <a:xfrm>
            <a:off x="779621" y="1422052"/>
            <a:ext cx="3518606" cy="3518606"/>
          </a:xfrm>
          <a:prstGeom prst="rect">
            <a:avLst/>
          </a:prstGeom>
        </p:spPr>
      </p:pic>
    </p:spTree>
    <p:extLst>
      <p:ext uri="{BB962C8B-B14F-4D97-AF65-F5344CB8AC3E}">
        <p14:creationId xmlns:p14="http://schemas.microsoft.com/office/powerpoint/2010/main" val="454400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ショットグラス</a:t>
            </a:r>
            <a:r>
              <a:rPr lang="en-US" altLang="ja-JP" sz="2000" dirty="0">
                <a:solidFill>
                  <a:schemeClr val="bg1"/>
                </a:solidFill>
                <a:latin typeface="Meiryo UI" panose="020B0604030504040204" pitchFamily="34" charset="-128"/>
                <a:ea typeface="Meiryo UI" panose="020B0604030504040204" pitchFamily="34" charset="-128"/>
              </a:rPr>
              <a:t>(50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材：ガラス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48×</a:t>
            </a:r>
            <a:r>
              <a:rPr lang="en" altLang="ja-JP" sz="900" dirty="0">
                <a:latin typeface="Meiryo UI" panose="020B0604030504040204" pitchFamily="34" charset="-128"/>
                <a:ea typeface="Meiryo UI" panose="020B0604030504040204" pitchFamily="34" charset="-128"/>
              </a:rPr>
              <a:t>H63mm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50ml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バーやレストランのオリジナルアイテムからノベルティグッズ、またオープン記念などの贈答用にも最適なシンプルなショットグラスです。オリジナル名入れも格安で承ります。</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8" name="図 37">
            <a:extLst>
              <a:ext uri="{FF2B5EF4-FFF2-40B4-BE49-F238E27FC236}">
                <a16:creationId xmlns:a16="http://schemas.microsoft.com/office/drawing/2014/main" id="{4510F2A3-A373-9C4A-8998-A92A1B778AF1}"/>
              </a:ext>
            </a:extLst>
          </p:cNvPr>
          <p:cNvPicPr>
            <a:picLocks noChangeAspect="1"/>
          </p:cNvPicPr>
          <p:nvPr/>
        </p:nvPicPr>
        <p:blipFill>
          <a:blip r:embed="rId5"/>
          <a:stretch>
            <a:fillRect/>
          </a:stretch>
        </p:blipFill>
        <p:spPr>
          <a:xfrm>
            <a:off x="1355203" y="1819320"/>
            <a:ext cx="2239403" cy="2947786"/>
          </a:xfrm>
          <a:prstGeom prst="rect">
            <a:avLst/>
          </a:prstGeom>
        </p:spPr>
      </p:pic>
    </p:spTree>
    <p:extLst>
      <p:ext uri="{BB962C8B-B14F-4D97-AF65-F5344CB8AC3E}">
        <p14:creationId xmlns:p14="http://schemas.microsoft.com/office/powerpoint/2010/main" val="4004426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シンプルキーホルダー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・亜鉛合金</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106×25×6mm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箱入・スリーブ箱入 箱サイズ</a:t>
            </a:r>
            <a:r>
              <a:rPr lang="en-US" altLang="ja-JP" sz="900" b="0" i="0" dirty="0">
                <a:solidFill>
                  <a:srgbClr val="333333"/>
                </a:solidFill>
                <a:effectLst/>
                <a:latin typeface="-apple-system"/>
              </a:rPr>
              <a:t>/110×53×15mm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金具部分を捻って開閉できるため鍵の取り外しも簡単でとっても便利なキーホルダーです。名入れプリントが可能ですので、オリジナルグッズやノベルティアイテム用にもおすすめ。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19215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リフェロ・再生</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マイバッグ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サイズ：使用時：約</a:t>
            </a:r>
            <a:r>
              <a:rPr lang="en-US" altLang="ja-JP" sz="900" dirty="0">
                <a:latin typeface="Meiryo UI" panose="020B0604030504040204" pitchFamily="34" charset="-128"/>
                <a:ea typeface="Meiryo UI" panose="020B0604030504040204" pitchFamily="34" charset="-128"/>
              </a:rPr>
              <a:t>290×300×120mm</a:t>
            </a:r>
            <a:r>
              <a:rPr lang="ja-JP" altLang="en-US" sz="900" dirty="0">
                <a:latin typeface="Meiryo UI" panose="020B0604030504040204" pitchFamily="34" charset="-128"/>
                <a:ea typeface="Meiryo UI" panose="020B0604030504040204" pitchFamily="34" charset="-128"/>
              </a:rPr>
              <a:t>収納時：約</a:t>
            </a:r>
            <a:r>
              <a:rPr lang="en-US" altLang="ja-JP" sz="900" dirty="0">
                <a:latin typeface="Meiryo UI" panose="020B0604030504040204" pitchFamily="34" charset="-128"/>
                <a:ea typeface="Meiryo UI" panose="020B0604030504040204" pitchFamily="34" charset="-128"/>
              </a:rPr>
              <a:t>105×45×20mm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再生ペットボトルを使ったポリエステルのエコバッグ。コンパクトで使いやすいサイズ感で、折り畳めばバッグに忍ばせることができます。名入れをして、ノベルティ・物販など多用途で使えます。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C9249FE-9565-5AA1-0513-3B430B3CCC1D}"/>
              </a:ext>
            </a:extLst>
          </p:cNvPr>
          <p:cNvPicPr>
            <a:picLocks noChangeAspect="1"/>
          </p:cNvPicPr>
          <p:nvPr/>
        </p:nvPicPr>
        <p:blipFill>
          <a:blip r:embed="rId5"/>
          <a:stretch>
            <a:fillRect/>
          </a:stretch>
        </p:blipFill>
        <p:spPr>
          <a:xfrm>
            <a:off x="655596" y="1400436"/>
            <a:ext cx="3664927" cy="3664927"/>
          </a:xfrm>
          <a:prstGeom prst="rect">
            <a:avLst/>
          </a:prstGeom>
        </p:spPr>
      </p:pic>
    </p:spTree>
    <p:extLst>
      <p:ext uri="{BB962C8B-B14F-4D97-AF65-F5344CB8AC3E}">
        <p14:creationId xmlns:p14="http://schemas.microsoft.com/office/powerpoint/2010/main" val="1268515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レザーベーシックキーホルダー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材：牛革</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スプリットレザー</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32×110×5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考：リアルブラック・キャラメルブラウン</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本物志向の方におすすめの、スプリットレザーを使用したシックで高級感のあるキーホルダーです。カラーバリエーションは全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色ありますのでオリジナル名入れに合わせてお選びください。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4B4C8697-9D11-BA4E-AB2E-C50DCEACD2D9}"/>
              </a:ext>
            </a:extLst>
          </p:cNvPr>
          <p:cNvPicPr>
            <a:picLocks noChangeAspect="1"/>
          </p:cNvPicPr>
          <p:nvPr/>
        </p:nvPicPr>
        <p:blipFill>
          <a:blip r:embed="rId5"/>
          <a:stretch>
            <a:fillRect/>
          </a:stretch>
        </p:blipFill>
        <p:spPr>
          <a:xfrm>
            <a:off x="960186" y="1422052"/>
            <a:ext cx="3083592" cy="3530362"/>
          </a:xfrm>
          <a:prstGeom prst="rect">
            <a:avLst/>
          </a:prstGeom>
        </p:spPr>
      </p:pic>
    </p:spTree>
    <p:extLst>
      <p:ext uri="{BB962C8B-B14F-4D97-AF65-F5344CB8AC3E}">
        <p14:creationId xmlns:p14="http://schemas.microsoft.com/office/powerpoint/2010/main" val="477644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3.5</a:t>
            </a:r>
            <a:r>
              <a:rPr lang="ja-JP" altLang="en-US" sz="2000" dirty="0">
                <a:solidFill>
                  <a:schemeClr val="bg1"/>
                </a:solidFill>
                <a:latin typeface="Meiryo UI" panose="020B0604030504040204" pitchFamily="34" charset="-128"/>
                <a:ea typeface="Meiryo UI" panose="020B0604030504040204" pitchFamily="34" charset="-128"/>
              </a:rPr>
              <a:t>オンス オーガニックコットンギフト巾着（</a:t>
            </a:r>
            <a:r>
              <a:rPr lang="en-US" altLang="ja-JP" sz="2000" dirty="0">
                <a:solidFill>
                  <a:schemeClr val="bg1"/>
                </a:solidFill>
                <a:latin typeface="Meiryo UI" panose="020B0604030504040204" pitchFamily="34" charset="-128"/>
                <a:ea typeface="Meiryo UI" panose="020B0604030504040204" pitchFamily="34" charset="-128"/>
              </a:rPr>
              <a:t>S</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素材：綿（オーガニックコットン使用）</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270×160mm</a:t>
            </a:r>
          </a:p>
          <a:p>
            <a:r>
              <a:rPr lang="ja-JP" altLang="en-US" sz="900" dirty="0">
                <a:latin typeface="Meiryo UI" panose="020B0604030504040204" pitchFamily="34" charset="-128"/>
                <a:ea typeface="Meiryo UI" panose="020B0604030504040204" pitchFamily="34" charset="-128"/>
              </a:rPr>
              <a:t>機能：販促の未来を創る</a:t>
            </a:r>
            <a:r>
              <a:rPr lang="en-US" altLang="ja-JP" sz="900" dirty="0">
                <a:latin typeface="Meiryo UI" panose="020B0604030504040204" pitchFamily="34" charset="-128"/>
                <a:ea typeface="Meiryo UI" panose="020B0604030504040204" pitchFamily="34" charset="-128"/>
              </a:rPr>
              <a:t>SDGs</a:t>
            </a:r>
            <a:r>
              <a:rPr lang="ja-JP" altLang="en-US" sz="900" dirty="0">
                <a:latin typeface="Meiryo UI" panose="020B0604030504040204" pitchFamily="34" charset="-128"/>
                <a:ea typeface="Meiryo UI" panose="020B0604030504040204" pitchFamily="34" charset="-128"/>
              </a:rPr>
              <a:t>グッズ</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サイズの非常にシンプルながら風合いの良いオーガニックコットン素材のギフト巾着。</a:t>
            </a:r>
            <a:r>
              <a:rPr lang="en-US" altLang="ja-JP" sz="1600" dirty="0"/>
              <a:t>3.5</a:t>
            </a:r>
            <a:r>
              <a:rPr lang="ja-JP" altLang="en-US" sz="1600" dirty="0"/>
              <a:t>オンスの比較的薄手な素材のため、コットン生地ながらも軽量で、ショッパーなどにもおすすめです。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AAC09738-DF30-3AF8-79E0-33CF6436880C}"/>
              </a:ext>
            </a:extLst>
          </p:cNvPr>
          <p:cNvPicPr>
            <a:picLocks noChangeAspect="1"/>
          </p:cNvPicPr>
          <p:nvPr/>
        </p:nvPicPr>
        <p:blipFill>
          <a:blip r:embed="rId5"/>
          <a:stretch>
            <a:fillRect/>
          </a:stretch>
        </p:blipFill>
        <p:spPr>
          <a:xfrm>
            <a:off x="897314" y="1422052"/>
            <a:ext cx="3392931" cy="3392931"/>
          </a:xfrm>
          <a:prstGeom prst="rect">
            <a:avLst/>
          </a:prstGeom>
        </p:spPr>
      </p:pic>
    </p:spTree>
    <p:extLst>
      <p:ext uri="{BB962C8B-B14F-4D97-AF65-F5344CB8AC3E}">
        <p14:creationId xmlns:p14="http://schemas.microsoft.com/office/powerpoint/2010/main" val="18829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Re:PET</a:t>
            </a:r>
            <a:r>
              <a:rPr lang="ja-JP" altLang="en-US" sz="2000" dirty="0">
                <a:solidFill>
                  <a:schemeClr val="bg1"/>
                </a:solidFill>
                <a:latin typeface="Meiryo UI" panose="020B0604030504040204" pitchFamily="34" charset="-128"/>
                <a:ea typeface="Meiryo UI" panose="020B0604030504040204" pitchFamily="34" charset="-128"/>
              </a:rPr>
              <a:t>ポータブルバッグ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カラー展開：アッシュブルー、グレージュ、アッシュグリーン、スモーキーピンク</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620×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380×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使用済ペットボトルを再生した明るい色のポリエステル素材のポータブルエコバッグ。</a:t>
            </a:r>
            <a:r>
              <a:rPr lang="en-US" altLang="ja-JP" sz="1600" dirty="0"/>
              <a:t>2L</a:t>
            </a:r>
            <a:r>
              <a:rPr lang="ja-JP" altLang="en-US" sz="1600" dirty="0"/>
              <a:t>のペットボトルが</a:t>
            </a:r>
            <a:r>
              <a:rPr lang="en-US" altLang="ja-JP" sz="1600" dirty="0"/>
              <a:t>6</a:t>
            </a:r>
            <a:r>
              <a:rPr lang="ja-JP" altLang="en-US" sz="1600" dirty="0"/>
              <a:t>本入る大容量で、腕に優しい幅広の持ち手が特徴です。内ポケットに小さく畳めます。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619C381-BAD2-EBCE-DAD1-1BB9FA98DA9D}"/>
              </a:ext>
            </a:extLst>
          </p:cNvPr>
          <p:cNvPicPr>
            <a:picLocks noChangeAspect="1"/>
          </p:cNvPicPr>
          <p:nvPr/>
        </p:nvPicPr>
        <p:blipFill>
          <a:blip r:embed="rId5"/>
          <a:stretch>
            <a:fillRect/>
          </a:stretch>
        </p:blipFill>
        <p:spPr>
          <a:xfrm>
            <a:off x="671793" y="1481829"/>
            <a:ext cx="3512820" cy="3512820"/>
          </a:xfrm>
          <a:prstGeom prst="rect">
            <a:avLst/>
          </a:prstGeom>
        </p:spPr>
      </p:pic>
    </p:spTree>
    <p:extLst>
      <p:ext uri="{BB962C8B-B14F-4D97-AF65-F5344CB8AC3E}">
        <p14:creationId xmlns:p14="http://schemas.microsoft.com/office/powerpoint/2010/main" val="411580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テントクロスマルチ傘カバー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280×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外側は丈夫なテントクロス、内側は吸水性に優れたマイクロファイバー素材を配した傘カバー。タオルとしての使用も可能な上、ストラップでコンパクトに畳めるため携帯にも便利です。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F7928F25-8752-A943-F9CF-2BA5D9B4BF59}"/>
              </a:ext>
            </a:extLst>
          </p:cNvPr>
          <p:cNvPicPr>
            <a:picLocks noChangeAspect="1"/>
          </p:cNvPicPr>
          <p:nvPr/>
        </p:nvPicPr>
        <p:blipFill>
          <a:blip r:embed="rId5"/>
          <a:stretch>
            <a:fillRect/>
          </a:stretch>
        </p:blipFill>
        <p:spPr>
          <a:xfrm>
            <a:off x="672922" y="1392747"/>
            <a:ext cx="3658177" cy="3658177"/>
          </a:xfrm>
          <a:prstGeom prst="rect">
            <a:avLst/>
          </a:prstGeom>
        </p:spPr>
      </p:pic>
    </p:spTree>
    <p:extLst>
      <p:ext uri="{BB962C8B-B14F-4D97-AF65-F5344CB8AC3E}">
        <p14:creationId xmlns:p14="http://schemas.microsoft.com/office/powerpoint/2010/main" val="206045668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954</TotalTime>
  <Words>2665</Words>
  <Application>Microsoft Office PowerPoint</Application>
  <PresentationFormat>画面に合わせる (4:3)</PresentationFormat>
  <Paragraphs>455</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291</cp:revision>
  <cp:lastPrinted>2021-07-20T08:57:41Z</cp:lastPrinted>
  <dcterms:created xsi:type="dcterms:W3CDTF">2021-06-21T09:41:39Z</dcterms:created>
  <dcterms:modified xsi:type="dcterms:W3CDTF">2024-09-13T04:26:09Z</dcterms:modified>
</cp:coreProperties>
</file>