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3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87" r:id="rId23"/>
    <p:sldId id="276" r:id="rId24"/>
    <p:sldId id="277" r:id="rId25"/>
    <p:sldId id="278" r:id="rId26"/>
    <p:sldId id="279" r:id="rId27"/>
    <p:sldId id="280" r:id="rId28"/>
    <p:sldId id="281" r:id="rId29"/>
    <p:sldId id="282" r:id="rId30"/>
    <p:sldId id="283" r:id="rId31"/>
    <p:sldId id="284" r:id="rId32"/>
    <p:sldId id="285" r:id="rId33"/>
    <p:sldId id="286" r:id="rId34"/>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6959"/>
    <p:restoredTop sz="94677"/>
  </p:normalViewPr>
  <p:slideViewPr>
    <p:cSldViewPr snapToGrid="0" snapToObjects="1">
      <p:cViewPr varScale="1">
        <p:scale>
          <a:sx n="88" d="100"/>
          <a:sy n="88" d="100"/>
        </p:scale>
        <p:origin x="432" y="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2024/9/13</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PlaceHolder 1"/>
          <p:cNvSpPr>
            <a:spLocks noGrp="1" noRot="1" noChangeAspect="1"/>
          </p:cNvSpPr>
          <p:nvPr>
            <p:ph type="sldImg"/>
          </p:nvPr>
        </p:nvSpPr>
        <p:spPr>
          <a:xfrm>
            <a:off x="1371600" y="1143000"/>
            <a:ext cx="4113720" cy="3085200"/>
          </a:xfrm>
          <a:prstGeom prst="rect">
            <a:avLst/>
          </a:prstGeom>
          <a:ln w="0">
            <a:noFill/>
          </a:ln>
        </p:spPr>
      </p:sp>
      <p:sp>
        <p:nvSpPr>
          <p:cNvPr id="78" name="PlaceHolder 2"/>
          <p:cNvSpPr>
            <a:spLocks noGrp="1"/>
          </p:cNvSpPr>
          <p:nvPr>
            <p:ph type="body"/>
          </p:nvPr>
        </p:nvSpPr>
        <p:spPr>
          <a:xfrm>
            <a:off x="685800" y="4400640"/>
            <a:ext cx="5485320" cy="3599280"/>
          </a:xfrm>
          <a:prstGeom prst="rect">
            <a:avLst/>
          </a:prstGeom>
          <a:noFill/>
          <a:ln w="0">
            <a:noFill/>
          </a:ln>
        </p:spPr>
        <p:txBody>
          <a:bodyPr lIns="0" tIns="0" rIns="0" bIns="0" anchor="t">
            <a:noAutofit/>
          </a:bodyPr>
          <a:lstStyle/>
          <a:p>
            <a:endParaRPr lang="en-US" sz="2000" b="0" strike="noStrike" spc="-1">
              <a:latin typeface="Arial"/>
            </a:endParaRPr>
          </a:p>
        </p:txBody>
      </p:sp>
      <p:sp>
        <p:nvSpPr>
          <p:cNvPr id="79" name="PlaceHolder 3"/>
          <p:cNvSpPr>
            <a:spLocks noGrp="1"/>
          </p:cNvSpPr>
          <p:nvPr>
            <p:ph type="sldNum"/>
          </p:nvPr>
        </p:nvSpPr>
        <p:spPr>
          <a:xfrm>
            <a:off x="3884760" y="8685360"/>
            <a:ext cx="2970720" cy="457560"/>
          </a:xfrm>
          <a:prstGeom prst="rect">
            <a:avLst/>
          </a:prstGeom>
          <a:noFill/>
          <a:ln w="0">
            <a:noFill/>
          </a:ln>
        </p:spPr>
        <p:txBody>
          <a:bodyPr lIns="0" tIns="0" rIns="0" bIns="0" anchor="b">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0A4AC6-E013-4DE8-845F-09C406DB4175}" type="slidenum">
              <a:rPr kumimoji="1" lang="en-US" sz="1200" b="0" i="0" u="none" strike="noStrike" kern="1200" cap="none" spc="-1" normalizeH="0" baseline="0" noProof="0">
                <a:ln>
                  <a:noFill/>
                </a:ln>
                <a:solidFill>
                  <a:prstClr val="black"/>
                </a:solidFill>
                <a:effectLst/>
                <a:uLnTx/>
                <a:uFillTx/>
                <a:latin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en-US" sz="1200" b="0" i="0" u="none" strike="noStrike" kern="1200" cap="none" spc="-1" normalizeH="0" baseline="0" noProof="0">
              <a:ln>
                <a:noFill/>
              </a:ln>
              <a:solidFill>
                <a:prstClr val="black"/>
              </a:solidFill>
              <a:effectLst/>
              <a:uLnTx/>
              <a:uFillTx/>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464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685800" y="1122480"/>
            <a:ext cx="77713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5" name="PlaceHolder 2"/>
          <p:cNvSpPr>
            <a:spLocks noGrp="1"/>
          </p:cNvSpPr>
          <p:nvPr>
            <p:ph type="subTitle"/>
          </p:nvPr>
        </p:nvSpPr>
        <p:spPr>
          <a:xfrm>
            <a:off x="457200" y="1604520"/>
            <a:ext cx="8228880" cy="3976920"/>
          </a:xfrm>
          <a:prstGeom prst="rect">
            <a:avLst/>
          </a:prstGeom>
          <a:noFill/>
          <a:ln w="0">
            <a:noFill/>
          </a:ln>
        </p:spPr>
        <p:txBody>
          <a:bodyPr lIns="0" tIns="0" rIns="0" bIns="0" anchor="ctr">
            <a:noAutofit/>
          </a:bodyPr>
          <a:lstStyle/>
          <a:p>
            <a:pPr algn="ctr"/>
            <a:endParaRPr lang="en-US" sz="3200" b="0" strike="noStrike" spc="-1">
              <a:latin typeface="Arial"/>
            </a:endParaRPr>
          </a:p>
        </p:txBody>
      </p:sp>
    </p:spTree>
    <p:extLst>
      <p:ext uri="{BB962C8B-B14F-4D97-AF65-F5344CB8AC3E}">
        <p14:creationId xmlns:p14="http://schemas.microsoft.com/office/powerpoint/2010/main" val="40893118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85800" y="1122480"/>
            <a:ext cx="77713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7" name="PlaceHolder 2"/>
          <p:cNvSpPr>
            <a:spLocks noGrp="1"/>
          </p:cNvSpPr>
          <p:nvPr>
            <p:ph/>
          </p:nvPr>
        </p:nvSpPr>
        <p:spPr>
          <a:xfrm>
            <a:off x="457200" y="1604520"/>
            <a:ext cx="8228880" cy="397692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413790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85800" y="1122480"/>
            <a:ext cx="77713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9" name="PlaceHolder 2"/>
          <p:cNvSpPr>
            <a:spLocks noGrp="1"/>
          </p:cNvSpPr>
          <p:nvPr>
            <p:ph/>
          </p:nvPr>
        </p:nvSpPr>
        <p:spPr>
          <a:xfrm>
            <a:off x="457200" y="1604520"/>
            <a:ext cx="4015440" cy="39769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0" name="PlaceHolder 3"/>
          <p:cNvSpPr>
            <a:spLocks noGrp="1"/>
          </p:cNvSpPr>
          <p:nvPr>
            <p:ph/>
          </p:nvPr>
        </p:nvSpPr>
        <p:spPr>
          <a:xfrm>
            <a:off x="4673880" y="1604520"/>
            <a:ext cx="4015440" cy="397692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13768621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685800" y="1122480"/>
            <a:ext cx="77713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Tree>
    <p:extLst>
      <p:ext uri="{BB962C8B-B14F-4D97-AF65-F5344CB8AC3E}">
        <p14:creationId xmlns:p14="http://schemas.microsoft.com/office/powerpoint/2010/main" val="3125452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685800" y="1122480"/>
            <a:ext cx="7771320" cy="11063520"/>
          </a:xfrm>
          <a:prstGeom prst="rect">
            <a:avLst/>
          </a:prstGeom>
          <a:noFill/>
          <a:ln w="0">
            <a:noFill/>
          </a:ln>
        </p:spPr>
        <p:txBody>
          <a:bodyPr lIns="0" tIns="0" rIns="0" bIns="0" anchor="ctr">
            <a:noAutofit/>
          </a:bodyPr>
          <a:lstStyle/>
          <a:p>
            <a:pPr algn="ctr"/>
            <a:endParaRPr lang="en-US" sz="3200" b="0" strike="noStrike" spc="-1">
              <a:latin typeface="Arial"/>
            </a:endParaRPr>
          </a:p>
        </p:txBody>
      </p:sp>
    </p:spTree>
    <p:extLst>
      <p:ext uri="{BB962C8B-B14F-4D97-AF65-F5344CB8AC3E}">
        <p14:creationId xmlns:p14="http://schemas.microsoft.com/office/powerpoint/2010/main" val="24878733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85800" y="1122480"/>
            <a:ext cx="77713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14" name="PlaceHolder 2"/>
          <p:cNvSpPr>
            <a:spLocks noGrp="1"/>
          </p:cNvSpPr>
          <p:nvPr>
            <p:ph/>
          </p:nvPr>
        </p:nvSpPr>
        <p:spPr>
          <a:xfrm>
            <a:off x="457200" y="1604520"/>
            <a:ext cx="4015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5" name="PlaceHolder 3"/>
          <p:cNvSpPr>
            <a:spLocks noGrp="1"/>
          </p:cNvSpPr>
          <p:nvPr>
            <p:ph/>
          </p:nvPr>
        </p:nvSpPr>
        <p:spPr>
          <a:xfrm>
            <a:off x="4673880" y="1604520"/>
            <a:ext cx="4015440" cy="39769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6" name="PlaceHolder 4"/>
          <p:cNvSpPr>
            <a:spLocks noGrp="1"/>
          </p:cNvSpPr>
          <p:nvPr>
            <p:ph/>
          </p:nvPr>
        </p:nvSpPr>
        <p:spPr>
          <a:xfrm>
            <a:off x="457200" y="3682080"/>
            <a:ext cx="4015440" cy="189684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13440229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685800" y="1122480"/>
            <a:ext cx="77713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18" name="PlaceHolder 2"/>
          <p:cNvSpPr>
            <a:spLocks noGrp="1"/>
          </p:cNvSpPr>
          <p:nvPr>
            <p:ph/>
          </p:nvPr>
        </p:nvSpPr>
        <p:spPr>
          <a:xfrm>
            <a:off x="457200" y="1604520"/>
            <a:ext cx="4015440" cy="39769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9" name="PlaceHolder 3"/>
          <p:cNvSpPr>
            <a:spLocks noGrp="1"/>
          </p:cNvSpPr>
          <p:nvPr>
            <p:ph/>
          </p:nvPr>
        </p:nvSpPr>
        <p:spPr>
          <a:xfrm>
            <a:off x="4673880" y="1604520"/>
            <a:ext cx="4015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0" name="PlaceHolder 4"/>
          <p:cNvSpPr>
            <a:spLocks noGrp="1"/>
          </p:cNvSpPr>
          <p:nvPr>
            <p:ph/>
          </p:nvPr>
        </p:nvSpPr>
        <p:spPr>
          <a:xfrm>
            <a:off x="4673880" y="3682080"/>
            <a:ext cx="4015440" cy="189684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1061080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685800" y="1122480"/>
            <a:ext cx="77713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22" name="PlaceHolder 2"/>
          <p:cNvSpPr>
            <a:spLocks noGrp="1"/>
          </p:cNvSpPr>
          <p:nvPr>
            <p:ph/>
          </p:nvPr>
        </p:nvSpPr>
        <p:spPr>
          <a:xfrm>
            <a:off x="457200" y="1604520"/>
            <a:ext cx="4015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3" name="PlaceHolder 3"/>
          <p:cNvSpPr>
            <a:spLocks noGrp="1"/>
          </p:cNvSpPr>
          <p:nvPr>
            <p:ph/>
          </p:nvPr>
        </p:nvSpPr>
        <p:spPr>
          <a:xfrm>
            <a:off x="4673880" y="1604520"/>
            <a:ext cx="4015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4" name="PlaceHolder 4"/>
          <p:cNvSpPr>
            <a:spLocks noGrp="1"/>
          </p:cNvSpPr>
          <p:nvPr>
            <p:ph/>
          </p:nvPr>
        </p:nvSpPr>
        <p:spPr>
          <a:xfrm>
            <a:off x="457200" y="3682080"/>
            <a:ext cx="8228880" cy="189684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36486427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685800" y="1122480"/>
            <a:ext cx="77713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26" name="PlaceHolder 2"/>
          <p:cNvSpPr>
            <a:spLocks noGrp="1"/>
          </p:cNvSpPr>
          <p:nvPr>
            <p:ph/>
          </p:nvPr>
        </p:nvSpPr>
        <p:spPr>
          <a:xfrm>
            <a:off x="457200" y="1604520"/>
            <a:ext cx="82288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7" name="PlaceHolder 3"/>
          <p:cNvSpPr>
            <a:spLocks noGrp="1"/>
          </p:cNvSpPr>
          <p:nvPr>
            <p:ph/>
          </p:nvPr>
        </p:nvSpPr>
        <p:spPr>
          <a:xfrm>
            <a:off x="457200" y="3682080"/>
            <a:ext cx="8228880" cy="189684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35272286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85800" y="1122480"/>
            <a:ext cx="77713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29" name="PlaceHolder 2"/>
          <p:cNvSpPr>
            <a:spLocks noGrp="1"/>
          </p:cNvSpPr>
          <p:nvPr>
            <p:ph/>
          </p:nvPr>
        </p:nvSpPr>
        <p:spPr>
          <a:xfrm>
            <a:off x="457200" y="1604520"/>
            <a:ext cx="4015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0" name="PlaceHolder 3"/>
          <p:cNvSpPr>
            <a:spLocks noGrp="1"/>
          </p:cNvSpPr>
          <p:nvPr>
            <p:ph/>
          </p:nvPr>
        </p:nvSpPr>
        <p:spPr>
          <a:xfrm>
            <a:off x="4673880" y="1604520"/>
            <a:ext cx="4015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1" name="PlaceHolder 4"/>
          <p:cNvSpPr>
            <a:spLocks noGrp="1"/>
          </p:cNvSpPr>
          <p:nvPr>
            <p:ph/>
          </p:nvPr>
        </p:nvSpPr>
        <p:spPr>
          <a:xfrm>
            <a:off x="457200" y="3682080"/>
            <a:ext cx="4015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2" name="PlaceHolder 5"/>
          <p:cNvSpPr>
            <a:spLocks noGrp="1"/>
          </p:cNvSpPr>
          <p:nvPr>
            <p:ph/>
          </p:nvPr>
        </p:nvSpPr>
        <p:spPr>
          <a:xfrm>
            <a:off x="4673880" y="3682080"/>
            <a:ext cx="4015440" cy="189684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33336413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85800" y="1122480"/>
            <a:ext cx="77713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34"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5"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6"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7"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8"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9"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23434638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9436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正方形/長方形 7"/>
          <p:cNvSpPr/>
          <p:nvPr/>
        </p:nvSpPr>
        <p:spPr>
          <a:xfrm>
            <a:off x="279360" y="1295280"/>
            <a:ext cx="4470480" cy="5080680"/>
          </a:xfrm>
          <a:prstGeom prst="rect">
            <a:avLst/>
          </a:prstGeom>
          <a:solidFill>
            <a:schemeClr val="bg1"/>
          </a:solidFill>
          <a:ln>
            <a:noFill/>
          </a:ln>
          <a:effectLst>
            <a:outerShdw blurRad="127080" dist="49893"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5" name="正方形/長方形 8"/>
          <p:cNvSpPr/>
          <p:nvPr/>
        </p:nvSpPr>
        <p:spPr>
          <a:xfrm>
            <a:off x="281520" y="484920"/>
            <a:ext cx="8582040" cy="602280"/>
          </a:xfrm>
          <a:prstGeom prst="rect">
            <a:avLst/>
          </a:prstGeom>
          <a:gradFill rotWithShape="0">
            <a:gsLst>
              <a:gs pos="0">
                <a:srgbClr val="203864"/>
              </a:gs>
              <a:gs pos="100000">
                <a:srgbClr val="3660AB"/>
              </a:gs>
            </a:gsLst>
            <a:lin ang="0"/>
          </a:gradFill>
          <a:ln>
            <a:noFill/>
          </a:ln>
        </p:spPr>
        <p:style>
          <a:lnRef idx="2">
            <a:schemeClr val="accent1">
              <a:shade val="50000"/>
            </a:schemeClr>
          </a:lnRef>
          <a:fillRef idx="1">
            <a:schemeClr val="accent1"/>
          </a:fillRef>
          <a:effectRef idx="0">
            <a:schemeClr val="accent1"/>
          </a:effectRef>
          <a:fontRef idx="minor"/>
        </p:style>
      </p:sp>
      <p:sp>
        <p:nvSpPr>
          <p:cNvPr id="2" name="PlaceHolder 1"/>
          <p:cNvSpPr>
            <a:spLocks noGrp="1"/>
          </p:cNvSpPr>
          <p:nvPr>
            <p:ph type="title"/>
          </p:nvPr>
        </p:nvSpPr>
        <p:spPr>
          <a:xfrm>
            <a:off x="685800" y="1122480"/>
            <a:ext cx="7771320" cy="2386440"/>
          </a:xfrm>
          <a:prstGeom prst="rect">
            <a:avLst/>
          </a:prstGeom>
          <a:noFill/>
          <a:ln w="0">
            <a:noFill/>
          </a:ln>
        </p:spPr>
        <p:txBody>
          <a:bodyPr lIns="0" tIns="0" rIns="0" bIns="0" anchor="ctr">
            <a:noAutofit/>
          </a:bodyPr>
          <a:lstStyle/>
          <a:p>
            <a:r>
              <a:rPr lang="ja-JP" sz="1800" b="0" strike="noStrike" spc="-1">
                <a:latin typeface="Arial"/>
              </a:rPr>
              <a:t>クリックしてタイトルテキストを編集</a:t>
            </a:r>
            <a:endParaRPr lang="en-US" sz="1800" b="0" strike="noStrike" spc="-1">
              <a:latin typeface="Arial"/>
            </a:endParaRPr>
          </a:p>
        </p:txBody>
      </p:sp>
      <p:sp>
        <p:nvSpPr>
          <p:cNvPr id="3" name="PlaceHolder 2"/>
          <p:cNvSpPr>
            <a:spLocks noGrp="1"/>
          </p:cNvSpPr>
          <p:nvPr>
            <p:ph type="body"/>
          </p:nvPr>
        </p:nvSpPr>
        <p:spPr>
          <a:xfrm>
            <a:off x="457200" y="1604520"/>
            <a:ext cx="8228880" cy="397692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ja-JP" sz="1800" b="0" strike="noStrike" spc="-1">
                <a:latin typeface="Arial"/>
              </a:rPr>
              <a:t>クリックしてアウトラインのテキストを編集</a:t>
            </a:r>
            <a:endParaRPr lang="en-US" sz="1800" b="0" strike="noStrike" spc="-1">
              <a:latin typeface="Arial"/>
            </a:endParaRPr>
          </a:p>
          <a:p>
            <a:pPr marL="864000" lvl="1" indent="-324000">
              <a:spcBef>
                <a:spcPts val="1134"/>
              </a:spcBef>
              <a:buClr>
                <a:srgbClr val="000000"/>
              </a:buClr>
              <a:buSzPct val="75000"/>
              <a:buFont typeface="Symbol" charset="2"/>
              <a:buChar char=""/>
            </a:pPr>
            <a:r>
              <a:rPr lang="en-US" sz="1800" b="0" strike="noStrike" spc="-1">
                <a:latin typeface="Arial"/>
              </a:rPr>
              <a:t>2</a:t>
            </a:r>
            <a:r>
              <a:rPr lang="ja-JP" sz="1800" b="0" strike="noStrike" spc="-1">
                <a:latin typeface="Arial"/>
              </a:rPr>
              <a:t>レベル目のアウトライン</a:t>
            </a:r>
            <a:endParaRPr lang="en-US" sz="1800" b="0" strike="noStrike" spc="-1">
              <a:latin typeface="Arial"/>
            </a:endParaRPr>
          </a:p>
          <a:p>
            <a:pPr marL="1296000" lvl="2" indent="-288000">
              <a:spcBef>
                <a:spcPts val="850"/>
              </a:spcBef>
              <a:buClr>
                <a:srgbClr val="000000"/>
              </a:buClr>
              <a:buSzPct val="45000"/>
              <a:buFont typeface="Wingdings" charset="2"/>
              <a:buChar char=""/>
            </a:pPr>
            <a:r>
              <a:rPr lang="en-US" sz="1800" b="0" strike="noStrike" spc="-1">
                <a:latin typeface="Arial"/>
              </a:rPr>
              <a:t>3</a:t>
            </a:r>
            <a:r>
              <a:rPr lang="ja-JP" sz="1800" b="0" strike="noStrike" spc="-1">
                <a:latin typeface="Arial"/>
              </a:rPr>
              <a:t>レベル目のアウトライン</a:t>
            </a:r>
            <a:endParaRPr lang="en-US" sz="1800" b="0" strike="noStrike" spc="-1">
              <a:latin typeface="Arial"/>
            </a:endParaRPr>
          </a:p>
          <a:p>
            <a:pPr marL="1728000" lvl="3" indent="-216000">
              <a:spcBef>
                <a:spcPts val="567"/>
              </a:spcBef>
              <a:buClr>
                <a:srgbClr val="000000"/>
              </a:buClr>
              <a:buSzPct val="75000"/>
              <a:buFont typeface="Symbol" charset="2"/>
              <a:buChar char=""/>
            </a:pPr>
            <a:r>
              <a:rPr lang="en-US" sz="1800" b="0" strike="noStrike" spc="-1">
                <a:latin typeface="Arial"/>
              </a:rPr>
              <a:t>4</a:t>
            </a:r>
            <a:r>
              <a:rPr lang="ja-JP" sz="1800" b="0" strike="noStrike" spc="-1">
                <a:latin typeface="Arial"/>
              </a:rPr>
              <a:t>レベル目のアウトライン</a:t>
            </a:r>
            <a:endParaRPr lang="en-US" sz="1800" b="0" strike="noStrike" spc="-1">
              <a:latin typeface="Arial"/>
            </a:endParaRPr>
          </a:p>
          <a:p>
            <a:pPr marL="2160000" lvl="4" indent="-216000">
              <a:spcBef>
                <a:spcPts val="283"/>
              </a:spcBef>
              <a:buClr>
                <a:srgbClr val="000000"/>
              </a:buClr>
              <a:buSzPct val="45000"/>
              <a:buFont typeface="Wingdings" charset="2"/>
              <a:buChar char=""/>
            </a:pPr>
            <a:r>
              <a:rPr lang="en-US" sz="1800" b="0" strike="noStrike" spc="-1">
                <a:latin typeface="Arial"/>
              </a:rPr>
              <a:t>5</a:t>
            </a:r>
            <a:r>
              <a:rPr lang="ja-JP" sz="1800" b="0" strike="noStrike" spc="-1">
                <a:latin typeface="Arial"/>
              </a:rPr>
              <a:t>レベル目のアウトライン</a:t>
            </a:r>
            <a:endParaRPr lang="en-US" sz="1800" b="0" strike="noStrike" spc="-1">
              <a:latin typeface="Arial"/>
            </a:endParaRPr>
          </a:p>
          <a:p>
            <a:pPr marL="2592000" lvl="5" indent="-216000">
              <a:spcBef>
                <a:spcPts val="283"/>
              </a:spcBef>
              <a:buClr>
                <a:srgbClr val="000000"/>
              </a:buClr>
              <a:buSzPct val="45000"/>
              <a:buFont typeface="Wingdings" charset="2"/>
              <a:buChar char=""/>
            </a:pPr>
            <a:r>
              <a:rPr lang="en-US" sz="1800" b="0" strike="noStrike" spc="-1">
                <a:latin typeface="Arial"/>
              </a:rPr>
              <a:t>6</a:t>
            </a:r>
            <a:r>
              <a:rPr lang="ja-JP" sz="1800" b="0" strike="noStrike" spc="-1">
                <a:latin typeface="Arial"/>
              </a:rPr>
              <a:t>レベル目のアウトライン</a:t>
            </a:r>
            <a:endParaRPr lang="en-US" sz="1800" b="0" strike="noStrike" spc="-1">
              <a:latin typeface="Arial"/>
            </a:endParaRPr>
          </a:p>
          <a:p>
            <a:pPr marL="3024000" lvl="6" indent="-216000">
              <a:spcBef>
                <a:spcPts val="283"/>
              </a:spcBef>
              <a:buClr>
                <a:srgbClr val="000000"/>
              </a:buClr>
              <a:buSzPct val="45000"/>
              <a:buFont typeface="Wingdings" charset="2"/>
              <a:buChar char=""/>
            </a:pPr>
            <a:r>
              <a:rPr lang="en-US" sz="1800" b="0" strike="noStrike" spc="-1">
                <a:latin typeface="Arial"/>
              </a:rPr>
              <a:t>7</a:t>
            </a:r>
            <a:r>
              <a:rPr lang="ja-JP" sz="1800" b="0" strike="noStrike" spc="-1">
                <a:latin typeface="Arial"/>
              </a:rPr>
              <a:t>レベル目のアウトライン</a:t>
            </a:r>
            <a:endParaRPr lang="en-US" sz="1800" b="0" strike="noStrike" spc="-1">
              <a:latin typeface="Arial"/>
            </a:endParaRPr>
          </a:p>
        </p:txBody>
      </p:sp>
    </p:spTree>
    <p:extLst>
      <p:ext uri="{BB962C8B-B14F-4D97-AF65-F5344CB8AC3E}">
        <p14:creationId xmlns:p14="http://schemas.microsoft.com/office/powerpoint/2010/main" val="27935561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5.bmp"/><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6.bmp"/><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7.bmp"/><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23.jpe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24.xml"/><Relationship Id="rId5" Type="http://schemas.openxmlformats.org/officeDocument/2006/relationships/image" Target="../media/image24.pn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24.xml"/><Relationship Id="rId5" Type="http://schemas.openxmlformats.org/officeDocument/2006/relationships/image" Target="../media/image25.pn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24.xml"/><Relationship Id="rId5" Type="http://schemas.openxmlformats.org/officeDocument/2006/relationships/image" Target="../media/image26.pn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24.xml"/><Relationship Id="rId5" Type="http://schemas.openxmlformats.org/officeDocument/2006/relationships/image" Target="../media/image27.pn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24.xml"/><Relationship Id="rId5" Type="http://schemas.openxmlformats.org/officeDocument/2006/relationships/image" Target="../media/image28.pn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24.xml"/><Relationship Id="rId5" Type="http://schemas.openxmlformats.org/officeDocument/2006/relationships/image" Target="../media/image29.pn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24.xml"/><Relationship Id="rId5" Type="http://schemas.openxmlformats.org/officeDocument/2006/relationships/image" Target="../media/image30.pn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24.xml"/><Relationship Id="rId5" Type="http://schemas.openxmlformats.org/officeDocument/2006/relationships/image" Target="../media/image31.jpe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4.xml"/><Relationship Id="rId5" Type="http://schemas.openxmlformats.org/officeDocument/2006/relationships/image" Target="../media/image32.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24.xml"/><Relationship Id="rId5" Type="http://schemas.openxmlformats.org/officeDocument/2006/relationships/image" Target="../media/image33.jpe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4.xml"/><Relationship Id="rId5" Type="http://schemas.openxmlformats.org/officeDocument/2006/relationships/image" Target="../media/image34.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24.xml"/><Relationship Id="rId5" Type="http://schemas.openxmlformats.org/officeDocument/2006/relationships/image" Target="../media/image35.jpe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4.xml"/><Relationship Id="rId5" Type="http://schemas.openxmlformats.org/officeDocument/2006/relationships/image" Target="../media/image3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0.bmp"/><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氷タオル　</a:t>
            </a:r>
            <a:r>
              <a:rPr lang="en" altLang="ja-JP" sz="2000" dirty="0">
                <a:solidFill>
                  <a:schemeClr val="bg1"/>
                </a:solidFill>
                <a:latin typeface="Meiryo UI" panose="020B0604030504040204" pitchFamily="34" charset="-128"/>
                <a:ea typeface="Meiryo UI" panose="020B0604030504040204" pitchFamily="34" charset="-128"/>
              </a:rPr>
              <a:t>ver.2</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綿</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レーヨン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他 成分</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精製水</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　　　　　　除菌剤</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塩化ベンゼトニウム 他</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香料 </a:t>
            </a:r>
            <a:endParaRPr lang="en"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：オル本体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260×260</a:t>
            </a:r>
            <a:r>
              <a:rPr lang="en"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パッケージサイズ</a:t>
            </a:r>
            <a:r>
              <a:rPr lang="en-US" altLang="ja-JP" sz="900" dirty="0">
                <a:latin typeface="Meiryo UI" panose="020B0604030504040204" pitchFamily="34" charset="-128"/>
                <a:ea typeface="Meiryo UI" panose="020B0604030504040204" pitchFamily="34" charset="-128"/>
              </a:rPr>
              <a:t>/99×200×13</a:t>
            </a:r>
            <a:r>
              <a:rPr lang="en"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袋裏面</a:t>
            </a:r>
            <a:r>
              <a:rPr lang="en-US" altLang="ja-JP" sz="900" dirty="0">
                <a:latin typeface="Meiryo UI" panose="020B0604030504040204" pitchFamily="34" charset="-128"/>
                <a:ea typeface="Meiryo UI" panose="020B0604030504040204" pitchFamily="34" charset="-128"/>
              </a:rPr>
              <a:t>)</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冷凍庫に入れて冷やしてから開封し使用するタイプの冷感タオル。スポーツ系やアウトドア系イベント、また夏場の野外フェス等におすすめです。また風邪の発熱の際などにも利用可能。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1" name="図 30">
            <a:extLst>
              <a:ext uri="{FF2B5EF4-FFF2-40B4-BE49-F238E27FC236}">
                <a16:creationId xmlns:a16="http://schemas.microsoft.com/office/drawing/2014/main" id="{16DB447F-83D9-D14D-8AA2-872E9E9D5071}"/>
              </a:ext>
            </a:extLst>
          </p:cNvPr>
          <p:cNvPicPr>
            <a:picLocks noChangeAspect="1"/>
          </p:cNvPicPr>
          <p:nvPr/>
        </p:nvPicPr>
        <p:blipFill>
          <a:blip r:embed="rId5"/>
          <a:stretch>
            <a:fillRect/>
          </a:stretch>
        </p:blipFill>
        <p:spPr>
          <a:xfrm>
            <a:off x="1341922" y="1367722"/>
            <a:ext cx="2020811" cy="3406258"/>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マグネット付クリップ</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PS</a:t>
            </a:r>
            <a:r>
              <a:rPr lang="ja-JP" altLang="en-US" sz="900" b="0" i="0" dirty="0">
                <a:solidFill>
                  <a:srgbClr val="333333"/>
                </a:solidFill>
                <a:effectLst/>
                <a:latin typeface="-apple-system"/>
              </a:rPr>
              <a:t>・磁石</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69×69×34mm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台紙付ポリ入　台紙サイズ</a:t>
            </a:r>
            <a:r>
              <a:rPr lang="en-US" altLang="ja-JP" sz="900" b="0" i="0" dirty="0">
                <a:solidFill>
                  <a:srgbClr val="333333"/>
                </a:solidFill>
                <a:effectLst/>
                <a:latin typeface="-apple-system"/>
              </a:rPr>
              <a:t>/70×70mm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冷蔵庫やホワイトボードにレシピや連絡先や書類などを貼りたい場合にとっても便利なマグネットクリップ。カラーバリエーションはブラック、ピンク、ブルーの</a:t>
            </a:r>
            <a:r>
              <a:rPr lang="en-US" altLang="ja-JP" sz="1600" b="0" i="0" dirty="0">
                <a:solidFill>
                  <a:srgbClr val="333333"/>
                </a:solidFill>
                <a:effectLst/>
                <a:latin typeface="-apple-system"/>
              </a:rPr>
              <a:t>3</a:t>
            </a:r>
            <a:r>
              <a:rPr lang="ja-JP" altLang="en-US" sz="1600" b="0" i="0" dirty="0">
                <a:solidFill>
                  <a:srgbClr val="333333"/>
                </a:solidFill>
                <a:effectLst/>
                <a:latin typeface="-apple-system"/>
              </a:rPr>
              <a:t>色展開。是非ご活用ください。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275304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 お米のフードクリップ</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素材：ポリプロピレン・ポリエチレン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ライスレジン</a:t>
            </a:r>
            <a:r>
              <a:rPr lang="en-US" altLang="ja-JP" sz="900" dirty="0">
                <a:latin typeface="Meiryo UI" panose="020B0604030504040204" pitchFamily="34" charset="-128"/>
                <a:ea typeface="Meiryo UI" panose="020B0604030504040204" pitchFamily="34" charset="-128"/>
              </a:rPr>
              <a:t>_)</a:t>
            </a:r>
            <a:r>
              <a:rPr lang="ja-JP" altLang="en-US" sz="900" dirty="0">
                <a:latin typeface="Meiryo UI" panose="020B0604030504040204" pitchFamily="34" charset="-128"/>
                <a:ea typeface="Meiryo UI" panose="020B0604030504040204" pitchFamily="34" charset="-128"/>
              </a:rPr>
              <a:t>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バイオマス率</a:t>
            </a:r>
            <a:r>
              <a:rPr lang="en-US" altLang="ja-JP" sz="900" dirty="0">
                <a:latin typeface="Meiryo UI" panose="020B0604030504040204" pitchFamily="34" charset="-128"/>
                <a:ea typeface="Meiryo UI" panose="020B0604030504040204" pitchFamily="34" charset="-128"/>
              </a:rPr>
              <a:t>10%)</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135×15×11mm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天然素材配合の為、色味・表面の風合いなどに若干の個体差が生じます。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スナック菓子などの袋の口を留めておくのにとっても便利なフードクリップ。非食用のお米を原材料に使用しているため</a:t>
            </a:r>
            <a:r>
              <a:rPr lang="en-US" altLang="ja-JP" sz="1600" dirty="0"/>
              <a:t>SDGs</a:t>
            </a:r>
            <a:r>
              <a:rPr lang="ja-JP" altLang="en-US" sz="1600" dirty="0"/>
              <a:t>にも貢献できるエコなアイテム。イベントの特典用などにおすすめ。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82AF58C-2D56-E686-17F8-67ECFADD8BC5}"/>
              </a:ext>
            </a:extLst>
          </p:cNvPr>
          <p:cNvPicPr>
            <a:picLocks noChangeAspect="1"/>
          </p:cNvPicPr>
          <p:nvPr/>
        </p:nvPicPr>
        <p:blipFill>
          <a:blip r:embed="rId5"/>
          <a:stretch>
            <a:fillRect/>
          </a:stretch>
        </p:blipFill>
        <p:spPr>
          <a:xfrm>
            <a:off x="723483" y="1411148"/>
            <a:ext cx="3597628" cy="3597628"/>
          </a:xfrm>
          <a:prstGeom prst="rect">
            <a:avLst/>
          </a:prstGeom>
        </p:spPr>
      </p:pic>
    </p:spTree>
    <p:extLst>
      <p:ext uri="{BB962C8B-B14F-4D97-AF65-F5344CB8AC3E}">
        <p14:creationId xmlns:p14="http://schemas.microsoft.com/office/powerpoint/2010/main" val="2832691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3</a:t>
            </a:r>
            <a:r>
              <a:rPr lang="ja-JP" altLang="en-US" sz="2000" dirty="0">
                <a:solidFill>
                  <a:schemeClr val="bg1"/>
                </a:solidFill>
                <a:latin typeface="Meiryo UI" panose="020B0604030504040204" pitchFamily="34" charset="-128"/>
                <a:ea typeface="Meiryo UI" panose="020B0604030504040204" pitchFamily="34" charset="-128"/>
              </a:rPr>
              <a:t>色マーカーペン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PP</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90×96×17mm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とっても可愛らしくポップなデザインが使っていると楽しくなってくる</a:t>
            </a:r>
            <a:r>
              <a:rPr lang="en-US" altLang="ja-JP" sz="1600" b="0" i="0" dirty="0">
                <a:solidFill>
                  <a:srgbClr val="333333"/>
                </a:solidFill>
                <a:effectLst/>
                <a:latin typeface="-apple-system"/>
              </a:rPr>
              <a:t>3</a:t>
            </a:r>
            <a:r>
              <a:rPr lang="ja-JP" altLang="en-US" sz="1600" b="0" i="0" dirty="0">
                <a:solidFill>
                  <a:srgbClr val="333333"/>
                </a:solidFill>
                <a:effectLst/>
                <a:latin typeface="-apple-system"/>
              </a:rPr>
              <a:t>色マーカーペンです。名入れプリントも可能ですので、オリジナルグッズやノベルティアイテムにもおすすめ。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1DDC318B-404C-0651-F4C6-7757445713A4}"/>
              </a:ext>
            </a:extLst>
          </p:cNvPr>
          <p:cNvPicPr>
            <a:picLocks noChangeAspect="1"/>
          </p:cNvPicPr>
          <p:nvPr/>
        </p:nvPicPr>
        <p:blipFill>
          <a:blip r:embed="rId5"/>
          <a:stretch>
            <a:fillRect/>
          </a:stretch>
        </p:blipFill>
        <p:spPr>
          <a:xfrm>
            <a:off x="724120" y="1371901"/>
            <a:ext cx="3651841" cy="3651841"/>
          </a:xfrm>
          <a:prstGeom prst="rect">
            <a:avLst/>
          </a:prstGeom>
        </p:spPr>
      </p:pic>
    </p:spTree>
    <p:extLst>
      <p:ext uri="{BB962C8B-B14F-4D97-AF65-F5344CB8AC3E}">
        <p14:creationId xmlns:p14="http://schemas.microsoft.com/office/powerpoint/2010/main" val="773248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抗菌ミニまな板</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卵殻配合</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カラー展開：モカ、グレー、スモーキーピンク</a:t>
            </a:r>
          </a:p>
          <a:p>
            <a:r>
              <a:rPr lang="ja-JP" altLang="en-US" sz="900" dirty="0">
                <a:latin typeface="Meiryo UI" panose="020B0604030504040204" pitchFamily="34" charset="-128"/>
                <a:ea typeface="Meiryo UI" panose="020B0604030504040204" pitchFamily="34" charset="-128"/>
              </a:rPr>
              <a:t>素材：ポリプロピレン、卵殻、ホタテ貝殻</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147×</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170×</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10mm</a:t>
            </a:r>
          </a:p>
          <a:p>
            <a:r>
              <a:rPr lang="ja-JP" altLang="en-US" sz="900" dirty="0">
                <a:latin typeface="Meiryo UI" panose="020B0604030504040204" pitchFamily="34" charset="-128"/>
                <a:ea typeface="Meiryo UI" panose="020B0604030504040204" pitchFamily="34" charset="-128"/>
              </a:rPr>
              <a:t>包装：台紙、</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エシカルな卵殻を使ったミニサイズの抗菌まな板。フチ付きでこぼれ難く、引っ掛け収納も可能です。水切り・スクレ</a:t>
            </a:r>
            <a:r>
              <a:rPr lang="en-US" altLang="ja-JP" sz="1600" dirty="0"/>
              <a:t>―</a:t>
            </a:r>
            <a:r>
              <a:rPr lang="ja-JP" altLang="en-US" sz="1600" dirty="0"/>
              <a:t>バー・簡易おろし機能や、カットに便利なメモリなど便利な工夫が満載です。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57128092-B724-BCF1-95F1-6975E5C83EAC}"/>
              </a:ext>
            </a:extLst>
          </p:cNvPr>
          <p:cNvPicPr>
            <a:picLocks noChangeAspect="1"/>
          </p:cNvPicPr>
          <p:nvPr/>
        </p:nvPicPr>
        <p:blipFill>
          <a:blip r:embed="rId5"/>
          <a:stretch>
            <a:fillRect/>
          </a:stretch>
        </p:blipFill>
        <p:spPr>
          <a:xfrm>
            <a:off x="646791" y="1343469"/>
            <a:ext cx="3654072" cy="3654072"/>
          </a:xfrm>
          <a:prstGeom prst="rect">
            <a:avLst/>
          </a:prstGeom>
        </p:spPr>
      </p:pic>
    </p:spTree>
    <p:extLst>
      <p:ext uri="{BB962C8B-B14F-4D97-AF65-F5344CB8AC3E}">
        <p14:creationId xmlns:p14="http://schemas.microsoft.com/office/powerpoint/2010/main" val="1300689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ぬりえコースター（</a:t>
            </a:r>
            <a:r>
              <a:rPr lang="en-US" altLang="ja-JP" sz="2000" dirty="0">
                <a:solidFill>
                  <a:schemeClr val="bg1"/>
                </a:solidFill>
                <a:latin typeface="Meiryo UI" panose="020B0604030504040204" pitchFamily="34" charset="-128"/>
                <a:ea typeface="Meiryo UI" panose="020B0604030504040204" pitchFamily="34" charset="-128"/>
              </a:rPr>
              <a:t>6</a:t>
            </a:r>
            <a:r>
              <a:rPr lang="ja-JP" altLang="en-US" sz="2000" dirty="0">
                <a:solidFill>
                  <a:schemeClr val="bg1"/>
                </a:solidFill>
                <a:latin typeface="Meiryo UI" panose="020B0604030504040204" pitchFamily="34" charset="-128"/>
                <a:ea typeface="Meiryo UI" panose="020B0604030504040204" pitchFamily="34" charset="-128"/>
              </a:rPr>
              <a:t>色クレヨン）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カラー展開：ナチュラル（コルク地）</a:t>
            </a:r>
          </a:p>
          <a:p>
            <a:r>
              <a:rPr lang="ja-JP" altLang="en-US" sz="900" dirty="0">
                <a:latin typeface="Meiryo UI" panose="020B0604030504040204" pitchFamily="34" charset="-128"/>
                <a:ea typeface="Meiryo UI" panose="020B0604030504040204" pitchFamily="34" charset="-128"/>
              </a:rPr>
              <a:t>素材：パラフィン（クレヨン）コルク材</a:t>
            </a:r>
          </a:p>
          <a:p>
            <a:r>
              <a:rPr lang="ja-JP" altLang="en-US" sz="900" dirty="0">
                <a:latin typeface="Meiryo UI" panose="020B0604030504040204" pitchFamily="34" charset="-128"/>
                <a:ea typeface="Meiryo UI" panose="020B0604030504040204" pitchFamily="34" charset="-128"/>
              </a:rPr>
              <a:t>サイズ：コルク：</a:t>
            </a:r>
            <a:r>
              <a:rPr lang="en-US" altLang="ja-JP" sz="900" dirty="0">
                <a:latin typeface="Meiryo UI" panose="020B0604030504040204" pitchFamily="34" charset="-128"/>
                <a:ea typeface="Meiryo UI" panose="020B0604030504040204" pitchFamily="34" charset="-128"/>
              </a:rPr>
              <a:t>90×90×3</a:t>
            </a:r>
            <a:r>
              <a:rPr lang="ja-JP" altLang="en-US" sz="900" dirty="0">
                <a:latin typeface="Meiryo UI" panose="020B0604030504040204" pitchFamily="34" charset="-128"/>
                <a:ea typeface="Meiryo UI" panose="020B0604030504040204" pitchFamily="34" charset="-128"/>
              </a:rPr>
              <a:t>　クレヨン：</a:t>
            </a:r>
            <a:r>
              <a:rPr lang="en-US" altLang="ja-JP" sz="900" dirty="0">
                <a:latin typeface="Meiryo UI" panose="020B0604030504040204" pitchFamily="34" charset="-128"/>
                <a:ea typeface="Meiryo UI" panose="020B0604030504040204" pitchFamily="34" charset="-128"/>
              </a:rPr>
              <a:t>92×52×10</a:t>
            </a:r>
          </a:p>
          <a:p>
            <a:r>
              <a:rPr lang="ja-JP" altLang="en-US" sz="900" dirty="0">
                <a:latin typeface="Meiryo UI" panose="020B0604030504040204" pitchFamily="34" charset="-128"/>
                <a:ea typeface="Meiryo UI" panose="020B0604030504040204" pitchFamily="34" charset="-128"/>
              </a:rPr>
              <a:t>包装：ポリ袋入り</a:t>
            </a:r>
          </a:p>
          <a:p>
            <a:r>
              <a:rPr lang="ja-JP" altLang="en-US" sz="900" dirty="0">
                <a:latin typeface="Meiryo UI" panose="020B0604030504040204" pitchFamily="34" charset="-128"/>
                <a:ea typeface="Meiryo UI" panose="020B0604030504040204" pitchFamily="34" charset="-128"/>
              </a:rPr>
              <a:t>備考：コルクは天然</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の自然由来の素材です。オリジナル印刷はコルク種皮や凸凹の影響を受けます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6</a:t>
            </a:r>
            <a:r>
              <a:rPr lang="ja-JP" altLang="en-US" sz="1600" dirty="0"/>
              <a:t>色クレヨンで塗り絵も楽しめるコルクコースター。塗り絵を楽しんだ後は、オリジナルコースターとして毎日愛用できます。</a:t>
            </a:r>
            <a:r>
              <a:rPr lang="en-US" altLang="ja-JP" sz="1600" dirty="0"/>
              <a:t>500</a:t>
            </a:r>
            <a:r>
              <a:rPr lang="ja-JP" altLang="en-US" sz="1600" dirty="0"/>
              <a:t>枚からのご注文で丸型やオリジナル絵柄の変更を承ります。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8" name="図 67">
            <a:extLst>
              <a:ext uri="{FF2B5EF4-FFF2-40B4-BE49-F238E27FC236}">
                <a16:creationId xmlns:a16="http://schemas.microsoft.com/office/drawing/2014/main" id="{530247F6-2C62-ADDA-DA0A-B13CC2DD3CD6}"/>
              </a:ext>
            </a:extLst>
          </p:cNvPr>
          <p:cNvPicPr>
            <a:picLocks noChangeAspect="1"/>
          </p:cNvPicPr>
          <p:nvPr/>
        </p:nvPicPr>
        <p:blipFill>
          <a:blip r:embed="rId5"/>
          <a:stretch>
            <a:fillRect/>
          </a:stretch>
        </p:blipFill>
        <p:spPr>
          <a:xfrm>
            <a:off x="732273" y="1411148"/>
            <a:ext cx="3560900" cy="3560900"/>
          </a:xfrm>
          <a:prstGeom prst="rect">
            <a:avLst/>
          </a:prstGeom>
        </p:spPr>
      </p:pic>
    </p:spTree>
    <p:extLst>
      <p:ext uri="{BB962C8B-B14F-4D97-AF65-F5344CB8AC3E}">
        <p14:creationId xmlns:p14="http://schemas.microsoft.com/office/powerpoint/2010/main" val="1084525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タッチペン付メタルスリムペン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材：アルミ</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シリコーンゴム、他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136mm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考：シルバー・ネイビー・ブラック</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ボール径</a:t>
            </a:r>
            <a:r>
              <a:rPr lang="en-US" altLang="ja-JP" sz="900" dirty="0">
                <a:latin typeface="Meiryo UI" panose="020B0604030504040204" pitchFamily="34" charset="-128"/>
                <a:ea typeface="Meiryo UI" panose="020B0604030504040204" pitchFamily="34" charset="-128"/>
              </a:rPr>
              <a:t>0.7㎜</a:t>
            </a:r>
            <a:r>
              <a:rPr lang="ja-JP" altLang="en-US" sz="900">
                <a:latin typeface="Meiryo UI" panose="020B0604030504040204" pitchFamily="34" charset="-128"/>
                <a:ea typeface="Meiryo UI" panose="020B0604030504040204" pitchFamily="34" charset="-128"/>
              </a:rPr>
              <a:t>、対応機器</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スマートフォン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タブレッド</a:t>
            </a:r>
            <a:r>
              <a:rPr lang="en-US" altLang="ja-JP" sz="900" dirty="0">
                <a:latin typeface="Meiryo UI" panose="020B0604030504040204" pitchFamily="34" charset="-128"/>
                <a:ea typeface="Meiryo UI" panose="020B0604030504040204" pitchFamily="34" charset="-128"/>
              </a:rPr>
              <a:t>PC</a:t>
            </a:r>
            <a:r>
              <a:rPr lang="ja-JP" altLang="en-US" sz="900">
                <a:latin typeface="Meiryo UI" panose="020B0604030504040204" pitchFamily="34" charset="-128"/>
                <a:ea typeface="Meiryo UI" panose="020B0604030504040204" pitchFamily="34" charset="-128"/>
              </a:rPr>
              <a:t>など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すっきりとしたスリムなフォルムとメタルな質感が特徴の、タッチペン機能付きボールペンです。スクリュータイプですので静かにメモを取れる点もポイント。名入れも可能ですので販促用にも是非！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28CE414-A0EE-ED48-B523-B3A17DDBF7AC}"/>
              </a:ext>
            </a:extLst>
          </p:cNvPr>
          <p:cNvPicPr>
            <a:picLocks noChangeAspect="1"/>
          </p:cNvPicPr>
          <p:nvPr/>
        </p:nvPicPr>
        <p:blipFill>
          <a:blip r:embed="rId5"/>
          <a:stretch>
            <a:fillRect/>
          </a:stretch>
        </p:blipFill>
        <p:spPr>
          <a:xfrm>
            <a:off x="902094" y="1419376"/>
            <a:ext cx="3721473" cy="3645987"/>
          </a:xfrm>
          <a:prstGeom prst="rect">
            <a:avLst/>
          </a:prstGeom>
        </p:spPr>
      </p:pic>
    </p:spTree>
    <p:extLst>
      <p:ext uri="{BB962C8B-B14F-4D97-AF65-F5344CB8AC3E}">
        <p14:creationId xmlns:p14="http://schemas.microsoft.com/office/powerpoint/2010/main" val="1637590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リサイクル</a:t>
            </a:r>
            <a:r>
              <a:rPr lang="en" altLang="ja-JP" sz="2000" dirty="0">
                <a:solidFill>
                  <a:schemeClr val="bg1"/>
                </a:solidFill>
                <a:latin typeface="Meiryo UI" panose="020B0604030504040204" pitchFamily="34" charset="-128"/>
                <a:ea typeface="Meiryo UI" panose="020B0604030504040204" pitchFamily="34" charset="-128"/>
              </a:rPr>
              <a:t>A7</a:t>
            </a:r>
            <a:r>
              <a:rPr lang="ja-JP" altLang="en-US" sz="2000">
                <a:solidFill>
                  <a:schemeClr val="bg1"/>
                </a:solidFill>
                <a:latin typeface="Meiryo UI" panose="020B0604030504040204" pitchFamily="34" charset="-128"/>
                <a:ea typeface="Meiryo UI" panose="020B0604030504040204" pitchFamily="34" charset="-128"/>
              </a:rPr>
              <a:t>メモパッド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材：再生紙</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80</a:t>
            </a:r>
            <a:r>
              <a:rPr lang="ja-JP" altLang="en-US" sz="90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75×120×9mm</a:t>
            </a:r>
            <a:r>
              <a:rPr lang="ja-JP" altLang="en-US" sz="900">
                <a:latin typeface="Meiryo UI" panose="020B0604030504040204" pitchFamily="34" charset="-128"/>
                <a:ea typeface="Meiryo UI" panose="020B0604030504040204" pitchFamily="34" charset="-128"/>
              </a:rPr>
              <a:t>（包装形態：</a:t>
            </a:r>
            <a:r>
              <a:rPr lang="en"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 ）</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考：再生紙使用（</a:t>
            </a:r>
            <a:r>
              <a:rPr lang="en" altLang="ja-JP" sz="900" dirty="0">
                <a:latin typeface="Meiryo UI" panose="020B0604030504040204" pitchFamily="34" charset="-128"/>
                <a:ea typeface="Meiryo UI" panose="020B0604030504040204" pitchFamily="34" charset="-128"/>
              </a:rPr>
              <a:t>R</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マーク（本体裏面）</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ブルー、レッド、ブラック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地球環境に優しい再生紙を使用した</a:t>
            </a:r>
            <a:r>
              <a:rPr lang="en" altLang="ja-JP" sz="1600" dirty="0">
                <a:latin typeface="Meiryo UI" panose="020B0604030504040204" pitchFamily="34" charset="-128"/>
                <a:ea typeface="Meiryo UI" panose="020B0604030504040204" pitchFamily="34" charset="-128"/>
              </a:rPr>
              <a:t>A7</a:t>
            </a:r>
            <a:r>
              <a:rPr lang="ja-JP" altLang="en-US" sz="1600">
                <a:latin typeface="Meiryo UI" panose="020B0604030504040204" pitchFamily="34" charset="-128"/>
                <a:ea typeface="Meiryo UI" panose="020B0604030504040204" pitchFamily="34" charset="-128"/>
              </a:rPr>
              <a:t>サイズのリサイクルメモパッドです。とてもシンプルなデザインで、どんなオリジナル名入れでもマッチしますので、ノベルティ用などにおすすめです。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BDEC47EE-EBED-2648-BBA0-24ADEAFB0936}"/>
              </a:ext>
            </a:extLst>
          </p:cNvPr>
          <p:cNvPicPr>
            <a:picLocks noChangeAspect="1"/>
          </p:cNvPicPr>
          <p:nvPr/>
        </p:nvPicPr>
        <p:blipFill>
          <a:blip r:embed="rId5"/>
          <a:stretch>
            <a:fillRect/>
          </a:stretch>
        </p:blipFill>
        <p:spPr>
          <a:xfrm>
            <a:off x="747173" y="1427332"/>
            <a:ext cx="3560089" cy="3560089"/>
          </a:xfrm>
          <a:prstGeom prst="rect">
            <a:avLst/>
          </a:prstGeom>
        </p:spPr>
      </p:pic>
    </p:spTree>
    <p:extLst>
      <p:ext uri="{BB962C8B-B14F-4D97-AF65-F5344CB8AC3E}">
        <p14:creationId xmlns:p14="http://schemas.microsoft.com/office/powerpoint/2010/main" val="475702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スタイリッシュメタルボールペン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材：アルミ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136mm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考：シルバー・ネイビー・ブラック</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ボール径</a:t>
            </a:r>
            <a:r>
              <a:rPr lang="en-US" altLang="ja-JP" sz="900" dirty="0">
                <a:latin typeface="Meiryo UI" panose="020B0604030504040204" pitchFamily="34" charset="-128"/>
                <a:ea typeface="Meiryo UI" panose="020B0604030504040204" pitchFamily="34" charset="-128"/>
              </a:rPr>
              <a:t>0.7㎜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メタリックな質感で高級感があり、スタイリッシュなボールペンです。ノックの跳ね返りが心地よく、手頃な重さがしっくりくるかと思います。</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色のカラーバリエーションからお選び下さい。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5EE0C2CC-7C8A-864B-850F-786496E6363D}"/>
              </a:ext>
            </a:extLst>
          </p:cNvPr>
          <p:cNvPicPr>
            <a:picLocks noChangeAspect="1"/>
          </p:cNvPicPr>
          <p:nvPr/>
        </p:nvPicPr>
        <p:blipFill>
          <a:blip r:embed="rId5"/>
          <a:stretch>
            <a:fillRect/>
          </a:stretch>
        </p:blipFill>
        <p:spPr>
          <a:xfrm>
            <a:off x="1109068" y="1454470"/>
            <a:ext cx="2912394" cy="3579519"/>
          </a:xfrm>
          <a:prstGeom prst="rect">
            <a:avLst/>
          </a:prstGeom>
        </p:spPr>
      </p:pic>
    </p:spTree>
    <p:extLst>
      <p:ext uri="{BB962C8B-B14F-4D97-AF65-F5344CB8AC3E}">
        <p14:creationId xmlns:p14="http://schemas.microsoft.com/office/powerpoint/2010/main" val="4032642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タッチペン付</a:t>
            </a:r>
            <a:r>
              <a:rPr lang="en-US" altLang="ja-JP" sz="2000" dirty="0">
                <a:solidFill>
                  <a:schemeClr val="bg1"/>
                </a:solidFill>
                <a:latin typeface="Meiryo UI" panose="020B0604030504040204" pitchFamily="34" charset="-128"/>
                <a:ea typeface="Meiryo UI" panose="020B0604030504040204" pitchFamily="34" charset="-128"/>
              </a:rPr>
              <a:t>3</a:t>
            </a:r>
            <a:r>
              <a:rPr lang="ja-JP" altLang="en-US" sz="2000" dirty="0">
                <a:solidFill>
                  <a:schemeClr val="bg1"/>
                </a:solidFill>
                <a:latin typeface="Meiryo UI" panose="020B0604030504040204" pitchFamily="34" charset="-128"/>
                <a:ea typeface="Meiryo UI" panose="020B0604030504040204" pitchFamily="34" charset="-128"/>
              </a:rPr>
              <a:t>色</a:t>
            </a:r>
            <a:r>
              <a:rPr lang="en-US" altLang="ja-JP" sz="2000" dirty="0">
                <a:solidFill>
                  <a:schemeClr val="bg1"/>
                </a:solidFill>
                <a:latin typeface="Meiryo UI" panose="020B0604030504040204" pitchFamily="34" charset="-128"/>
                <a:ea typeface="Meiryo UI" panose="020B0604030504040204" pitchFamily="34" charset="-128"/>
              </a:rPr>
              <a:t>+1</a:t>
            </a:r>
            <a:r>
              <a:rPr lang="ja-JP" altLang="en-US" sz="2000" dirty="0">
                <a:solidFill>
                  <a:schemeClr val="bg1"/>
                </a:solidFill>
                <a:latin typeface="Meiryo UI" panose="020B0604030504040204" pitchFamily="34" charset="-128"/>
                <a:ea typeface="Meiryo UI" panose="020B0604030504040204" pitchFamily="34" charset="-128"/>
              </a:rPr>
              <a:t>色スリムペン</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再生</a:t>
            </a:r>
            <a:r>
              <a:rPr lang="en-US" altLang="ja-JP" sz="2000" dirty="0">
                <a:solidFill>
                  <a:schemeClr val="bg1"/>
                </a:solidFill>
                <a:latin typeface="Meiryo UI" panose="020B0604030504040204" pitchFamily="34" charset="-128"/>
                <a:ea typeface="Meiryo UI" panose="020B0604030504040204" pitchFamily="34" charset="-128"/>
              </a:rPr>
              <a:t>ABS)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5</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、シリコーンゴム 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145(mm)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備考：対応機器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スマートフォン、タブレット</a:t>
            </a:r>
            <a:r>
              <a:rPr lang="en-US" altLang="ja-JP" sz="900" dirty="0">
                <a:latin typeface="Meiryo UI" panose="020B0604030504040204" pitchFamily="34" charset="-128"/>
                <a:ea typeface="Meiryo UI" panose="020B0604030504040204" pitchFamily="34" charset="-128"/>
              </a:rPr>
              <a:t>PC</a:t>
            </a:r>
            <a:r>
              <a:rPr lang="ja-JP" altLang="en-US" sz="900" dirty="0">
                <a:latin typeface="Meiryo UI" panose="020B0604030504040204" pitchFamily="34" charset="-128"/>
                <a:ea typeface="Meiryo UI" panose="020B0604030504040204" pitchFamily="34" charset="-128"/>
              </a:rPr>
              <a:t>など、ペン先の種類</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レッド</a:t>
            </a:r>
            <a:r>
              <a:rPr lang="en-US" altLang="ja-JP" sz="900" dirty="0">
                <a:latin typeface="Meiryo UI" panose="020B0604030504040204" pitchFamily="34" charset="-128"/>
                <a:ea typeface="Meiryo UI" panose="020B0604030504040204" pitchFamily="34" charset="-128"/>
              </a:rPr>
              <a:t>0.7mm</a:t>
            </a:r>
            <a:r>
              <a:rPr lang="ja-JP" altLang="en-US" sz="900" dirty="0">
                <a:latin typeface="Meiryo UI" panose="020B0604030504040204" pitchFamily="34" charset="-128"/>
                <a:ea typeface="Meiryo UI" panose="020B0604030504040204" pitchFamily="34" charset="-128"/>
              </a:rPr>
              <a:t>、ブルー</a:t>
            </a:r>
            <a:r>
              <a:rPr lang="en-US" altLang="ja-JP" sz="900" dirty="0">
                <a:latin typeface="Meiryo UI" panose="020B0604030504040204" pitchFamily="34" charset="-128"/>
                <a:ea typeface="Meiryo UI" panose="020B0604030504040204" pitchFamily="34" charset="-128"/>
              </a:rPr>
              <a:t>0.7mm</a:t>
            </a:r>
            <a:r>
              <a:rPr lang="ja-JP" altLang="en-US" sz="900" dirty="0">
                <a:latin typeface="Meiryo UI" panose="020B0604030504040204" pitchFamily="34" charset="-128"/>
                <a:ea typeface="Meiryo UI" panose="020B0604030504040204" pitchFamily="34" charset="-128"/>
              </a:rPr>
              <a:t>、ブラック</a:t>
            </a:r>
            <a:r>
              <a:rPr lang="en-US" altLang="ja-JP" sz="900" dirty="0">
                <a:latin typeface="Meiryo UI" panose="020B0604030504040204" pitchFamily="34" charset="-128"/>
                <a:ea typeface="Meiryo UI" panose="020B0604030504040204" pitchFamily="34" charset="-128"/>
              </a:rPr>
              <a:t>0.7mm</a:t>
            </a:r>
            <a:r>
              <a:rPr lang="ja-JP" altLang="en-US" sz="900" dirty="0">
                <a:latin typeface="Meiryo UI" panose="020B0604030504040204" pitchFamily="34" charset="-128"/>
                <a:ea typeface="Meiryo UI" panose="020B0604030504040204" pitchFamily="34" charset="-128"/>
              </a:rPr>
              <a:t>、ブラック</a:t>
            </a:r>
            <a:r>
              <a:rPr lang="en-US" altLang="ja-JP" sz="900" dirty="0">
                <a:latin typeface="Meiryo UI" panose="020B0604030504040204" pitchFamily="34" charset="-128"/>
                <a:ea typeface="Meiryo UI" panose="020B0604030504040204" pitchFamily="34" charset="-128"/>
              </a:rPr>
              <a:t>1.0mm)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3</a:t>
            </a:r>
            <a:r>
              <a:rPr lang="ja-JP" altLang="en-US" sz="1600" dirty="0"/>
              <a:t>色（黒</a:t>
            </a:r>
            <a:r>
              <a:rPr lang="en-US" altLang="ja-JP" sz="1600" dirty="0"/>
              <a:t>2</a:t>
            </a:r>
            <a:r>
              <a:rPr lang="ja-JP" altLang="en-US" sz="1600" dirty="0"/>
              <a:t>本）</a:t>
            </a:r>
            <a:r>
              <a:rPr lang="en-US" altLang="ja-JP" sz="1600" dirty="0"/>
              <a:t>+</a:t>
            </a:r>
            <a:r>
              <a:rPr lang="ja-JP" altLang="en-US" sz="1600" dirty="0"/>
              <a:t>タッチペンで日常使いにも非常に便利なスリムペンです。再生</a:t>
            </a:r>
            <a:r>
              <a:rPr lang="en-US" altLang="ja-JP" sz="1600" dirty="0"/>
              <a:t>ABS</a:t>
            </a:r>
            <a:r>
              <a:rPr lang="ja-JP" altLang="en-US" sz="1600" dirty="0"/>
              <a:t>素材を使用し作られているため環境に優しいアイテムである点も◎！全</a:t>
            </a:r>
            <a:r>
              <a:rPr lang="en-US" altLang="ja-JP" sz="1600" dirty="0"/>
              <a:t>5</a:t>
            </a:r>
            <a:r>
              <a:rPr lang="ja-JP" altLang="en-US" sz="1600" dirty="0"/>
              <a:t>色展開から選択可能です。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4" name="図 63">
            <a:extLst>
              <a:ext uri="{FF2B5EF4-FFF2-40B4-BE49-F238E27FC236}">
                <a16:creationId xmlns:a16="http://schemas.microsoft.com/office/drawing/2014/main" id="{44C17790-D5AE-346F-A5C5-EF7C0A414F3E}"/>
              </a:ext>
            </a:extLst>
          </p:cNvPr>
          <p:cNvPicPr>
            <a:picLocks noChangeAspect="1"/>
          </p:cNvPicPr>
          <p:nvPr/>
        </p:nvPicPr>
        <p:blipFill>
          <a:blip r:embed="rId5"/>
          <a:stretch>
            <a:fillRect/>
          </a:stretch>
        </p:blipFill>
        <p:spPr>
          <a:xfrm>
            <a:off x="718164" y="1456278"/>
            <a:ext cx="3556148" cy="3556148"/>
          </a:xfrm>
          <a:prstGeom prst="rect">
            <a:avLst/>
          </a:prstGeom>
        </p:spPr>
      </p:pic>
    </p:spTree>
    <p:extLst>
      <p:ext uri="{BB962C8B-B14F-4D97-AF65-F5344CB8AC3E}">
        <p14:creationId xmlns:p14="http://schemas.microsoft.com/office/powerpoint/2010/main" val="4286202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図 10"/>
          <p:cNvPicPr/>
          <p:nvPr/>
        </p:nvPicPr>
        <p:blipFill>
          <a:blip r:embed="rId3"/>
          <a:stretch/>
        </p:blipFill>
        <p:spPr>
          <a:xfrm>
            <a:off x="5100120" y="4667760"/>
            <a:ext cx="721080" cy="794520"/>
          </a:xfrm>
          <a:prstGeom prst="rect">
            <a:avLst/>
          </a:prstGeom>
          <a:ln w="0">
            <a:noFill/>
          </a:ln>
        </p:spPr>
      </p:pic>
      <p:pic>
        <p:nvPicPr>
          <p:cNvPr id="47" name="図 7"/>
          <p:cNvPicPr/>
          <p:nvPr/>
        </p:nvPicPr>
        <p:blipFill>
          <a:blip r:embed="rId4"/>
          <a:stretch/>
        </p:blipFill>
        <p:spPr>
          <a:xfrm>
            <a:off x="5096880" y="3119040"/>
            <a:ext cx="703080" cy="815040"/>
          </a:xfrm>
          <a:prstGeom prst="rect">
            <a:avLst/>
          </a:prstGeom>
          <a:ln w="0">
            <a:noFill/>
          </a:ln>
        </p:spPr>
      </p:pic>
      <p:sp>
        <p:nvSpPr>
          <p:cNvPr id="48" name="テキスト ボックス 2"/>
          <p:cNvSpPr/>
          <p:nvPr/>
        </p:nvSpPr>
        <p:spPr>
          <a:xfrm>
            <a:off x="1098720" y="596520"/>
            <a:ext cx="774936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2000" b="0" i="0" u="none" strike="noStrike" kern="1200" cap="none" spc="-1" normalizeH="0" baseline="0" noProof="0">
                <a:ln>
                  <a:noFill/>
                </a:ln>
                <a:solidFill>
                  <a:srgbClr val="FFFFFF"/>
                </a:solidFill>
                <a:effectLst/>
                <a:uLnTx/>
                <a:uFillTx/>
                <a:latin typeface="Meiryo UI"/>
                <a:ea typeface="Meiryo UI"/>
              </a:rPr>
              <a:t>PC2WAY</a:t>
            </a:r>
            <a:r>
              <a:rPr kumimoji="1" lang="ja-JP" altLang="en-US" sz="2000" b="0" i="0" u="none" strike="noStrike" kern="1200" cap="none" spc="-1" normalizeH="0" baseline="0" noProof="0">
                <a:ln>
                  <a:noFill/>
                </a:ln>
                <a:solidFill>
                  <a:srgbClr val="FFFFFF"/>
                </a:solidFill>
                <a:effectLst/>
                <a:uLnTx/>
                <a:uFillTx/>
                <a:latin typeface="Meiryo UI"/>
                <a:ea typeface="Meiryo UI"/>
              </a:rPr>
              <a:t>クリーナー</a:t>
            </a:r>
            <a:endParaRPr kumimoji="1" lang="en-US" sz="2000" b="0" i="0" u="none" strike="noStrike" kern="1200" cap="none" spc="-1" normalizeH="0" baseline="0" noProof="0">
              <a:ln>
                <a:noFill/>
              </a:ln>
              <a:solidFill>
                <a:prstClr val="black"/>
              </a:solidFill>
              <a:effectLst/>
              <a:uLnTx/>
              <a:uFillTx/>
              <a:latin typeface="Arial"/>
            </a:endParaRPr>
          </a:p>
        </p:txBody>
      </p:sp>
      <p:sp>
        <p:nvSpPr>
          <p:cNvPr id="49" name="テキスト ボックス 53"/>
          <p:cNvSpPr/>
          <p:nvPr/>
        </p:nvSpPr>
        <p:spPr>
          <a:xfrm>
            <a:off x="486000" y="5252040"/>
            <a:ext cx="4140000" cy="642600"/>
          </a:xfrm>
          <a:prstGeom prst="rect">
            <a:avLst/>
          </a:prstGeom>
          <a:noFill/>
          <a:ln w="0">
            <a:noFill/>
          </a:ln>
        </p:spPr>
        <p:style>
          <a:lnRef idx="0">
            <a:scrgbClr r="0" g="0" b="0"/>
          </a:lnRef>
          <a:fillRef idx="0">
            <a:scrgbClr r="0" g="0" b="0"/>
          </a:fillRef>
          <a:effectRef idx="0">
            <a:scrgbClr r="0" g="0" b="0"/>
          </a:effectRef>
          <a:fontRef idx="minor"/>
        </p:style>
        <p:txBody>
          <a:bodyPr lIns="90000" tIns="46800" rIns="0" bIns="4680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素</a:t>
            </a:r>
            <a:r>
              <a:rPr kumimoji="1" lang="en-US" sz="900" b="0" i="0" u="none" strike="noStrike" kern="1200" cap="none" spc="-1" normalizeH="0" baseline="0" noProof="0">
                <a:ln>
                  <a:noFill/>
                </a:ln>
                <a:solidFill>
                  <a:srgbClr val="000000"/>
                </a:solidFill>
                <a:effectLst/>
                <a:uLnTx/>
                <a:uFillTx/>
                <a:latin typeface="Meiryo UI"/>
                <a:ea typeface="Meiryo UI"/>
              </a:rPr>
              <a:t>   材： PP</a:t>
            </a:r>
            <a:r>
              <a:rPr kumimoji="1" lang="en-US" altLang="ja-JP"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ナイロン 他</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94" normalizeH="0" baseline="0" noProof="0">
                <a:ln>
                  <a:noFill/>
                </a:ln>
                <a:solidFill>
                  <a:srgbClr val="000000"/>
                </a:solidFill>
                <a:effectLst/>
                <a:uLnTx/>
                <a:uFillTx/>
                <a:latin typeface="Meiryo UI"/>
                <a:ea typeface="Meiryo UI"/>
              </a:rPr>
              <a:t>サイズ</a:t>
            </a:r>
            <a:r>
              <a:rPr kumimoji="1" lang="ja-JP" altLang="en-US" sz="900" b="0" i="0" u="none" strike="noStrike" kern="1200" cap="none" spc="-1" normalizeH="0" baseline="0" noProof="0">
                <a:ln>
                  <a:noFill/>
                </a:ln>
                <a:solidFill>
                  <a:srgbClr val="000000"/>
                </a:solidFill>
                <a:effectLst/>
                <a:uLnTx/>
                <a:uFillTx/>
                <a:latin typeface="Meiryo UI"/>
                <a:ea typeface="Meiryo UI"/>
              </a:rPr>
              <a:t>：</a:t>
            </a:r>
            <a:r>
              <a:rPr kumimoji="1" lang="en-US" sz="900" b="0" i="0" u="none" strike="noStrike" kern="1200" cap="none" spc="-1" normalizeH="0" baseline="0" noProof="0">
                <a:ln>
                  <a:noFill/>
                </a:ln>
                <a:solidFill>
                  <a:srgbClr val="000000"/>
                </a:solidFill>
                <a:effectLst/>
                <a:uLnTx/>
                <a:uFillTx/>
                <a:latin typeface="Meiryo UI"/>
                <a:ea typeface="Meiryo UI"/>
              </a:rPr>
              <a:t>76×67×15mm</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付属品：取説付</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備   考：ブルー、ブラック、ホワイト</a:t>
            </a:r>
            <a:endParaRPr kumimoji="1" lang="en-US" sz="900" b="0" i="0" u="none" strike="noStrike" kern="1200" cap="none" spc="-1" normalizeH="0" baseline="0" noProof="0">
              <a:ln>
                <a:noFill/>
              </a:ln>
              <a:solidFill>
                <a:prstClr val="black"/>
              </a:solidFill>
              <a:effectLst/>
              <a:uLnTx/>
              <a:uFillTx/>
              <a:latin typeface="Arial"/>
            </a:endParaRPr>
          </a:p>
        </p:txBody>
      </p:sp>
      <p:sp>
        <p:nvSpPr>
          <p:cNvPr id="50" name="テキスト ボックス 3"/>
          <p:cNvSpPr/>
          <p:nvPr/>
        </p:nvSpPr>
        <p:spPr>
          <a:xfrm>
            <a:off x="8151480" y="403344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51" name="テキスト ボックス 6"/>
          <p:cNvSpPr/>
          <p:nvPr/>
        </p:nvSpPr>
        <p:spPr>
          <a:xfrm>
            <a:off x="9838800" y="392688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52" name="円/楕円 8"/>
          <p:cNvSpPr/>
          <p:nvPr/>
        </p:nvSpPr>
        <p:spPr>
          <a:xfrm>
            <a:off x="5035680" y="1268640"/>
            <a:ext cx="738360" cy="738360"/>
          </a:xfrm>
          <a:prstGeom prst="ellipse">
            <a:avLst/>
          </a:prstGeom>
          <a:solidFill>
            <a:schemeClr val="bg1"/>
          </a:solidFill>
          <a:ln w="19050">
            <a:solidFill>
              <a:srgbClr val="203864"/>
            </a:solidFill>
          </a:ln>
        </p:spPr>
        <p:style>
          <a:lnRef idx="2">
            <a:schemeClr val="accent1">
              <a:shade val="50000"/>
            </a:schemeClr>
          </a:lnRef>
          <a:fillRef idx="1">
            <a:schemeClr val="accent1"/>
          </a:fillRef>
          <a:effectRef idx="0">
            <a:schemeClr val="accent1"/>
          </a:effectRef>
          <a:fontRef idx="minor"/>
        </p:style>
      </p:sp>
      <p:sp>
        <p:nvSpPr>
          <p:cNvPr id="53" name="テキスト ボックス 42"/>
          <p:cNvSpPr/>
          <p:nvPr/>
        </p:nvSpPr>
        <p:spPr>
          <a:xfrm>
            <a:off x="5035320" y="1496160"/>
            <a:ext cx="738360" cy="317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1" normalizeH="0" baseline="0" noProof="0">
                <a:ln>
                  <a:noFill/>
                </a:ln>
                <a:solidFill>
                  <a:srgbClr val="203864"/>
                </a:solidFill>
                <a:effectLst/>
                <a:uLnTx/>
                <a:uFillTx/>
                <a:latin typeface="Meiryo UI"/>
                <a:ea typeface="Meiryo UI"/>
              </a:rPr>
              <a:t>特徴</a:t>
            </a:r>
            <a:endParaRPr kumimoji="1" lang="en-US" sz="1500" b="0" i="0" u="none" strike="noStrike" kern="1200" cap="none" spc="-1" normalizeH="0" baseline="0" noProof="0">
              <a:ln>
                <a:noFill/>
              </a:ln>
              <a:solidFill>
                <a:prstClr val="black"/>
              </a:solidFill>
              <a:effectLst/>
              <a:uLnTx/>
              <a:uFillTx/>
              <a:latin typeface="Arial"/>
            </a:endParaRPr>
          </a:p>
        </p:txBody>
      </p:sp>
      <p:sp>
        <p:nvSpPr>
          <p:cNvPr id="54" name="テキスト ボックス 5"/>
          <p:cNvSpPr/>
          <p:nvPr/>
        </p:nvSpPr>
        <p:spPr>
          <a:xfrm>
            <a:off x="9541080" y="346608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55" name="テキスト ボックス 13"/>
          <p:cNvSpPr/>
          <p:nvPr/>
        </p:nvSpPr>
        <p:spPr>
          <a:xfrm>
            <a:off x="10086840" y="247392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56" name="テキスト ボックス 14"/>
          <p:cNvSpPr/>
          <p:nvPr/>
        </p:nvSpPr>
        <p:spPr>
          <a:xfrm>
            <a:off x="-674640" y="104184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57" name="テキスト ボックス 28"/>
          <p:cNvSpPr/>
          <p:nvPr/>
        </p:nvSpPr>
        <p:spPr>
          <a:xfrm>
            <a:off x="6222960" y="344160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58" name="テキスト ボックス 29"/>
          <p:cNvSpPr/>
          <p:nvPr/>
        </p:nvSpPr>
        <p:spPr>
          <a:xfrm>
            <a:off x="5950080" y="341640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59" name="テキスト ボックス 9"/>
          <p:cNvSpPr/>
          <p:nvPr/>
        </p:nvSpPr>
        <p:spPr>
          <a:xfrm>
            <a:off x="9524880" y="315792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60" name="テキスト ボックス 16"/>
          <p:cNvSpPr/>
          <p:nvPr/>
        </p:nvSpPr>
        <p:spPr>
          <a:xfrm>
            <a:off x="8390520" y="733212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61" name="テキスト ボックス 17"/>
          <p:cNvSpPr/>
          <p:nvPr/>
        </p:nvSpPr>
        <p:spPr>
          <a:xfrm>
            <a:off x="8017920" y="-73656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62" name="直線コネクタ 46"/>
          <p:cNvSpPr/>
          <p:nvPr/>
        </p:nvSpPr>
        <p:spPr>
          <a:xfrm>
            <a:off x="933120" y="5145120"/>
            <a:ext cx="3560040" cy="12600"/>
          </a:xfrm>
          <a:prstGeom prst="line">
            <a:avLst/>
          </a:prstGeom>
          <a:ln>
            <a:solidFill>
              <a:srgbClr val="767171"/>
            </a:solidFill>
            <a:prstDash val="dash"/>
          </a:ln>
        </p:spPr>
        <p:style>
          <a:lnRef idx="1">
            <a:schemeClr val="accent1"/>
          </a:lnRef>
          <a:fillRef idx="0">
            <a:schemeClr val="accent1"/>
          </a:fillRef>
          <a:effectRef idx="0">
            <a:schemeClr val="accent1"/>
          </a:effectRef>
          <a:fontRef idx="minor"/>
        </p:style>
      </p:sp>
      <p:sp>
        <p:nvSpPr>
          <p:cNvPr id="63" name="テキスト ボックス 47"/>
          <p:cNvSpPr/>
          <p:nvPr/>
        </p:nvSpPr>
        <p:spPr>
          <a:xfrm>
            <a:off x="486000" y="5029920"/>
            <a:ext cx="446400" cy="226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仕様</a:t>
            </a:r>
            <a:endParaRPr kumimoji="1" lang="en-US" sz="900" b="0" i="0" u="none" strike="noStrike" kern="1200" cap="none" spc="-1" normalizeH="0" baseline="0" noProof="0">
              <a:ln>
                <a:noFill/>
              </a:ln>
              <a:solidFill>
                <a:prstClr val="black"/>
              </a:solidFill>
              <a:effectLst/>
              <a:uLnTx/>
              <a:uFillTx/>
              <a:latin typeface="Arial"/>
            </a:endParaRPr>
          </a:p>
        </p:txBody>
      </p:sp>
      <p:sp>
        <p:nvSpPr>
          <p:cNvPr id="64" name="テキスト ボックス 48"/>
          <p:cNvSpPr/>
          <p:nvPr/>
        </p:nvSpPr>
        <p:spPr>
          <a:xfrm>
            <a:off x="296280" y="658440"/>
            <a:ext cx="85464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1" normalizeH="0" baseline="0" noProof="0">
                <a:ln>
                  <a:noFill/>
                </a:ln>
                <a:solidFill>
                  <a:srgbClr val="FFFFFF"/>
                </a:solidFill>
                <a:effectLst/>
                <a:uLnTx/>
                <a:uFillTx/>
                <a:latin typeface="Meiryo UI"/>
                <a:ea typeface="Meiryo UI"/>
              </a:rPr>
              <a:t>【</a:t>
            </a:r>
            <a:r>
              <a:rPr kumimoji="1" lang="ja-JP" altLang="en-US" sz="1200" b="0" i="0" u="none" strike="noStrike" kern="1200" cap="none" spc="-1" normalizeH="0" baseline="0" noProof="0">
                <a:ln>
                  <a:noFill/>
                </a:ln>
                <a:solidFill>
                  <a:srgbClr val="FFFFFF"/>
                </a:solidFill>
                <a:effectLst/>
                <a:uLnTx/>
                <a:uFillTx/>
                <a:latin typeface="Meiryo UI"/>
                <a:ea typeface="Meiryo UI"/>
              </a:rPr>
              <a:t>提案書</a:t>
            </a:r>
            <a:r>
              <a:rPr kumimoji="1" lang="en-US" altLang="ja-JP" sz="1200" b="0" i="0" u="none" strike="noStrike" kern="1200" cap="none" spc="-1" normalizeH="0" baseline="0" noProof="0">
                <a:ln>
                  <a:noFill/>
                </a:ln>
                <a:solidFill>
                  <a:srgbClr val="FFFFFF"/>
                </a:solidFill>
                <a:effectLst/>
                <a:uLnTx/>
                <a:uFillTx/>
                <a:latin typeface="Meiryo UI"/>
                <a:ea typeface="Meiryo UI"/>
              </a:rPr>
              <a:t>】</a:t>
            </a:r>
            <a:endParaRPr kumimoji="1" lang="en-US" sz="1200" b="0" i="0" u="none" strike="noStrike" kern="1200" cap="none" spc="-1" normalizeH="0" baseline="0" noProof="0">
              <a:ln>
                <a:noFill/>
              </a:ln>
              <a:solidFill>
                <a:prstClr val="black"/>
              </a:solidFill>
              <a:effectLst/>
              <a:uLnTx/>
              <a:uFillTx/>
              <a:latin typeface="Arial"/>
            </a:endParaRPr>
          </a:p>
        </p:txBody>
      </p:sp>
      <p:sp>
        <p:nvSpPr>
          <p:cNvPr id="65" name="テキスト ボックス 51"/>
          <p:cNvSpPr/>
          <p:nvPr/>
        </p:nvSpPr>
        <p:spPr>
          <a:xfrm>
            <a:off x="5932080" y="1422000"/>
            <a:ext cx="2916000" cy="192096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marL="0" marR="0" lvl="0" indent="0" algn="just" defTabSz="914400" rtl="0" eaLnBrk="1" fontAlgn="auto" latinLnBrk="0" hangingPunct="1">
              <a:lnSpc>
                <a:spcPts val="2401"/>
              </a:lnSpc>
              <a:spcBef>
                <a:spcPts val="0"/>
              </a:spcBef>
              <a:spcAft>
                <a:spcPts val="0"/>
              </a:spcAft>
              <a:buClrTx/>
              <a:buSzTx/>
              <a:buFontTx/>
              <a:buNone/>
              <a:tabLst/>
              <a:defRPr/>
            </a:pPr>
            <a:r>
              <a:rPr kumimoji="1" lang="ja-JP" altLang="en-US" sz="1600" b="0" i="0" u="none" strike="noStrike" kern="1200" cap="none" spc="-1" normalizeH="0" baseline="0" noProof="0">
                <a:ln>
                  <a:noFill/>
                </a:ln>
                <a:solidFill>
                  <a:srgbClr val="000000"/>
                </a:solidFill>
                <a:effectLst/>
                <a:uLnTx/>
                <a:uFillTx/>
                <a:latin typeface="Meiryo UI"/>
                <a:ea typeface="Meiryo UI"/>
              </a:rPr>
              <a:t>パソコン画面を傷つけずに拭くことができずクリーナーと、キーボードに溜まったホコリ等を取るブラシをひとつにした便利グッズです。名入れプリントも可能ですのでノベルティ用に是非！</a:t>
            </a:r>
            <a:endParaRPr kumimoji="1" lang="en-US" sz="1600" b="0" i="0" u="none" strike="noStrike" kern="1200" cap="none" spc="-1" normalizeH="0" baseline="0" noProof="0">
              <a:ln>
                <a:noFill/>
              </a:ln>
              <a:solidFill>
                <a:prstClr val="black"/>
              </a:solidFill>
              <a:effectLst/>
              <a:uLnTx/>
              <a:uFillTx/>
              <a:latin typeface="Arial"/>
            </a:endParaRPr>
          </a:p>
        </p:txBody>
      </p:sp>
      <p:sp>
        <p:nvSpPr>
          <p:cNvPr id="66" name="円/楕円 50"/>
          <p:cNvSpPr/>
          <p:nvPr/>
        </p:nvSpPr>
        <p:spPr>
          <a:xfrm>
            <a:off x="5035680" y="5344560"/>
            <a:ext cx="738360" cy="738360"/>
          </a:xfrm>
          <a:prstGeom prst="ellipse">
            <a:avLst/>
          </a:prstGeom>
          <a:solidFill>
            <a:schemeClr val="bg1"/>
          </a:solidFill>
          <a:ln w="19050">
            <a:solidFill>
              <a:srgbClr val="203864"/>
            </a:solidFill>
          </a:ln>
        </p:spPr>
        <p:style>
          <a:lnRef idx="2">
            <a:schemeClr val="accent1">
              <a:shade val="50000"/>
            </a:schemeClr>
          </a:lnRef>
          <a:fillRef idx="1">
            <a:schemeClr val="accent1"/>
          </a:fillRef>
          <a:effectRef idx="0">
            <a:schemeClr val="accent1"/>
          </a:effectRef>
          <a:fontRef idx="minor"/>
        </p:style>
      </p:sp>
      <p:sp>
        <p:nvSpPr>
          <p:cNvPr id="67" name="テキスト ボックス 52"/>
          <p:cNvSpPr/>
          <p:nvPr/>
        </p:nvSpPr>
        <p:spPr>
          <a:xfrm>
            <a:off x="5035320" y="5569200"/>
            <a:ext cx="738360" cy="302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1" normalizeH="0" baseline="0" noProof="0">
                <a:ln>
                  <a:noFill/>
                </a:ln>
                <a:solidFill>
                  <a:srgbClr val="203864"/>
                </a:solidFill>
                <a:effectLst/>
                <a:uLnTx/>
                <a:uFillTx/>
                <a:latin typeface="Meiryo UI"/>
                <a:ea typeface="Meiryo UI"/>
              </a:rPr>
              <a:t>お見積</a:t>
            </a:r>
            <a:endParaRPr kumimoji="1" lang="en-US" sz="1400" b="0" i="0" u="none" strike="noStrike" kern="1200" cap="none" spc="-1" normalizeH="0" baseline="0" noProof="0">
              <a:ln>
                <a:noFill/>
              </a:ln>
              <a:solidFill>
                <a:prstClr val="black"/>
              </a:solidFill>
              <a:effectLst/>
              <a:uLnTx/>
              <a:uFillTx/>
              <a:latin typeface="Arial"/>
            </a:endParaRPr>
          </a:p>
        </p:txBody>
      </p:sp>
      <p:sp>
        <p:nvSpPr>
          <p:cNvPr id="68" name="直線コネクタ 54"/>
          <p:cNvSpPr/>
          <p:nvPr/>
        </p:nvSpPr>
        <p:spPr>
          <a:xfrm>
            <a:off x="5879880" y="3785400"/>
            <a:ext cx="2969280" cy="360"/>
          </a:xfrm>
          <a:prstGeom prst="line">
            <a:avLst/>
          </a:prstGeom>
          <a:ln w="19050">
            <a:solidFill>
              <a:srgbClr val="767171"/>
            </a:solidFill>
          </a:ln>
        </p:spPr>
        <p:style>
          <a:lnRef idx="1">
            <a:schemeClr val="accent1"/>
          </a:lnRef>
          <a:fillRef idx="0">
            <a:schemeClr val="accent1"/>
          </a:fillRef>
          <a:effectRef idx="0">
            <a:schemeClr val="accent1"/>
          </a:effectRef>
          <a:fontRef idx="minor"/>
        </p:style>
      </p:sp>
      <p:grpSp>
        <p:nvGrpSpPr>
          <p:cNvPr id="69" name="グループ化 57"/>
          <p:cNvGrpSpPr/>
          <p:nvPr/>
        </p:nvGrpSpPr>
        <p:grpSpPr>
          <a:xfrm>
            <a:off x="5042520" y="3830760"/>
            <a:ext cx="738360" cy="738360"/>
            <a:chOff x="5042520" y="3830760"/>
            <a:chExt cx="738360" cy="738360"/>
          </a:xfrm>
        </p:grpSpPr>
        <p:sp>
          <p:nvSpPr>
            <p:cNvPr id="70" name="円/楕円 58"/>
            <p:cNvSpPr/>
            <p:nvPr/>
          </p:nvSpPr>
          <p:spPr>
            <a:xfrm>
              <a:off x="5042520" y="3830760"/>
              <a:ext cx="738360" cy="738360"/>
            </a:xfrm>
            <a:prstGeom prst="ellipse">
              <a:avLst/>
            </a:prstGeom>
            <a:solidFill>
              <a:schemeClr val="bg1"/>
            </a:solidFill>
            <a:ln w="19050">
              <a:solidFill>
                <a:srgbClr val="203864"/>
              </a:solidFill>
            </a:ln>
          </p:spPr>
          <p:style>
            <a:lnRef idx="2">
              <a:schemeClr val="accent1">
                <a:shade val="50000"/>
              </a:schemeClr>
            </a:lnRef>
            <a:fillRef idx="1">
              <a:schemeClr val="accent1"/>
            </a:fillRef>
            <a:effectRef idx="0">
              <a:schemeClr val="accent1"/>
            </a:effectRef>
            <a:fontRef idx="minor"/>
          </p:style>
        </p:sp>
        <p:sp>
          <p:nvSpPr>
            <p:cNvPr id="71" name="テキスト ボックス 59"/>
            <p:cNvSpPr/>
            <p:nvPr/>
          </p:nvSpPr>
          <p:spPr>
            <a:xfrm>
              <a:off x="5135040" y="4065480"/>
              <a:ext cx="568800" cy="302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1" normalizeH="0" baseline="0" noProof="0">
                  <a:ln>
                    <a:noFill/>
                  </a:ln>
                  <a:solidFill>
                    <a:srgbClr val="203864"/>
                  </a:solidFill>
                  <a:effectLst/>
                  <a:uLnTx/>
                  <a:uFillTx/>
                  <a:latin typeface="Meiryo UI"/>
                  <a:ea typeface="Meiryo UI"/>
                </a:rPr>
                <a:t>納期</a:t>
              </a:r>
              <a:endParaRPr kumimoji="1" lang="en-US" sz="1400" b="0" i="0" u="none" strike="noStrike" kern="1200" cap="none" spc="-1" normalizeH="0" baseline="0" noProof="0">
                <a:ln>
                  <a:noFill/>
                </a:ln>
                <a:solidFill>
                  <a:prstClr val="black"/>
                </a:solidFill>
                <a:effectLst/>
                <a:uLnTx/>
                <a:uFillTx/>
                <a:latin typeface="Arial"/>
              </a:endParaRPr>
            </a:p>
          </p:txBody>
        </p:sp>
      </p:grpSp>
      <p:sp>
        <p:nvSpPr>
          <p:cNvPr id="72" name="直線コネクタ 60"/>
          <p:cNvSpPr/>
          <p:nvPr/>
        </p:nvSpPr>
        <p:spPr>
          <a:xfrm>
            <a:off x="5879880" y="4987080"/>
            <a:ext cx="2969280" cy="360"/>
          </a:xfrm>
          <a:prstGeom prst="line">
            <a:avLst/>
          </a:prstGeom>
          <a:ln w="19050">
            <a:solidFill>
              <a:srgbClr val="767171"/>
            </a:solidFill>
          </a:ln>
        </p:spPr>
        <p:style>
          <a:lnRef idx="1">
            <a:schemeClr val="accent1"/>
          </a:lnRef>
          <a:fillRef idx="0">
            <a:schemeClr val="accent1"/>
          </a:fillRef>
          <a:effectRef idx="0">
            <a:schemeClr val="accent1"/>
          </a:effectRef>
          <a:fontRef idx="minor"/>
        </p:style>
      </p:sp>
      <p:sp>
        <p:nvSpPr>
          <p:cNvPr id="73" name="テキスト ボックス 61"/>
          <p:cNvSpPr/>
          <p:nvPr/>
        </p:nvSpPr>
        <p:spPr>
          <a:xfrm>
            <a:off x="6071040" y="4206240"/>
            <a:ext cx="2777040" cy="37080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600" b="0" i="0" u="none" strike="noStrike" kern="1200" cap="none" spc="-1" normalizeH="0" baseline="0" noProof="0">
                <a:ln>
                  <a:noFill/>
                </a:ln>
                <a:solidFill>
                  <a:srgbClr val="AFABAB"/>
                </a:solidFill>
                <a:effectLst/>
                <a:uLnTx/>
                <a:uFillTx/>
                <a:latin typeface="Meiryo UI"/>
                <a:ea typeface="Meiryo UI"/>
              </a:rPr>
              <a:t>納期スペース</a:t>
            </a:r>
            <a:endParaRPr kumimoji="1" lang="en-US" sz="1600" b="0" i="0" u="none" strike="noStrike" kern="1200" cap="none" spc="-1" normalizeH="0" baseline="0" noProof="0">
              <a:ln>
                <a:noFill/>
              </a:ln>
              <a:solidFill>
                <a:prstClr val="black"/>
              </a:solidFill>
              <a:effectLst/>
              <a:uLnTx/>
              <a:uFillTx/>
              <a:latin typeface="Arial"/>
            </a:endParaRPr>
          </a:p>
        </p:txBody>
      </p:sp>
      <p:sp>
        <p:nvSpPr>
          <p:cNvPr id="74" name="テキスト ボックス 62"/>
          <p:cNvSpPr/>
          <p:nvPr/>
        </p:nvSpPr>
        <p:spPr>
          <a:xfrm>
            <a:off x="6071040" y="5565960"/>
            <a:ext cx="2777040" cy="37080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600" b="0" i="0" u="none" strike="noStrike" kern="1200" cap="none" spc="-1" normalizeH="0" baseline="0" noProof="0">
                <a:ln>
                  <a:noFill/>
                </a:ln>
                <a:solidFill>
                  <a:srgbClr val="AFABAB"/>
                </a:solidFill>
                <a:effectLst/>
                <a:uLnTx/>
                <a:uFillTx/>
                <a:latin typeface="Meiryo UI"/>
                <a:ea typeface="Meiryo UI"/>
              </a:rPr>
              <a:t>お見積りスペース</a:t>
            </a:r>
            <a:endParaRPr kumimoji="1" lang="en-US" sz="1600" b="0" i="0" u="none" strike="noStrike" kern="1200" cap="none" spc="-1" normalizeH="0" baseline="0" noProof="0">
              <a:ln>
                <a:noFill/>
              </a:ln>
              <a:solidFill>
                <a:prstClr val="black"/>
              </a:solidFill>
              <a:effectLst/>
              <a:uLnTx/>
              <a:uFillTx/>
              <a:latin typeface="Arial"/>
            </a:endParaRPr>
          </a:p>
        </p:txBody>
      </p:sp>
      <p:sp>
        <p:nvSpPr>
          <p:cNvPr id="75" name="テキスト ボックス 1"/>
          <p:cNvSpPr/>
          <p:nvPr/>
        </p:nvSpPr>
        <p:spPr>
          <a:xfrm>
            <a:off x="8007120" y="-148320"/>
            <a:ext cx="183600" cy="368280"/>
          </a:xfrm>
          <a:prstGeom prst="rect">
            <a:avLst/>
          </a:prstGeom>
          <a:noFill/>
          <a:ln w="0">
            <a:noFill/>
          </a:ln>
        </p:spPr>
        <p:style>
          <a:lnRef idx="0">
            <a:scrgbClr r="0" g="0" b="0"/>
          </a:lnRef>
          <a:fillRef idx="0">
            <a:scrgbClr r="0" g="0" b="0"/>
          </a:fillRef>
          <a:effectRef idx="0">
            <a:scrgbClr r="0" g="0" b="0"/>
          </a:effectRef>
          <a:fontRef idx="minor"/>
        </p:style>
      </p:sp>
      <p:pic>
        <p:nvPicPr>
          <p:cNvPr id="76" name="図 75"/>
          <p:cNvPicPr/>
          <p:nvPr/>
        </p:nvPicPr>
        <p:blipFill>
          <a:blip r:embed="rId5"/>
          <a:stretch/>
        </p:blipFill>
        <p:spPr>
          <a:xfrm>
            <a:off x="817920" y="1800000"/>
            <a:ext cx="3141720" cy="3141720"/>
          </a:xfrm>
          <a:prstGeom prst="rect">
            <a:avLst/>
          </a:prstGeom>
          <a:ln w="0">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環境対策温度計</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ヒートショック対策</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プリント色数：</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素材：ガラス、紙、白灯油</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100×200×5mm</a:t>
            </a:r>
          </a:p>
          <a:p>
            <a:r>
              <a:rPr lang="ja-JP" altLang="en-US" sz="900" dirty="0">
                <a:latin typeface="Meiryo UI" panose="020B0604030504040204" pitchFamily="34" charset="-128"/>
                <a:ea typeface="Meiryo UI" panose="020B0604030504040204" pitchFamily="34" charset="-128"/>
              </a:rPr>
              <a:t>包装：アドポケット付きポリ袋</a:t>
            </a:r>
          </a:p>
          <a:p>
            <a:r>
              <a:rPr lang="ja-JP" altLang="en-US" sz="900" dirty="0">
                <a:latin typeface="Meiryo UI" panose="020B0604030504040204" pitchFamily="34" charset="-128"/>
                <a:ea typeface="Meiryo UI" panose="020B0604030504040204" pitchFamily="34" charset="-128"/>
              </a:rPr>
              <a:t>生産国：日本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nSpc>
                <a:spcPts val="2400"/>
              </a:lnSpc>
            </a:pPr>
            <a:r>
              <a:rPr lang="ja-JP" altLang="en-US" sz="1600" dirty="0"/>
              <a:t>しっかりとした厚手の台紙には政府広報オンライン発表のデータに基づいた</a:t>
            </a:r>
            <a:r>
              <a:rPr lang="en-US" altLang="ja-JP" sz="1600" dirty="0"/>
              <a:t>『</a:t>
            </a:r>
            <a:r>
              <a:rPr lang="ja-JP" altLang="en-US" sz="1600" dirty="0"/>
              <a:t>ヒートショック対策</a:t>
            </a:r>
            <a:r>
              <a:rPr lang="en-US" altLang="ja-JP" sz="1600" dirty="0"/>
              <a:t>』</a:t>
            </a:r>
            <a:r>
              <a:rPr lang="ja-JP" altLang="en-US" sz="1600" dirty="0"/>
              <a:t>の情報をわかりやすく掲載した温度計。部屋や脱衣場の壁に貼ってのご利用がおすすめです。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4" name="図 3">
            <a:extLst>
              <a:ext uri="{FF2B5EF4-FFF2-40B4-BE49-F238E27FC236}">
                <a16:creationId xmlns:a16="http://schemas.microsoft.com/office/drawing/2014/main" id="{C195B682-C0DB-DC31-8077-604997019AE1}"/>
              </a:ext>
            </a:extLst>
          </p:cNvPr>
          <p:cNvPicPr>
            <a:picLocks noChangeAspect="1"/>
          </p:cNvPicPr>
          <p:nvPr/>
        </p:nvPicPr>
        <p:blipFill>
          <a:blip r:embed="rId5"/>
          <a:stretch>
            <a:fillRect/>
          </a:stretch>
        </p:blipFill>
        <p:spPr>
          <a:xfrm>
            <a:off x="688193" y="1398008"/>
            <a:ext cx="3576491" cy="3576491"/>
          </a:xfrm>
          <a:prstGeom prst="rect">
            <a:avLst/>
          </a:prstGeom>
        </p:spPr>
      </p:pic>
    </p:spTree>
    <p:extLst>
      <p:ext uri="{BB962C8B-B14F-4D97-AF65-F5344CB8AC3E}">
        <p14:creationId xmlns:p14="http://schemas.microsoft.com/office/powerpoint/2010/main" val="23564950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リサイクルエコカイロ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φ95×12mm</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98g</a:t>
            </a:r>
          </a:p>
          <a:p>
            <a:r>
              <a:rPr lang="ja-JP" altLang="en-US" sz="900" dirty="0">
                <a:latin typeface="Meiryo UI" panose="020B0604030504040204" pitchFamily="34" charset="-128"/>
                <a:ea typeface="Meiryo UI" panose="020B0604030504040204" pitchFamily="34" charset="-128"/>
              </a:rPr>
              <a:t>包装：台紙入透明袋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繰り返し使えて地球環境に優しいリサイクルエコカイロ。液体結晶化の発熱で約</a:t>
            </a:r>
            <a:r>
              <a:rPr lang="en-US" altLang="ja-JP" sz="1600" dirty="0"/>
              <a:t>40</a:t>
            </a:r>
            <a:r>
              <a:rPr lang="ja-JP" altLang="en-US" sz="1600" dirty="0"/>
              <a:t>度の温かさが</a:t>
            </a:r>
            <a:r>
              <a:rPr lang="en-US" altLang="ja-JP" sz="1600" dirty="0"/>
              <a:t>30</a:t>
            </a:r>
            <a:r>
              <a:rPr lang="ja-JP" altLang="en-US" sz="1600" dirty="0"/>
              <a:t>分程度持続します。使用後は煮沸したのち流水で一気に冷ませば再利用可能です。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94D1F342-AA13-0883-97AE-E03BFEC3B2F6}"/>
              </a:ext>
            </a:extLst>
          </p:cNvPr>
          <p:cNvPicPr>
            <a:picLocks noChangeAspect="1"/>
          </p:cNvPicPr>
          <p:nvPr/>
        </p:nvPicPr>
        <p:blipFill>
          <a:blip r:embed="rId5"/>
          <a:stretch>
            <a:fillRect/>
          </a:stretch>
        </p:blipFill>
        <p:spPr>
          <a:xfrm>
            <a:off x="792234" y="1389335"/>
            <a:ext cx="3502540" cy="3502540"/>
          </a:xfrm>
          <a:prstGeom prst="rect">
            <a:avLst/>
          </a:prstGeom>
        </p:spPr>
      </p:pic>
    </p:spTree>
    <p:extLst>
      <p:ext uri="{BB962C8B-B14F-4D97-AF65-F5344CB8AC3E}">
        <p14:creationId xmlns:p14="http://schemas.microsoft.com/office/powerpoint/2010/main" val="802821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オリジナルフェイスマスク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コットン</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またはレーヨンポリ</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:150×200mm</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シール部：オンデマンド印刷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フェイスマスクのパッケージに添付するシールに、オリジナルデザインをフルカラープリントできます。シートマスクの素材は</a:t>
            </a:r>
            <a:r>
              <a:rPr lang="en-US" altLang="ja-JP" sz="1600" b="0" i="0" dirty="0">
                <a:solidFill>
                  <a:srgbClr val="333333"/>
                </a:solidFill>
                <a:effectLst/>
                <a:highlight>
                  <a:srgbClr val="FFFFFF"/>
                </a:highlight>
                <a:latin typeface="-apple-system"/>
              </a:rPr>
              <a:t>2</a:t>
            </a:r>
            <a:r>
              <a:rPr lang="ja-JP" altLang="en-US" sz="1600" b="0" i="0" dirty="0">
                <a:solidFill>
                  <a:srgbClr val="333333"/>
                </a:solidFill>
                <a:effectLst/>
                <a:highlight>
                  <a:srgbClr val="FFFFFF"/>
                </a:highlight>
                <a:latin typeface="-apple-system"/>
              </a:rPr>
              <a:t>種、処方は</a:t>
            </a:r>
            <a:r>
              <a:rPr lang="en-US" altLang="ja-JP" sz="1600" b="0" i="0" dirty="0">
                <a:solidFill>
                  <a:srgbClr val="333333"/>
                </a:solidFill>
                <a:effectLst/>
                <a:highlight>
                  <a:srgbClr val="FFFFFF"/>
                </a:highlight>
                <a:latin typeface="-apple-system"/>
              </a:rPr>
              <a:t>6</a:t>
            </a:r>
            <a:r>
              <a:rPr lang="ja-JP" altLang="en-US" sz="1600" b="0" i="0" dirty="0">
                <a:solidFill>
                  <a:srgbClr val="333333"/>
                </a:solidFill>
                <a:effectLst/>
                <a:highlight>
                  <a:srgbClr val="FFFFFF"/>
                </a:highlight>
                <a:latin typeface="-apple-system"/>
              </a:rPr>
              <a:t>種類と豊富に選べて、配布ノベルティや記念品にオススメです。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CE6D965-A646-5064-8D9A-6394A6E1B8CA}"/>
              </a:ext>
            </a:extLst>
          </p:cNvPr>
          <p:cNvPicPr>
            <a:picLocks noChangeAspect="1"/>
          </p:cNvPicPr>
          <p:nvPr/>
        </p:nvPicPr>
        <p:blipFill>
          <a:blip r:embed="rId5"/>
          <a:stretch>
            <a:fillRect/>
          </a:stretch>
        </p:blipFill>
        <p:spPr>
          <a:xfrm>
            <a:off x="733621" y="1348508"/>
            <a:ext cx="3643993" cy="3643993"/>
          </a:xfrm>
          <a:prstGeom prst="rect">
            <a:avLst/>
          </a:prstGeom>
        </p:spPr>
      </p:pic>
    </p:spTree>
    <p:extLst>
      <p:ext uri="{BB962C8B-B14F-4D97-AF65-F5344CB8AC3E}">
        <p14:creationId xmlns:p14="http://schemas.microsoft.com/office/powerpoint/2010/main" val="5878679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マルチカードツール（アルミケース入）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素材：ステンレス鋼、アルミニウム</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53×85mm</a:t>
            </a:r>
            <a:r>
              <a:rPr lang="ja-JP" altLang="en-US" sz="900" dirty="0">
                <a:latin typeface="Meiryo UI" panose="020B0604030504040204" pitchFamily="34" charset="-128"/>
                <a:ea typeface="Meiryo UI" panose="020B0604030504040204" pitchFamily="34" charset="-128"/>
              </a:rPr>
              <a:t>　ケース：</a:t>
            </a:r>
            <a:r>
              <a:rPr lang="en-US" altLang="ja-JP" sz="900" dirty="0">
                <a:latin typeface="Meiryo UI" panose="020B0604030504040204" pitchFamily="34" charset="-128"/>
                <a:ea typeface="Meiryo UI" panose="020B0604030504040204" pitchFamily="34" charset="-128"/>
              </a:rPr>
              <a:t>56×87×2mm</a:t>
            </a:r>
          </a:p>
          <a:p>
            <a:r>
              <a:rPr lang="ja-JP" altLang="en-US" sz="900" dirty="0">
                <a:latin typeface="Meiryo UI" panose="020B0604030504040204" pitchFamily="34" charset="-128"/>
                <a:ea typeface="Meiryo UI" panose="020B0604030504040204" pitchFamily="34" charset="-128"/>
              </a:rPr>
              <a:t>包装：ポリ袋入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アウトドアシーンはもちろん、被災時などにも非常に役立つマルチカードツールです。名刺サイズのため持ち歩くのにも非常に便利。イベント等のノベルティ用としても人気です。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0E6C4C95-C06A-C907-F59D-0A816BFC97ED}"/>
              </a:ext>
            </a:extLst>
          </p:cNvPr>
          <p:cNvPicPr>
            <a:picLocks noChangeAspect="1"/>
          </p:cNvPicPr>
          <p:nvPr/>
        </p:nvPicPr>
        <p:blipFill>
          <a:blip r:embed="rId5"/>
          <a:stretch>
            <a:fillRect/>
          </a:stretch>
        </p:blipFill>
        <p:spPr>
          <a:xfrm>
            <a:off x="718975" y="1384831"/>
            <a:ext cx="3560089" cy="3560089"/>
          </a:xfrm>
          <a:prstGeom prst="rect">
            <a:avLst/>
          </a:prstGeom>
        </p:spPr>
      </p:pic>
    </p:spTree>
    <p:extLst>
      <p:ext uri="{BB962C8B-B14F-4D97-AF65-F5344CB8AC3E}">
        <p14:creationId xmlns:p14="http://schemas.microsoft.com/office/powerpoint/2010/main" val="1797224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汗ふきシート「さらっと。」</a:t>
            </a:r>
            <a:r>
              <a:rPr lang="en-US" altLang="ja-JP" sz="2000" dirty="0">
                <a:solidFill>
                  <a:schemeClr val="bg1"/>
                </a:solidFill>
                <a:latin typeface="Meiryo UI" panose="020B0604030504040204" pitchFamily="34" charset="-128"/>
                <a:ea typeface="Meiryo UI" panose="020B0604030504040204" pitchFamily="34" charset="-128"/>
              </a:rPr>
              <a:t>20</a:t>
            </a:r>
            <a:r>
              <a:rPr lang="ja-JP" altLang="en-US" sz="2000" dirty="0">
                <a:solidFill>
                  <a:schemeClr val="bg1"/>
                </a:solidFill>
                <a:latin typeface="Meiryo UI" panose="020B0604030504040204" pitchFamily="34" charset="-128"/>
                <a:ea typeface="Meiryo UI" panose="020B0604030504040204" pitchFamily="34" charset="-128"/>
              </a:rPr>
              <a:t>枚 メントール入り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素材：水・エタノール・イソペンチルジオール・イヌリン・メントール・ベンザルコニウムクロリド・ブチルカルバミン酸ヨウカプロピニル</a:t>
            </a:r>
          </a:p>
          <a:p>
            <a:r>
              <a:rPr lang="ja-JP" altLang="en-US" sz="900" dirty="0">
                <a:latin typeface="Meiryo UI" panose="020B0604030504040204" pitchFamily="34" charset="-128"/>
                <a:ea typeface="Meiryo UI" panose="020B0604030504040204" pitchFamily="34" charset="-128"/>
              </a:rPr>
              <a:t>サイズ：本体：約 </a:t>
            </a:r>
            <a:r>
              <a:rPr lang="en-US" altLang="ja-JP" sz="900" dirty="0">
                <a:latin typeface="Meiryo UI" panose="020B0604030504040204" pitchFamily="34" charset="-128"/>
                <a:ea typeface="Meiryo UI" panose="020B0604030504040204" pitchFamily="34" charset="-128"/>
              </a:rPr>
              <a:t>W95×H155mm</a:t>
            </a:r>
            <a:r>
              <a:rPr lang="ja-JP" altLang="en-US" sz="900" dirty="0">
                <a:latin typeface="Meiryo UI" panose="020B0604030504040204" pitchFamily="34" charset="-128"/>
                <a:ea typeface="Meiryo UI" panose="020B0604030504040204" pitchFamily="34" charset="-128"/>
              </a:rPr>
              <a:t>、原紙：約 </a:t>
            </a:r>
            <a:r>
              <a:rPr lang="en-US" altLang="ja-JP" sz="900" dirty="0">
                <a:latin typeface="Meiryo UI" panose="020B0604030504040204" pitchFamily="34" charset="-128"/>
                <a:ea typeface="Meiryo UI" panose="020B0604030504040204" pitchFamily="34" charset="-128"/>
              </a:rPr>
              <a:t>W150×H200mm</a:t>
            </a:r>
            <a:r>
              <a:rPr lang="ja-JP" altLang="en-US" sz="900" dirty="0">
                <a:latin typeface="Meiryo UI" panose="020B0604030504040204" pitchFamily="34" charset="-128"/>
                <a:ea typeface="Meiryo UI" panose="020B0604030504040204" pitchFamily="34" charset="-128"/>
              </a:rPr>
              <a:t>、不織布</a:t>
            </a:r>
            <a:r>
              <a:rPr lang="en-US" altLang="ja-JP" sz="900" dirty="0">
                <a:latin typeface="Meiryo UI" panose="020B0604030504040204" pitchFamily="34" charset="-128"/>
                <a:ea typeface="Meiryo UI" panose="020B0604030504040204" pitchFamily="34" charset="-128"/>
              </a:rPr>
              <a:t>40g/</a:t>
            </a:r>
            <a:r>
              <a:rPr lang="ja-JP" altLang="en-US" sz="900" dirty="0">
                <a:latin typeface="Meiryo UI" panose="020B0604030504040204" pitchFamily="34" charset="-128"/>
                <a:ea typeface="Meiryo UI" panose="020B0604030504040204" pitchFamily="34" charset="-128"/>
              </a:rPr>
              <a:t>平方メートル</a:t>
            </a:r>
          </a:p>
          <a:p>
            <a:r>
              <a:rPr lang="ja-JP" altLang="en-US" sz="900" dirty="0">
                <a:latin typeface="Meiryo UI" panose="020B0604030504040204" pitchFamily="34" charset="-128"/>
                <a:ea typeface="Meiryo UI" panose="020B0604030504040204" pitchFamily="34" charset="-128"/>
              </a:rPr>
              <a:t>生産国：日本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94026"/>
          </a:xfrm>
          <a:prstGeom prst="rect">
            <a:avLst/>
          </a:prstGeom>
          <a:noFill/>
        </p:spPr>
        <p:txBody>
          <a:bodyPr wrap="square" lIns="0" tIns="46800" rIns="0" spcCol="360000" rtlCol="0">
            <a:spAutoFit/>
          </a:bodyPr>
          <a:lstStyle/>
          <a:p>
            <a:pPr algn="just"/>
            <a:r>
              <a:rPr lang="ja-JP" altLang="en-US" sz="1100" dirty="0"/>
              <a:t>業界初のサトウキビ由来、</a:t>
            </a:r>
            <a:r>
              <a:rPr lang="en-US" altLang="ja-JP" sz="1100" dirty="0"/>
              <a:t>100</a:t>
            </a:r>
            <a:r>
              <a:rPr lang="ja-JP" altLang="en-US" sz="1100" dirty="0"/>
              <a:t>％天然素材のイヌリン配合で、さらさら＆しっとり感を実現した汗ふきシート。冷感効果を感じるメントール入り。</a:t>
            </a:r>
            <a:r>
              <a:rPr lang="en-US" altLang="ja-JP" sz="1100" dirty="0"/>
              <a:t>20</a:t>
            </a:r>
            <a:r>
              <a:rPr lang="ja-JP" altLang="en-US" sz="1100" dirty="0"/>
              <a:t>枚入りで夏の外出先でもたっぷり使えます。</a:t>
            </a:r>
            <a:r>
              <a:rPr lang="en-US" altLang="ja-JP" sz="1100" dirty="0"/>
              <a:t>※</a:t>
            </a:r>
            <a:r>
              <a:rPr lang="ja-JP" altLang="en-US" sz="1100" dirty="0"/>
              <a:t>プリントを行う場合、最小ロットは</a:t>
            </a:r>
            <a:r>
              <a:rPr lang="en-US" altLang="ja-JP" sz="1100" dirty="0"/>
              <a:t>1000</a:t>
            </a:r>
            <a:r>
              <a:rPr lang="ja-JP" altLang="en-US" sz="1100" dirty="0"/>
              <a:t>個からになります。システムの問題で上記の表記が「名入れ有り </a:t>
            </a:r>
            <a:r>
              <a:rPr lang="en-US" altLang="ja-JP" sz="1100" dirty="0"/>
              <a:t>100 </a:t>
            </a:r>
            <a:r>
              <a:rPr lang="ja-JP" altLang="en-US" sz="1100" dirty="0"/>
              <a:t>／ 無地 </a:t>
            </a:r>
            <a:r>
              <a:rPr lang="en-US" altLang="ja-JP" sz="1100" dirty="0"/>
              <a:t>1000</a:t>
            </a:r>
            <a:r>
              <a:rPr lang="ja-JP" altLang="en-US" sz="1100" dirty="0"/>
              <a:t>」となっていますが、「無地 </a:t>
            </a:r>
            <a:r>
              <a:rPr lang="en-US" altLang="ja-JP" sz="1100" dirty="0"/>
              <a:t>100 </a:t>
            </a:r>
            <a:r>
              <a:rPr lang="ja-JP" altLang="en-US" sz="1100" dirty="0"/>
              <a:t>／ 名入れ有り </a:t>
            </a:r>
            <a:r>
              <a:rPr lang="en-US" altLang="ja-JP" sz="1100" dirty="0"/>
              <a:t>1000</a:t>
            </a:r>
            <a:r>
              <a:rPr lang="ja-JP" altLang="en-US" sz="1100" dirty="0"/>
              <a:t>」が正しい内容になります。</a:t>
            </a:r>
          </a:p>
          <a:p>
            <a:pPr algn="just"/>
            <a:r>
              <a:rPr lang="en-US" altLang="ja-JP" sz="1100" dirty="0"/>
              <a:t>※</a:t>
            </a:r>
            <a:r>
              <a:rPr lang="ja-JP" altLang="en-US" sz="1100" dirty="0"/>
              <a:t>こちらの商品は、最小ロット数単位（倍数）のみの承りになります。名入れを行う場合の最小ロットは、</a:t>
            </a:r>
            <a:r>
              <a:rPr lang="en-US" altLang="ja-JP" sz="1100" dirty="0"/>
              <a:t>1000</a:t>
            </a:r>
            <a:r>
              <a:rPr lang="ja-JP" altLang="en-US" sz="1100" dirty="0"/>
              <a:t>個以上からお受けいたします。</a:t>
            </a:r>
            <a:endParaRPr lang="en-US" altLang="ja-JP" sz="1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5" name="図 24">
            <a:extLst>
              <a:ext uri="{FF2B5EF4-FFF2-40B4-BE49-F238E27FC236}">
                <a16:creationId xmlns:a16="http://schemas.microsoft.com/office/drawing/2014/main" id="{60C8B018-2D94-D472-69A0-FDB0878AE2BD}"/>
              </a:ext>
            </a:extLst>
          </p:cNvPr>
          <p:cNvPicPr>
            <a:picLocks noChangeAspect="1"/>
          </p:cNvPicPr>
          <p:nvPr/>
        </p:nvPicPr>
        <p:blipFill>
          <a:blip r:embed="rId5"/>
          <a:stretch>
            <a:fillRect/>
          </a:stretch>
        </p:blipFill>
        <p:spPr>
          <a:xfrm>
            <a:off x="675031" y="1349312"/>
            <a:ext cx="3696206" cy="3696206"/>
          </a:xfrm>
          <a:prstGeom prst="rect">
            <a:avLst/>
          </a:prstGeom>
        </p:spPr>
      </p:pic>
    </p:spTree>
    <p:extLst>
      <p:ext uri="{BB962C8B-B14F-4D97-AF65-F5344CB8AC3E}">
        <p14:creationId xmlns:p14="http://schemas.microsoft.com/office/powerpoint/2010/main" val="3689069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ボディシート </a:t>
            </a:r>
            <a:r>
              <a:rPr lang="en-US" altLang="ja-JP" sz="2000" dirty="0">
                <a:solidFill>
                  <a:schemeClr val="bg1"/>
                </a:solidFill>
                <a:latin typeface="Meiryo UI" panose="020B0604030504040204" pitchFamily="34" charset="-128"/>
                <a:ea typeface="Meiryo UI" panose="020B0604030504040204" pitchFamily="34" charset="-128"/>
              </a:rPr>
              <a:t>SUPER COOL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素材：水、エタノール、</a:t>
            </a:r>
            <a:r>
              <a:rPr lang="en-US" altLang="ja-JP" sz="900" dirty="0">
                <a:latin typeface="Meiryo UI" panose="020B0604030504040204" pitchFamily="34" charset="-128"/>
                <a:ea typeface="Meiryo UI" panose="020B0604030504040204" pitchFamily="34" charset="-128"/>
              </a:rPr>
              <a:t>BG</a:t>
            </a:r>
            <a:r>
              <a:rPr lang="ja-JP" altLang="en-US" sz="900" dirty="0">
                <a:latin typeface="Meiryo UI" panose="020B0604030504040204" pitchFamily="34" charset="-128"/>
                <a:ea typeface="Meiryo UI" panose="020B0604030504040204" pitchFamily="34" charset="-128"/>
              </a:rPr>
              <a:t>、メントール、ペンチレン、グリコール、 ヒアルロン酸ヒドロキシプロピル、トリモニウム、クエン酸、クエン酸</a:t>
            </a:r>
            <a:r>
              <a:rPr lang="en-US" altLang="ja-JP" sz="900" dirty="0">
                <a:latin typeface="Meiryo UI" panose="020B0604030504040204" pitchFamily="34" charset="-128"/>
                <a:ea typeface="Meiryo UI" panose="020B0604030504040204" pitchFamily="34" charset="-128"/>
              </a:rPr>
              <a:t>Na</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EDTA-</a:t>
            </a:r>
            <a:r>
              <a:rPr lang="ja-JP" altLang="en-US" sz="900" dirty="0">
                <a:latin typeface="Meiryo UI" panose="020B0604030504040204" pitchFamily="34" charset="-128"/>
                <a:ea typeface="Meiryo UI" panose="020B0604030504040204" pitchFamily="34" charset="-128"/>
              </a:rPr>
              <a:t>２</a:t>
            </a:r>
            <a:r>
              <a:rPr lang="en-US" altLang="ja-JP" sz="900" dirty="0">
                <a:latin typeface="Meiryo UI" panose="020B0604030504040204" pitchFamily="34" charset="-128"/>
                <a:ea typeface="Meiryo UI" panose="020B0604030504040204" pitchFamily="34" charset="-128"/>
              </a:rPr>
              <a:t>Na</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90×140×17mm</a:t>
            </a:r>
            <a:r>
              <a:rPr lang="ja-JP" altLang="en-US" sz="900" dirty="0">
                <a:latin typeface="Meiryo UI" panose="020B0604030504040204" pitchFamily="34" charset="-128"/>
                <a:ea typeface="Meiryo UI" panose="020B0604030504040204" pitchFamily="34" charset="-128"/>
              </a:rPr>
              <a:t>（原紙サイズ：約</a:t>
            </a:r>
            <a:r>
              <a:rPr lang="en-US" altLang="ja-JP" sz="900" dirty="0">
                <a:latin typeface="Meiryo UI" panose="020B0604030504040204" pitchFamily="34" charset="-128"/>
                <a:ea typeface="Meiryo UI" panose="020B0604030504040204" pitchFamily="34" charset="-128"/>
              </a:rPr>
              <a:t>150×200mm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備考：枚数：</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枚入り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18236"/>
          </a:xfrm>
          <a:prstGeom prst="rect">
            <a:avLst/>
          </a:prstGeom>
          <a:noFill/>
        </p:spPr>
        <p:txBody>
          <a:bodyPr wrap="square" lIns="0" tIns="46800" rIns="0" spcCol="360000" rtlCol="0">
            <a:spAutoFit/>
          </a:bodyPr>
          <a:lstStyle/>
          <a:p>
            <a:pPr>
              <a:lnSpc>
                <a:spcPts val="2400"/>
              </a:lnSpc>
            </a:pPr>
            <a:r>
              <a:rPr lang="ja-JP" altLang="en-US" sz="1400" spc="-100" dirty="0"/>
              <a:t> 無香料＆無着色で、暑い季節に、いつでも何処でもひんやりクールダウンできるボディーシート。大きめサイズのフラップ部分には、オリジナルの名入れプリントもすることができます。</a:t>
            </a:r>
          </a:p>
          <a:p>
            <a:pPr>
              <a:lnSpc>
                <a:spcPts val="2400"/>
              </a:lnSpc>
            </a:pPr>
            <a:r>
              <a:rPr lang="en-US" altLang="ja-JP" sz="1400" spc="-100" dirty="0"/>
              <a:t>※</a:t>
            </a:r>
            <a:r>
              <a:rPr lang="ja-JP" altLang="en-US" sz="1400" spc="-100" dirty="0"/>
              <a:t>こちらの商品は、最小ロット数単位（倍数）のみの承りになります。</a:t>
            </a:r>
            <a:endParaRPr lang="en-US" altLang="ja-JP" sz="14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51B1F37-E0A9-CC4C-45C7-D0B391AF8044}"/>
              </a:ext>
            </a:extLst>
          </p:cNvPr>
          <p:cNvPicPr>
            <a:picLocks noChangeAspect="1"/>
          </p:cNvPicPr>
          <p:nvPr/>
        </p:nvPicPr>
        <p:blipFill>
          <a:blip r:embed="rId5"/>
          <a:stretch>
            <a:fillRect/>
          </a:stretch>
        </p:blipFill>
        <p:spPr>
          <a:xfrm>
            <a:off x="766601" y="1371901"/>
            <a:ext cx="3560089" cy="3560089"/>
          </a:xfrm>
          <a:prstGeom prst="rect">
            <a:avLst/>
          </a:prstGeom>
        </p:spPr>
      </p:pic>
    </p:spTree>
    <p:extLst>
      <p:ext uri="{BB962C8B-B14F-4D97-AF65-F5344CB8AC3E}">
        <p14:creationId xmlns:p14="http://schemas.microsoft.com/office/powerpoint/2010/main" val="15832924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7days,</a:t>
            </a:r>
            <a:r>
              <a:rPr lang="ja-JP" altLang="en-US" sz="2000" dirty="0">
                <a:solidFill>
                  <a:schemeClr val="bg1"/>
                </a:solidFill>
                <a:latin typeface="Meiryo UI" panose="020B0604030504040204" pitchFamily="34" charset="-128"/>
                <a:ea typeface="Meiryo UI" panose="020B0604030504040204" pitchFamily="34" charset="-128"/>
              </a:rPr>
              <a:t>防災ウェット </a:t>
            </a:r>
            <a:r>
              <a:rPr lang="en-US" altLang="ja-JP" sz="2000" dirty="0">
                <a:solidFill>
                  <a:schemeClr val="bg1"/>
                </a:solidFill>
                <a:latin typeface="Meiryo UI" panose="020B0604030504040204" pitchFamily="34" charset="-128"/>
                <a:ea typeface="Meiryo UI" panose="020B0604030504040204" pitchFamily="34" charset="-128"/>
              </a:rPr>
              <a:t>5</a:t>
            </a:r>
            <a:r>
              <a:rPr lang="ja-JP" altLang="en-US" sz="2000" dirty="0">
                <a:solidFill>
                  <a:schemeClr val="bg1"/>
                </a:solidFill>
                <a:latin typeface="Meiryo UI" panose="020B0604030504040204" pitchFamily="34" charset="-128"/>
                <a:ea typeface="Meiryo UI" panose="020B0604030504040204" pitchFamily="34" charset="-128"/>
              </a:rPr>
              <a:t>年保存対応 大判 </a:t>
            </a:r>
            <a:r>
              <a:rPr lang="en-US" altLang="ja-JP" sz="2000" dirty="0">
                <a:solidFill>
                  <a:schemeClr val="bg1"/>
                </a:solidFill>
                <a:latin typeface="Meiryo UI" panose="020B0604030504040204" pitchFamily="34" charset="-128"/>
                <a:ea typeface="Meiryo UI" panose="020B0604030504040204" pitchFamily="34" charset="-128"/>
              </a:rPr>
              <a:t>20</a:t>
            </a:r>
            <a:r>
              <a:rPr lang="ja-JP" altLang="en-US" sz="2000" dirty="0">
                <a:solidFill>
                  <a:schemeClr val="bg1"/>
                </a:solidFill>
                <a:latin typeface="Meiryo UI" panose="020B0604030504040204" pitchFamily="34" charset="-128"/>
                <a:ea typeface="Meiryo UI" panose="020B0604030504040204" pitchFamily="34" charset="-128"/>
              </a:rPr>
              <a:t>枚</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素材：水、エタノール、プロピレングリコール、ベンザルコニウムクロリド、ブチルカルバミン酸ヨウ化プロピニル、安定化二酸化塩素</a:t>
            </a:r>
          </a:p>
          <a:p>
            <a:r>
              <a:rPr lang="ja-JP" altLang="en-US" sz="900" dirty="0">
                <a:latin typeface="Meiryo UI" panose="020B0604030504040204" pitchFamily="34" charset="-128"/>
                <a:ea typeface="Meiryo UI" panose="020B0604030504040204" pitchFamily="34" charset="-128"/>
              </a:rPr>
              <a:t>サイズ：本体：約 </a:t>
            </a:r>
            <a:r>
              <a:rPr lang="en-US" altLang="ja-JP" sz="900" dirty="0">
                <a:latin typeface="Meiryo UI" panose="020B0604030504040204" pitchFamily="34" charset="-128"/>
                <a:ea typeface="Meiryo UI" panose="020B0604030504040204" pitchFamily="34" charset="-128"/>
              </a:rPr>
              <a:t>W210×H125mm</a:t>
            </a:r>
            <a:r>
              <a:rPr lang="ja-JP" altLang="en-US" sz="900" dirty="0">
                <a:latin typeface="Meiryo UI" panose="020B0604030504040204" pitchFamily="34" charset="-128"/>
                <a:ea typeface="Meiryo UI" panose="020B0604030504040204" pitchFamily="34" charset="-128"/>
              </a:rPr>
              <a:t>、原紙：約 </a:t>
            </a:r>
            <a:r>
              <a:rPr lang="en-US" altLang="ja-JP" sz="900" dirty="0">
                <a:latin typeface="Meiryo UI" panose="020B0604030504040204" pitchFamily="34" charset="-128"/>
                <a:ea typeface="Meiryo UI" panose="020B0604030504040204" pitchFamily="34" charset="-128"/>
              </a:rPr>
              <a:t>W200×H300mm</a:t>
            </a:r>
          </a:p>
          <a:p>
            <a:r>
              <a:rPr lang="ja-JP" altLang="en-US" sz="900" dirty="0">
                <a:latin typeface="Meiryo UI" panose="020B0604030504040204" pitchFamily="34" charset="-128"/>
                <a:ea typeface="Meiryo UI" panose="020B0604030504040204" pitchFamily="34" charset="-128"/>
              </a:rPr>
              <a:t>生産国：日本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94026"/>
          </a:xfrm>
          <a:prstGeom prst="rect">
            <a:avLst/>
          </a:prstGeom>
          <a:noFill/>
        </p:spPr>
        <p:txBody>
          <a:bodyPr wrap="square" lIns="0" tIns="46800" rIns="0" spcCol="360000" rtlCol="0">
            <a:spAutoFit/>
          </a:bodyPr>
          <a:lstStyle/>
          <a:p>
            <a:pPr algn="just"/>
            <a:r>
              <a:rPr lang="ja-JP" altLang="en-US" sz="1100" dirty="0"/>
              <a:t>防災備蓄用として長持ちする。</a:t>
            </a:r>
            <a:r>
              <a:rPr lang="en-US" altLang="ja-JP" sz="1100" dirty="0"/>
              <a:t>5</a:t>
            </a:r>
            <a:r>
              <a:rPr lang="ja-JP" altLang="en-US" sz="1100" dirty="0"/>
              <a:t>年間保存対応のアルコールタイプの防災用ウェットティッシュです。大判タイプの</a:t>
            </a:r>
            <a:r>
              <a:rPr lang="en-US" altLang="ja-JP" sz="1100" dirty="0"/>
              <a:t>20</a:t>
            </a:r>
            <a:r>
              <a:rPr lang="ja-JP" altLang="en-US" sz="1100" dirty="0"/>
              <a:t>枚入りで、いざというときもたっぷり使うことができます。</a:t>
            </a:r>
            <a:r>
              <a:rPr lang="en-US" altLang="ja-JP" sz="1100" dirty="0"/>
              <a:t>※</a:t>
            </a:r>
            <a:r>
              <a:rPr lang="ja-JP" altLang="en-US" sz="1100" dirty="0"/>
              <a:t>プリントを行う場合、最小ロットは</a:t>
            </a:r>
            <a:r>
              <a:rPr lang="en-US" altLang="ja-JP" sz="1100" dirty="0"/>
              <a:t>1000</a:t>
            </a:r>
            <a:r>
              <a:rPr lang="ja-JP" altLang="en-US" sz="1100" dirty="0"/>
              <a:t>個からになります。システムの問題で上記の表記が「名入れ有り </a:t>
            </a:r>
            <a:r>
              <a:rPr lang="en-US" altLang="ja-JP" sz="1100" dirty="0"/>
              <a:t>50 </a:t>
            </a:r>
            <a:r>
              <a:rPr lang="ja-JP" altLang="en-US" sz="1100" dirty="0"/>
              <a:t>／ 無地 </a:t>
            </a:r>
            <a:r>
              <a:rPr lang="en-US" altLang="ja-JP" sz="1100" dirty="0"/>
              <a:t>1000</a:t>
            </a:r>
            <a:r>
              <a:rPr lang="ja-JP" altLang="en-US" sz="1100" dirty="0"/>
              <a:t>」となっていますが、「無地 </a:t>
            </a:r>
            <a:r>
              <a:rPr lang="en-US" altLang="ja-JP" sz="1100" dirty="0"/>
              <a:t>50 </a:t>
            </a:r>
            <a:r>
              <a:rPr lang="ja-JP" altLang="en-US" sz="1100" dirty="0"/>
              <a:t>／ 名入れ有り </a:t>
            </a:r>
            <a:r>
              <a:rPr lang="en-US" altLang="ja-JP" sz="1100" dirty="0"/>
              <a:t>1000</a:t>
            </a:r>
            <a:r>
              <a:rPr lang="ja-JP" altLang="en-US" sz="1100" dirty="0"/>
              <a:t>」が正しい内容になります。</a:t>
            </a:r>
          </a:p>
          <a:p>
            <a:pPr algn="just"/>
            <a:r>
              <a:rPr lang="en-US" altLang="ja-JP" sz="1100" dirty="0"/>
              <a:t>※</a:t>
            </a:r>
            <a:r>
              <a:rPr lang="ja-JP" altLang="en-US" sz="1100" dirty="0"/>
              <a:t>こちらの商品は、最小ロット数単位（倍数）のみの承りになります。名入れを行う場合の最小ロットは、</a:t>
            </a:r>
            <a:r>
              <a:rPr lang="en-US" altLang="ja-JP" sz="1100" dirty="0"/>
              <a:t>1000</a:t>
            </a:r>
            <a:r>
              <a:rPr lang="ja-JP" altLang="en-US" sz="1100" dirty="0"/>
              <a:t>個以上からお受けいたします。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9" name="図 108">
            <a:extLst>
              <a:ext uri="{FF2B5EF4-FFF2-40B4-BE49-F238E27FC236}">
                <a16:creationId xmlns:a16="http://schemas.microsoft.com/office/drawing/2014/main" id="{E46456BC-7FFC-B762-7EA3-1AAE9050B651}"/>
              </a:ext>
            </a:extLst>
          </p:cNvPr>
          <p:cNvPicPr>
            <a:picLocks noChangeAspect="1"/>
          </p:cNvPicPr>
          <p:nvPr/>
        </p:nvPicPr>
        <p:blipFill>
          <a:blip r:embed="rId5"/>
          <a:stretch>
            <a:fillRect/>
          </a:stretch>
        </p:blipFill>
        <p:spPr>
          <a:xfrm>
            <a:off x="723970" y="1411148"/>
            <a:ext cx="3560089" cy="3560089"/>
          </a:xfrm>
          <a:prstGeom prst="rect">
            <a:avLst/>
          </a:prstGeom>
        </p:spPr>
      </p:pic>
    </p:spTree>
    <p:extLst>
      <p:ext uri="{BB962C8B-B14F-4D97-AF65-F5344CB8AC3E}">
        <p14:creationId xmlns:p14="http://schemas.microsoft.com/office/powerpoint/2010/main" val="3805534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 BODY SHEETS PROTECT SKIN 10</a:t>
            </a:r>
            <a:r>
              <a:rPr lang="ja-JP" altLang="en-US" sz="2000" dirty="0">
                <a:solidFill>
                  <a:schemeClr val="bg1"/>
                </a:solidFill>
                <a:latin typeface="Meiryo UI" panose="020B0604030504040204" pitchFamily="34" charset="-128"/>
                <a:ea typeface="Meiryo UI" panose="020B0604030504040204" pitchFamily="34" charset="-128"/>
              </a:rPr>
              <a:t>枚入 シトロネラの香り</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素材：水、エタノール、</a:t>
            </a:r>
            <a:r>
              <a:rPr lang="en-US" altLang="ja-JP" sz="900" dirty="0">
                <a:latin typeface="Meiryo UI" panose="020B0604030504040204" pitchFamily="34" charset="-128"/>
                <a:ea typeface="Meiryo UI" panose="020B0604030504040204" pitchFamily="34" charset="-128"/>
              </a:rPr>
              <a:t>BG</a:t>
            </a:r>
            <a:r>
              <a:rPr lang="ja-JP" altLang="en-US" sz="900" dirty="0">
                <a:latin typeface="Meiryo UI" panose="020B0604030504040204" pitchFamily="34" charset="-128"/>
                <a:ea typeface="Meiryo UI" panose="020B0604030504040204" pitchFamily="34" charset="-128"/>
              </a:rPr>
              <a:t>、ペンチレングリコール、メントール、ヒアルロン酸ヒドロキシプロピルトリモニウム、シロバナムシヨケギク花エキス（除虫菊エキス）、フェノキシエタノール、クエン酸、クエン酸、</a:t>
            </a:r>
            <a:r>
              <a:rPr lang="en-US" altLang="ja-JP" sz="900" dirty="0">
                <a:latin typeface="Meiryo UI" panose="020B0604030504040204" pitchFamily="34" charset="-128"/>
                <a:ea typeface="Meiryo UI" panose="020B0604030504040204" pitchFamily="34" charset="-128"/>
              </a:rPr>
              <a:t>Na</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EDTA-2Na</a:t>
            </a:r>
            <a:r>
              <a:rPr lang="ja-JP" altLang="en-US" sz="900" dirty="0">
                <a:latin typeface="Meiryo UI" panose="020B0604030504040204" pitchFamily="34" charset="-128"/>
                <a:ea typeface="Meiryo UI" panose="020B0604030504040204" pitchFamily="34" charset="-128"/>
              </a:rPr>
              <a:t>、（Ｃ</a:t>
            </a:r>
            <a:r>
              <a:rPr lang="en-US" altLang="ja-JP" sz="900" dirty="0">
                <a:latin typeface="Meiryo UI" panose="020B0604030504040204" pitchFamily="34" charset="-128"/>
                <a:ea typeface="Meiryo UI" panose="020B0604030504040204" pitchFamily="34" charset="-128"/>
              </a:rPr>
              <a:t>12?14</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s-</a:t>
            </a:r>
            <a:r>
              <a:rPr lang="ja-JP" altLang="en-US" sz="900" dirty="0">
                <a:latin typeface="Meiryo UI" panose="020B0604030504040204" pitchFamily="34" charset="-128"/>
                <a:ea typeface="Meiryo UI" panose="020B0604030504040204" pitchFamily="34" charset="-128"/>
              </a:rPr>
              <a:t>パレス</a:t>
            </a:r>
            <a:r>
              <a:rPr lang="en-US" altLang="ja-JP" sz="900" dirty="0">
                <a:latin typeface="Meiryo UI" panose="020B0604030504040204" pitchFamily="34" charset="-128"/>
                <a:ea typeface="Meiryo UI" panose="020B0604030504040204" pitchFamily="34" charset="-128"/>
              </a:rPr>
              <a:t>-12</a:t>
            </a:r>
            <a:r>
              <a:rPr lang="ja-JP" altLang="en-US" sz="900" dirty="0">
                <a:latin typeface="Meiryo UI" panose="020B0604030504040204" pitchFamily="34" charset="-128"/>
                <a:ea typeface="Meiryo UI" panose="020B0604030504040204" pitchFamily="34" charset="-128"/>
              </a:rPr>
              <a:t>、香料</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90×140×17mm</a:t>
            </a:r>
            <a:r>
              <a:rPr lang="ja-JP" altLang="en-US" sz="900" dirty="0">
                <a:latin typeface="Meiryo UI" panose="020B0604030504040204" pitchFamily="34" charset="-128"/>
                <a:ea typeface="Meiryo UI" panose="020B0604030504040204" pitchFamily="34" charset="-128"/>
              </a:rPr>
              <a:t>（原紙サイズ：約</a:t>
            </a:r>
            <a:r>
              <a:rPr lang="en-US" altLang="ja-JP" sz="900" dirty="0">
                <a:latin typeface="Meiryo UI" panose="020B0604030504040204" pitchFamily="34" charset="-128"/>
                <a:ea typeface="Meiryo UI" panose="020B0604030504040204" pitchFamily="34" charset="-128"/>
              </a:rPr>
              <a:t>150×200mm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備考：枚数：</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枚入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名入れできるフラップ部分が大きいボディーシート。蚊取り線香の材料でお馴染の、人への毒性が低く殺虫の即効性が高い、除虫菊エキス配合。保湿効果もあり、夏のキャンプなどのお供にも最適です。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5478A187-52F7-1F6D-3832-AC9779710D0B}"/>
              </a:ext>
            </a:extLst>
          </p:cNvPr>
          <p:cNvPicPr>
            <a:picLocks noChangeAspect="1"/>
          </p:cNvPicPr>
          <p:nvPr/>
        </p:nvPicPr>
        <p:blipFill>
          <a:blip r:embed="rId5"/>
          <a:stretch>
            <a:fillRect/>
          </a:stretch>
        </p:blipFill>
        <p:spPr>
          <a:xfrm>
            <a:off x="738344" y="1334510"/>
            <a:ext cx="3723542" cy="3723542"/>
          </a:xfrm>
          <a:prstGeom prst="rect">
            <a:avLst/>
          </a:prstGeom>
        </p:spPr>
      </p:pic>
    </p:spTree>
    <p:extLst>
      <p:ext uri="{BB962C8B-B14F-4D97-AF65-F5344CB8AC3E}">
        <p14:creationId xmlns:p14="http://schemas.microsoft.com/office/powerpoint/2010/main" val="18118046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おそうじクリーナー 大判サイズ </a:t>
            </a:r>
            <a:r>
              <a:rPr lang="en-US" altLang="ja-JP" sz="2000" dirty="0">
                <a:solidFill>
                  <a:schemeClr val="bg1"/>
                </a:solidFill>
                <a:latin typeface="Meiryo UI" panose="020B0604030504040204" pitchFamily="34" charset="-128"/>
                <a:ea typeface="Meiryo UI" panose="020B0604030504040204" pitchFamily="34" charset="-128"/>
              </a:rPr>
              <a:t>10</a:t>
            </a:r>
            <a:r>
              <a:rPr lang="ja-JP" altLang="en-US" sz="2000" dirty="0">
                <a:solidFill>
                  <a:schemeClr val="bg1"/>
                </a:solidFill>
                <a:latin typeface="Meiryo UI" panose="020B0604030504040204" pitchFamily="34" charset="-128"/>
                <a:ea typeface="Meiryo UI" panose="020B0604030504040204" pitchFamily="34" charset="-128"/>
              </a:rPr>
              <a:t>枚入り</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22416"/>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水、エタノール、除菌剤、界面活性剤、消臭剤</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約</a:t>
            </a:r>
            <a:r>
              <a:rPr lang="en-US" altLang="ja-JP" sz="900" dirty="0">
                <a:latin typeface="Meiryo UI" panose="020B0604030504040204" pitchFamily="34" charset="-128"/>
                <a:ea typeface="Meiryo UI" panose="020B0604030504040204" pitchFamily="34" charset="-128"/>
              </a:rPr>
              <a:t>W210×H125mm</a:t>
            </a:r>
          </a:p>
          <a:p>
            <a:r>
              <a:rPr lang="ja-JP" altLang="en-US" sz="900" dirty="0">
                <a:latin typeface="Meiryo UI" panose="020B0604030504040204" pitchFamily="34" charset="-128"/>
                <a:ea typeface="Meiryo UI" panose="020B0604030504040204" pitchFamily="34" charset="-128"/>
              </a:rPr>
              <a:t>備考</a:t>
            </a:r>
            <a:r>
              <a:rPr lang="en-US" altLang="ja-JP"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凸版印刷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オフセット印刷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p:cNvCxnSpPr>
          <p:nvPr/>
        </p:nvCxnSpPr>
        <p:spPr>
          <a:xfrm>
            <a:off x="933347" y="5018641"/>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893700"/>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10</a:t>
            </a:r>
            <a:r>
              <a:rPr lang="ja-JP" altLang="en-US" sz="1600" dirty="0"/>
              <a:t>枚入りの大判お掃除クリーナー。消臭成分配合でイヤなニオイもついでに除去してくれるため、使い勝手抜群。フラップ部分にオリジナル名入れ可能。販促用等におすすめです。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8" name="Picture 14">
            <a:extLst>
              <a:ext uri="{FF2B5EF4-FFF2-40B4-BE49-F238E27FC236}">
                <a16:creationId xmlns:a16="http://schemas.microsoft.com/office/drawing/2014/main" id="{307A99EB-9F77-6F81-B807-42273EF873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9590" y="1411148"/>
            <a:ext cx="3348107" cy="3348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4868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車の窓用 撥水シート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素材：不織布</a:t>
            </a:r>
          </a:p>
          <a:p>
            <a:r>
              <a:rPr lang="ja-JP" altLang="en-US" sz="900" dirty="0">
                <a:latin typeface="Meiryo UI" panose="020B0604030504040204" pitchFamily="34" charset="-128"/>
                <a:ea typeface="Meiryo UI" panose="020B0604030504040204" pitchFamily="34" charset="-128"/>
              </a:rPr>
              <a:t>サイズ：横</a:t>
            </a:r>
            <a:r>
              <a:rPr lang="en-US" altLang="ja-JP" sz="900" dirty="0">
                <a:latin typeface="Meiryo UI" panose="020B0604030504040204" pitchFamily="34" charset="-128"/>
                <a:ea typeface="Meiryo UI" panose="020B0604030504040204" pitchFamily="34" charset="-128"/>
              </a:rPr>
              <a:t>135×</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×70mm</a:t>
            </a:r>
            <a:r>
              <a:rPr lang="ja-JP" altLang="en-US" sz="900" dirty="0">
                <a:latin typeface="Meiryo UI" panose="020B0604030504040204" pitchFamily="34" charset="-128"/>
                <a:ea typeface="Meiryo UI" panose="020B0604030504040204" pitchFamily="34" charset="-128"/>
              </a:rPr>
              <a:t>（紙：</a:t>
            </a:r>
            <a:r>
              <a:rPr lang="en-US" altLang="ja-JP" sz="900" dirty="0">
                <a:latin typeface="Meiryo UI" panose="020B0604030504040204" pitchFamily="34" charset="-128"/>
                <a:ea typeface="Meiryo UI" panose="020B0604030504040204" pitchFamily="34" charset="-128"/>
              </a:rPr>
              <a:t>150×200mm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備考：枚数：</a:t>
            </a:r>
            <a:r>
              <a:rPr lang="en-US" altLang="ja-JP" sz="900" dirty="0">
                <a:latin typeface="Meiryo UI" panose="020B0604030504040204" pitchFamily="34" charset="-128"/>
                <a:ea typeface="Meiryo UI" panose="020B0604030504040204" pitchFamily="34" charset="-128"/>
              </a:rPr>
              <a:t>5</a:t>
            </a:r>
            <a:r>
              <a:rPr lang="ja-JP" altLang="en-US" sz="900" dirty="0">
                <a:latin typeface="Meiryo UI" panose="020B0604030504040204" pitchFamily="34" charset="-128"/>
                <a:ea typeface="Meiryo UI" panose="020B0604030504040204" pitchFamily="34" charset="-128"/>
              </a:rPr>
              <a:t>枚入り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nSpc>
                <a:spcPts val="2400"/>
              </a:lnSpc>
            </a:pPr>
            <a:r>
              <a:rPr lang="ja-JP" altLang="en-US" sz="1600" dirty="0"/>
              <a:t>雨天でも安心できる、車窓専用のクリーニング・撥水シート。</a:t>
            </a:r>
            <a:r>
              <a:rPr lang="en-US" altLang="ja-JP" sz="1600" dirty="0"/>
              <a:t>5</a:t>
            </a:r>
            <a:r>
              <a:rPr lang="ja-JP" altLang="en-US" sz="1600" dirty="0"/>
              <a:t>枚入りの使い捨てサイズで、シートで窓を拭くと雨をはじく撥水効果があります。カーディーラーのノベルティグッズに是非。</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6" name="図 5">
            <a:extLst>
              <a:ext uri="{FF2B5EF4-FFF2-40B4-BE49-F238E27FC236}">
                <a16:creationId xmlns:a16="http://schemas.microsoft.com/office/drawing/2014/main" id="{0B476B2A-BA6F-6F13-64E3-3F93671C5BCE}"/>
              </a:ext>
            </a:extLst>
          </p:cNvPr>
          <p:cNvPicPr>
            <a:picLocks noChangeAspect="1"/>
          </p:cNvPicPr>
          <p:nvPr/>
        </p:nvPicPr>
        <p:blipFill>
          <a:blip r:embed="rId5"/>
          <a:stretch>
            <a:fillRect/>
          </a:stretch>
        </p:blipFill>
        <p:spPr>
          <a:xfrm>
            <a:off x="763934" y="1425123"/>
            <a:ext cx="3584843" cy="3584843"/>
          </a:xfrm>
          <a:prstGeom prst="rect">
            <a:avLst/>
          </a:prstGeom>
        </p:spPr>
      </p:pic>
    </p:spTree>
    <p:extLst>
      <p:ext uri="{BB962C8B-B14F-4D97-AF65-F5344CB8AC3E}">
        <p14:creationId xmlns:p14="http://schemas.microsoft.com/office/powerpoint/2010/main" val="4697419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キッチンクロスボンバー除菌ウェットクロス 大判</a:t>
            </a:r>
            <a:r>
              <a:rPr lang="en-US" altLang="ja-JP" sz="2000" dirty="0">
                <a:solidFill>
                  <a:schemeClr val="bg1"/>
                </a:solidFill>
                <a:latin typeface="Meiryo UI" panose="020B0604030504040204" pitchFamily="34" charset="-128"/>
                <a:ea typeface="Meiryo UI" panose="020B0604030504040204" pitchFamily="34" charset="-128"/>
              </a:rPr>
              <a:t>10</a:t>
            </a:r>
            <a:r>
              <a:rPr lang="ja-JP" altLang="en-US" sz="2000" dirty="0">
                <a:solidFill>
                  <a:schemeClr val="bg1"/>
                </a:solidFill>
                <a:latin typeface="Meiryo UI" panose="020B0604030504040204" pitchFamily="34" charset="-128"/>
                <a:ea typeface="Meiryo UI" panose="020B0604030504040204" pitchFamily="34" charset="-128"/>
              </a:rPr>
              <a:t>枚入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36054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水、除菌剤、防腐剤、保湿剤、界面活性剤</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約</a:t>
            </a:r>
            <a:r>
              <a:rPr lang="en-US" altLang="ja-JP" sz="900" dirty="0">
                <a:latin typeface="Meiryo UI" panose="020B0604030504040204" pitchFamily="34" charset="-128"/>
                <a:ea typeface="Meiryo UI" panose="020B0604030504040204" pitchFamily="34" charset="-128"/>
              </a:rPr>
              <a:t>W210×H125mm</a:t>
            </a:r>
          </a:p>
          <a:p>
            <a:r>
              <a:rPr lang="ja-JP" altLang="en-US" sz="900" dirty="0">
                <a:latin typeface="Meiryo UI" panose="020B0604030504040204" pitchFamily="34" charset="-128"/>
                <a:ea typeface="Meiryo UI" panose="020B0604030504040204" pitchFamily="34" charset="-128"/>
              </a:rPr>
              <a:t>備考</a:t>
            </a:r>
            <a:r>
              <a:rPr lang="en-US" altLang="ja-JP"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凸版印刷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オフセット印刷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p:cNvCxnSpPr>
          <p:nvPr/>
        </p:nvCxnSpPr>
        <p:spPr>
          <a:xfrm>
            <a:off x="933347" y="5263117"/>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138176"/>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10</a:t>
            </a:r>
            <a:r>
              <a:rPr lang="ja-JP" altLang="en-US" sz="1600" dirty="0"/>
              <a:t>枚入りのキッチンウェットティッシュです。除菌効果が高いためウイルスや菌からしっかり身を守ってくれます。フラップ部分にオリジナル名入れ可能で販促用に最適！</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0" name="Picture 6">
            <a:extLst>
              <a:ext uri="{FF2B5EF4-FFF2-40B4-BE49-F238E27FC236}">
                <a16:creationId xmlns:a16="http://schemas.microsoft.com/office/drawing/2014/main" id="{4C9BD451-780E-D311-7900-0288A8B503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4888" y="1440268"/>
            <a:ext cx="3560090" cy="3560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4407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バンブーファイバーマイストロー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素材：ケース：ポリプロピレン（バンブーファイバー</a:t>
            </a:r>
            <a:r>
              <a:rPr lang="en-US" altLang="ja-JP" sz="900" dirty="0">
                <a:latin typeface="Meiryo UI" panose="020B0604030504040204" pitchFamily="34" charset="-128"/>
                <a:ea typeface="Meiryo UI" panose="020B0604030504040204" pitchFamily="34" charset="-128"/>
              </a:rPr>
              <a:t>30</a:t>
            </a:r>
            <a:r>
              <a:rPr lang="ja-JP" altLang="en-US" sz="900" dirty="0">
                <a:latin typeface="Meiryo UI" panose="020B0604030504040204" pitchFamily="34" charset="-128"/>
                <a:ea typeface="Meiryo UI" panose="020B0604030504040204" pitchFamily="34" charset="-128"/>
              </a:rPr>
              <a:t>％配合）、アルミニウム ストロー：ポリプロピレン（バンブーファイバー</a:t>
            </a:r>
            <a:r>
              <a:rPr lang="en-US" altLang="ja-JP" sz="900" dirty="0">
                <a:latin typeface="Meiryo UI" panose="020B0604030504040204" pitchFamily="34" charset="-128"/>
                <a:ea typeface="Meiryo UI" panose="020B0604030504040204" pitchFamily="34" charset="-128"/>
              </a:rPr>
              <a:t>30</a:t>
            </a:r>
            <a:r>
              <a:rPr lang="ja-JP" altLang="en-US" sz="900" dirty="0">
                <a:latin typeface="Meiryo UI" panose="020B0604030504040204" pitchFamily="34" charset="-128"/>
                <a:ea typeface="Meiryo UI" panose="020B0604030504040204" pitchFamily="34" charset="-128"/>
              </a:rPr>
              <a:t>％配合） 専用洗浄用ブラシ：ステンレス鋼、ナイロン</a:t>
            </a:r>
          </a:p>
          <a:p>
            <a:r>
              <a:rPr lang="ja-JP" altLang="en-US" sz="900" dirty="0">
                <a:latin typeface="Meiryo UI" panose="020B0604030504040204" pitchFamily="34" charset="-128"/>
                <a:ea typeface="Meiryo UI" panose="020B0604030504040204" pitchFamily="34" charset="-128"/>
              </a:rPr>
              <a:t>サイズ：ケース</a:t>
            </a:r>
            <a:r>
              <a:rPr lang="en-US" altLang="ja-JP" sz="900" dirty="0">
                <a:latin typeface="Meiryo UI" panose="020B0604030504040204" pitchFamily="34" charset="-128"/>
                <a:ea typeface="Meiryo UI" panose="020B0604030504040204" pitchFamily="34" charset="-128"/>
              </a:rPr>
              <a:t>:φ22×123mm </a:t>
            </a:r>
            <a:r>
              <a:rPr lang="ja-JP" altLang="en-US" sz="900" dirty="0">
                <a:latin typeface="Meiryo UI" panose="020B0604030504040204" pitchFamily="34" charset="-128"/>
                <a:ea typeface="Meiryo UI" panose="020B0604030504040204" pitchFamily="34" charset="-128"/>
              </a:rPr>
              <a:t>ストロー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使用時全長</a:t>
            </a:r>
            <a:r>
              <a:rPr lang="en-US" altLang="ja-JP" sz="900" dirty="0">
                <a:latin typeface="Meiryo UI" panose="020B0604030504040204" pitchFamily="34" charset="-128"/>
                <a:ea typeface="Meiryo UI" panose="020B0604030504040204" pitchFamily="34" charset="-128"/>
              </a:rPr>
              <a:t>225mm </a:t>
            </a:r>
            <a:r>
              <a:rPr lang="ja-JP" altLang="en-US" sz="900" dirty="0">
                <a:latin typeface="Meiryo UI" panose="020B0604030504040204" pitchFamily="34" charset="-128"/>
                <a:ea typeface="Meiryo UI" panose="020B0604030504040204" pitchFamily="34" charset="-128"/>
              </a:rPr>
              <a:t>専用洗浄ブラシ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a:t>
            </a:r>
            <a:r>
              <a:rPr lang="en-US" altLang="ja-JP" sz="900" dirty="0">
                <a:latin typeface="Meiryo UI" panose="020B0604030504040204" pitchFamily="34" charset="-128"/>
                <a:ea typeface="Meiryo UI" panose="020B0604030504040204" pitchFamily="34" charset="-128"/>
              </a:rPr>
              <a:t>104mm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備考：セット内容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ストロー、カラビナ付き専用ケース、専用洗浄ブラシ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31701"/>
          </a:xfrm>
          <a:prstGeom prst="rect">
            <a:avLst/>
          </a:prstGeom>
          <a:noFill/>
        </p:spPr>
        <p:txBody>
          <a:bodyPr wrap="square" lIns="0" tIns="46800" rIns="0" spcCol="360000" rtlCol="0">
            <a:spAutoFit/>
          </a:bodyPr>
          <a:lstStyle/>
          <a:p>
            <a:pPr algn="just">
              <a:lnSpc>
                <a:spcPts val="2400"/>
              </a:lnSpc>
            </a:pPr>
            <a:r>
              <a:rPr lang="ja-JP" altLang="en-US" dirty="0"/>
              <a:t>バンブーファイバー</a:t>
            </a:r>
            <a:r>
              <a:rPr lang="en-US" altLang="ja-JP" dirty="0"/>
              <a:t>30</a:t>
            </a:r>
            <a:r>
              <a:rPr lang="ja-JP" altLang="en-US" dirty="0"/>
              <a:t>％配合でエコなマイストローと専用ケースセット。洗浄ブラシ付きで清潔に何度も繰り返し使えます。また専用ケースにはオリジナルの名入れプリントも可能。 </a:t>
            </a:r>
            <a:endParaRPr lang="en-US" altLang="ja-JP"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B7122F6C-8321-1A3B-13DE-8F47B414D9CA}"/>
              </a:ext>
            </a:extLst>
          </p:cNvPr>
          <p:cNvPicPr>
            <a:picLocks noChangeAspect="1"/>
          </p:cNvPicPr>
          <p:nvPr/>
        </p:nvPicPr>
        <p:blipFill>
          <a:blip r:embed="rId5"/>
          <a:stretch>
            <a:fillRect/>
          </a:stretch>
        </p:blipFill>
        <p:spPr>
          <a:xfrm>
            <a:off x="636877" y="1267243"/>
            <a:ext cx="3706545" cy="3706545"/>
          </a:xfrm>
          <a:prstGeom prst="rect">
            <a:avLst/>
          </a:prstGeom>
        </p:spPr>
      </p:pic>
    </p:spTree>
    <p:extLst>
      <p:ext uri="{BB962C8B-B14F-4D97-AF65-F5344CB8AC3E}">
        <p14:creationId xmlns:p14="http://schemas.microsoft.com/office/powerpoint/2010/main" val="32402192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ボディ クールウェット </a:t>
            </a:r>
            <a:r>
              <a:rPr lang="en-US" altLang="ja-JP" sz="2000" dirty="0">
                <a:solidFill>
                  <a:schemeClr val="bg1"/>
                </a:solidFill>
                <a:latin typeface="Meiryo UI" panose="020B0604030504040204" pitchFamily="34" charset="-128"/>
                <a:ea typeface="Meiryo UI" panose="020B0604030504040204" pitchFamily="34" charset="-128"/>
              </a:rPr>
              <a:t>10</a:t>
            </a:r>
            <a:r>
              <a:rPr lang="ja-JP" altLang="en-US" sz="2000" dirty="0">
                <a:solidFill>
                  <a:schemeClr val="bg1"/>
                </a:solidFill>
                <a:latin typeface="Meiryo UI" panose="020B0604030504040204" pitchFamily="34" charset="-128"/>
                <a:ea typeface="Meiryo UI" panose="020B0604030504040204" pitchFamily="34" charset="-128"/>
              </a:rPr>
              <a:t>枚入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素材：不織布</a:t>
            </a:r>
          </a:p>
          <a:p>
            <a:r>
              <a:rPr lang="ja-JP" altLang="en-US" sz="900" dirty="0">
                <a:latin typeface="Meiryo UI" panose="020B0604030504040204" pitchFamily="34" charset="-128"/>
                <a:ea typeface="Meiryo UI" panose="020B0604030504040204" pitchFamily="34" charset="-128"/>
              </a:rPr>
              <a:t>サイズ：横</a:t>
            </a:r>
            <a:r>
              <a:rPr lang="en-US" altLang="ja-JP" sz="900" dirty="0">
                <a:latin typeface="Meiryo UI" panose="020B0604030504040204" pitchFamily="34" charset="-128"/>
                <a:ea typeface="Meiryo UI" panose="020B0604030504040204" pitchFamily="34" charset="-128"/>
              </a:rPr>
              <a:t>135×</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×70mm</a:t>
            </a:r>
            <a:r>
              <a:rPr lang="ja-JP" altLang="en-US" sz="900" dirty="0">
                <a:latin typeface="Meiryo UI" panose="020B0604030504040204" pitchFamily="34" charset="-128"/>
                <a:ea typeface="Meiryo UI" panose="020B0604030504040204" pitchFamily="34" charset="-128"/>
              </a:rPr>
              <a:t>（紙：</a:t>
            </a:r>
            <a:r>
              <a:rPr lang="en-US" altLang="ja-JP" sz="900" dirty="0">
                <a:latin typeface="Meiryo UI" panose="020B0604030504040204" pitchFamily="34" charset="-128"/>
                <a:ea typeface="Meiryo UI" panose="020B0604030504040204" pitchFamily="34" charset="-128"/>
              </a:rPr>
              <a:t>150×200mm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備考：枚数：</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枚入り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nSpc>
                <a:spcPts val="2400"/>
              </a:lnSpc>
            </a:pPr>
            <a:r>
              <a:rPr lang="ja-JP" altLang="en-US" sz="1600" dirty="0"/>
              <a:t>スポーツを楽しんだ後や、暑い夏の日に最適です。シトラスフローラルの香りとメンソールの爽快感が汗を拭き取り、清々しい感覚を提供します。屋外イベントや夏のキャンペーンに最適なアイテムです。</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8" name="図 7">
            <a:extLst>
              <a:ext uri="{FF2B5EF4-FFF2-40B4-BE49-F238E27FC236}">
                <a16:creationId xmlns:a16="http://schemas.microsoft.com/office/drawing/2014/main" id="{02E41850-5BFA-7ABE-77E3-790377A532B1}"/>
              </a:ext>
            </a:extLst>
          </p:cNvPr>
          <p:cNvPicPr>
            <a:picLocks noChangeAspect="1"/>
          </p:cNvPicPr>
          <p:nvPr/>
        </p:nvPicPr>
        <p:blipFill>
          <a:blip r:embed="rId5"/>
          <a:stretch>
            <a:fillRect/>
          </a:stretch>
        </p:blipFill>
        <p:spPr>
          <a:xfrm>
            <a:off x="719626" y="1379167"/>
            <a:ext cx="3608253" cy="3608253"/>
          </a:xfrm>
          <a:prstGeom prst="rect">
            <a:avLst/>
          </a:prstGeom>
        </p:spPr>
      </p:pic>
    </p:spTree>
    <p:extLst>
      <p:ext uri="{BB962C8B-B14F-4D97-AF65-F5344CB8AC3E}">
        <p14:creationId xmlns:p14="http://schemas.microsoft.com/office/powerpoint/2010/main" val="14441025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フローリング用水拭きシート </a:t>
            </a:r>
            <a:r>
              <a:rPr lang="en-US" altLang="ja-JP" sz="2000" dirty="0">
                <a:solidFill>
                  <a:schemeClr val="bg1"/>
                </a:solidFill>
                <a:latin typeface="Meiryo UI" panose="020B0604030504040204" pitchFamily="34" charset="-128"/>
                <a:ea typeface="Meiryo UI" panose="020B0604030504040204" pitchFamily="34" charset="-128"/>
              </a:rPr>
              <a:t>20</a:t>
            </a:r>
            <a:r>
              <a:rPr lang="ja-JP" altLang="en-US" sz="2000" dirty="0">
                <a:solidFill>
                  <a:schemeClr val="bg1"/>
                </a:solidFill>
                <a:latin typeface="Meiryo UI" panose="020B0604030504040204" pitchFamily="34" charset="-128"/>
                <a:ea typeface="Meiryo UI" panose="020B0604030504040204" pitchFamily="34" charset="-128"/>
              </a:rPr>
              <a:t>枚入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22416"/>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不織布</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約</a:t>
            </a:r>
            <a:r>
              <a:rPr lang="en-US" altLang="ja-JP" sz="900" dirty="0">
                <a:latin typeface="Meiryo UI" panose="020B0604030504040204" pitchFamily="34" charset="-128"/>
                <a:ea typeface="Meiryo UI" panose="020B0604030504040204" pitchFamily="34" charset="-128"/>
              </a:rPr>
              <a:t>W200×H105×D25</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オフセット印刷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p:cNvCxnSpPr>
          <p:nvPr/>
        </p:nvCxnSpPr>
        <p:spPr>
          <a:xfrm>
            <a:off x="933347" y="5018641"/>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893700"/>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メッシュ素材で汚れをしっかり絡め取ってくれる非常に便利な水拭きシート</a:t>
            </a:r>
            <a:r>
              <a:rPr lang="en-US" altLang="ja-JP" sz="1600" dirty="0"/>
              <a:t>20</a:t>
            </a:r>
            <a:r>
              <a:rPr lang="ja-JP" altLang="en-US" sz="1600" dirty="0"/>
              <a:t>枚入り。畳などにも利用可能な上、使い終わったらそのまま捨てられるため、時間のない方の強い味方！</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6" name="Picture 12">
            <a:extLst>
              <a:ext uri="{FF2B5EF4-FFF2-40B4-BE49-F238E27FC236}">
                <a16:creationId xmlns:a16="http://schemas.microsoft.com/office/drawing/2014/main" id="{0AF930B0-76D5-3476-6520-4FD35E8C34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3347" y="1496155"/>
            <a:ext cx="3292186" cy="3292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57838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キレイキレイ　除菌ウェットシート </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ノンアルコールタイプ</a:t>
            </a:r>
            <a:r>
              <a:rPr lang="en-US" altLang="ja-JP" sz="2000" dirty="0">
                <a:solidFill>
                  <a:schemeClr val="bg1"/>
                </a:solidFill>
                <a:latin typeface="Meiryo UI" panose="020B0604030504040204" pitchFamily="34" charset="-128"/>
                <a:ea typeface="Meiryo UI" panose="020B0604030504040204" pitchFamily="34" charset="-128"/>
              </a:rPr>
              <a:t>) 10</a:t>
            </a:r>
            <a:r>
              <a:rPr lang="ja-JP" altLang="en-US" sz="2000" dirty="0">
                <a:solidFill>
                  <a:schemeClr val="bg1"/>
                </a:solidFill>
                <a:latin typeface="Meiryo UI" panose="020B0604030504040204" pitchFamily="34" charset="-128"/>
                <a:ea typeface="Meiryo UI" panose="020B0604030504040204" pitchFamily="34" charset="-128"/>
              </a:rPr>
              <a:t>枚</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521×169×311mm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46g</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ケース</a:t>
            </a:r>
          </a:p>
          <a:p>
            <a:r>
              <a:rPr lang="ja-JP" altLang="en-US" sz="900" dirty="0">
                <a:latin typeface="Meiryo UI" panose="020B0604030504040204" pitchFamily="34" charset="-128"/>
                <a:ea typeface="Meiryo UI" panose="020B0604030504040204" pitchFamily="34" charset="-128"/>
              </a:rPr>
              <a:t>注意事項：</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ケース（</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個）単位での対応になります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ノンアルコールタイプのため、お子様やペットなどにも安心して使える除菌ウェットシート。</a:t>
            </a:r>
            <a:r>
              <a:rPr lang="en-US" altLang="ja-JP" sz="1600" dirty="0"/>
              <a:t>10</a:t>
            </a:r>
            <a:r>
              <a:rPr lang="ja-JP" altLang="en-US" sz="1600" dirty="0"/>
              <a:t>枚入りでコンパクトなため持ち歩きにも便利ですし、無料配布用としても最適です。</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11" name="図 10">
            <a:extLst>
              <a:ext uri="{FF2B5EF4-FFF2-40B4-BE49-F238E27FC236}">
                <a16:creationId xmlns:a16="http://schemas.microsoft.com/office/drawing/2014/main" id="{FD633180-AC16-5BE8-CD0F-C6E7C68EFC39}"/>
              </a:ext>
            </a:extLst>
          </p:cNvPr>
          <p:cNvPicPr>
            <a:picLocks noChangeAspect="1"/>
          </p:cNvPicPr>
          <p:nvPr/>
        </p:nvPicPr>
        <p:blipFill>
          <a:blip r:embed="rId5"/>
          <a:stretch>
            <a:fillRect/>
          </a:stretch>
        </p:blipFill>
        <p:spPr>
          <a:xfrm>
            <a:off x="739500" y="1413604"/>
            <a:ext cx="3504970" cy="3504970"/>
          </a:xfrm>
          <a:prstGeom prst="rect">
            <a:avLst/>
          </a:prstGeom>
        </p:spPr>
      </p:pic>
    </p:spTree>
    <p:extLst>
      <p:ext uri="{BB962C8B-B14F-4D97-AF65-F5344CB8AC3E}">
        <p14:creationId xmlns:p14="http://schemas.microsoft.com/office/powerpoint/2010/main" val="2920978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2.5/7</a:t>
            </a:r>
            <a:r>
              <a:rPr lang="ja-JP" altLang="en-US" sz="2000" dirty="0">
                <a:solidFill>
                  <a:schemeClr val="bg1"/>
                </a:solidFill>
                <a:latin typeface="Meiryo UI" panose="020B0604030504040204" pitchFamily="34" charset="-128"/>
                <a:ea typeface="Meiryo UI" panose="020B0604030504040204" pitchFamily="34" charset="-128"/>
              </a:rPr>
              <a:t>倍コンパクトルーペ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素材：アクリル・</a:t>
            </a:r>
            <a:r>
              <a:rPr lang="en-US" altLang="ja-JP" sz="900" dirty="0">
                <a:latin typeface="Meiryo UI" panose="020B0604030504040204" pitchFamily="34" charset="-128"/>
                <a:ea typeface="Meiryo UI" panose="020B0604030504040204" pitchFamily="34" charset="-128"/>
              </a:rPr>
              <a:t>ABS</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86×40×8mm</a:t>
            </a:r>
          </a:p>
          <a:p>
            <a:r>
              <a:rPr lang="ja-JP" altLang="en-US" sz="900" dirty="0">
                <a:latin typeface="Meiryo UI" panose="020B0604030504040204" pitchFamily="34" charset="-128"/>
                <a:ea typeface="Meiryo UI" panose="020B0604030504040204" pitchFamily="34" charset="-128"/>
              </a:rPr>
              <a:t>包装：化粧箱入り</a:t>
            </a:r>
            <a:r>
              <a:rPr lang="en-US" altLang="ja-JP" sz="900" dirty="0">
                <a:latin typeface="Meiryo UI" panose="020B0604030504040204" pitchFamily="34" charset="-128"/>
                <a:ea typeface="Meiryo UI" panose="020B0604030504040204" pitchFamily="34" charset="-128"/>
              </a:rPr>
              <a:t>,45×90×10mm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en-US" altLang="ja-JP" sz="1600" dirty="0"/>
              <a:t>2.5</a:t>
            </a:r>
            <a:r>
              <a:rPr lang="ja-JP" altLang="en-US" sz="1600" dirty="0"/>
              <a:t>倍と</a:t>
            </a:r>
            <a:r>
              <a:rPr lang="en-US" altLang="ja-JP" sz="1600" dirty="0"/>
              <a:t>7</a:t>
            </a:r>
            <a:r>
              <a:rPr lang="ja-JP" altLang="en-US" sz="1600" dirty="0"/>
              <a:t>倍、</a:t>
            </a:r>
            <a:r>
              <a:rPr lang="en-US" altLang="ja-JP" sz="1600" dirty="0"/>
              <a:t>2</a:t>
            </a:r>
            <a:r>
              <a:rPr lang="ja-JP" altLang="en-US" sz="1600" dirty="0"/>
              <a:t>つの倍率を１つのルーペにコンパクトに集約。細かい文字もしっかり読める、持ち歩きに便利な手のひらサイズです。名入れをしてオリジナルの記念品や贈答品にご活用ください。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97" name="図 96">
            <a:extLst>
              <a:ext uri="{FF2B5EF4-FFF2-40B4-BE49-F238E27FC236}">
                <a16:creationId xmlns:a16="http://schemas.microsoft.com/office/drawing/2014/main" id="{987DDE4C-FFCA-C1C3-942F-B77F0D7346AD}"/>
              </a:ext>
            </a:extLst>
          </p:cNvPr>
          <p:cNvPicPr>
            <a:picLocks noChangeAspect="1"/>
          </p:cNvPicPr>
          <p:nvPr/>
        </p:nvPicPr>
        <p:blipFill>
          <a:blip r:embed="rId5"/>
          <a:stretch>
            <a:fillRect/>
          </a:stretch>
        </p:blipFill>
        <p:spPr>
          <a:xfrm>
            <a:off x="629807" y="1325877"/>
            <a:ext cx="3726618" cy="3726618"/>
          </a:xfrm>
          <a:prstGeom prst="rect">
            <a:avLst/>
          </a:prstGeom>
        </p:spPr>
      </p:pic>
    </p:spTree>
    <p:extLst>
      <p:ext uri="{BB962C8B-B14F-4D97-AF65-F5344CB8AC3E}">
        <p14:creationId xmlns:p14="http://schemas.microsoft.com/office/powerpoint/2010/main" val="1817285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New 4in1</a:t>
            </a:r>
            <a:r>
              <a:rPr lang="ja-JP" altLang="en-US" sz="2000" dirty="0">
                <a:solidFill>
                  <a:schemeClr val="bg1"/>
                </a:solidFill>
                <a:latin typeface="Meiryo UI" panose="020B0604030504040204" pitchFamily="34" charset="-128"/>
                <a:ea typeface="Meiryo UI" panose="020B0604030504040204" pitchFamily="34" charset="-128"/>
              </a:rPr>
              <a:t>ボールペン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r>
              <a:rPr lang="ja-JP" altLang="en-US" sz="900" b="0" i="0" dirty="0">
                <a:solidFill>
                  <a:srgbClr val="333333"/>
                </a:solidFill>
                <a:effectLst/>
                <a:latin typeface="-apple-system"/>
              </a:rPr>
              <a:t>・シリコンゴム</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139×16×15mm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/155×20×20mm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ボタン電池</a:t>
            </a:r>
            <a:r>
              <a:rPr lang="en-US" altLang="ja-JP" sz="900" b="0" i="0" dirty="0">
                <a:solidFill>
                  <a:srgbClr val="333333"/>
                </a:solidFill>
                <a:effectLst/>
                <a:latin typeface="-apple-system"/>
              </a:rPr>
              <a:t>(AG4)3</a:t>
            </a:r>
            <a:r>
              <a:rPr lang="ja-JP" altLang="en-US" sz="900" b="0" i="0" dirty="0">
                <a:solidFill>
                  <a:srgbClr val="333333"/>
                </a:solidFill>
                <a:effectLst/>
                <a:latin typeface="-apple-system"/>
              </a:rPr>
              <a:t>ヶ内蔵</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スマホスタンド、タッチペン、そしてライトとしても利用できるためとっても便利なボールペンです。カラーバリエーションはレッド、ブルー、ブラックの</a:t>
            </a:r>
            <a:r>
              <a:rPr lang="en-US" altLang="ja-JP" sz="1600" b="0" i="0" dirty="0">
                <a:solidFill>
                  <a:srgbClr val="333333"/>
                </a:solidFill>
                <a:effectLst/>
                <a:latin typeface="-apple-system"/>
              </a:rPr>
              <a:t>3</a:t>
            </a:r>
            <a:r>
              <a:rPr lang="ja-JP" altLang="en-US" sz="1600" b="0" i="0" dirty="0">
                <a:solidFill>
                  <a:srgbClr val="333333"/>
                </a:solidFill>
                <a:effectLst/>
                <a:latin typeface="-apple-system"/>
              </a:rPr>
              <a:t>色展開。オリジナル名入れも可能です。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780069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リトルハーブ缶</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素材：種、土、鉄</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φ63×23mm</a:t>
            </a:r>
          </a:p>
          <a:p>
            <a:r>
              <a:rPr lang="ja-JP" altLang="en-US" sz="900" dirty="0">
                <a:latin typeface="Meiryo UI" panose="020B0604030504040204" pitchFamily="34" charset="-128"/>
                <a:ea typeface="Meiryo UI" panose="020B0604030504040204" pitchFamily="34" charset="-128"/>
              </a:rPr>
              <a:t>包装：無包装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ハーブの栽培キットが入ったオシャレなミニ缶です。コンパクトで手頃なサイズ感からイベントやキャンペーンでばらまくにはちょうど良く、貰う側も楽しめるため非常におすすめです。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3687CFD-9288-66BA-7681-1C8E628A7A8A}"/>
              </a:ext>
            </a:extLst>
          </p:cNvPr>
          <p:cNvPicPr>
            <a:picLocks noChangeAspect="1"/>
          </p:cNvPicPr>
          <p:nvPr/>
        </p:nvPicPr>
        <p:blipFill>
          <a:blip r:embed="rId5"/>
          <a:stretch>
            <a:fillRect/>
          </a:stretch>
        </p:blipFill>
        <p:spPr>
          <a:xfrm>
            <a:off x="694046" y="1309602"/>
            <a:ext cx="3721806" cy="3721806"/>
          </a:xfrm>
          <a:prstGeom prst="rect">
            <a:avLst/>
          </a:prstGeom>
        </p:spPr>
      </p:pic>
    </p:spTree>
    <p:extLst>
      <p:ext uri="{BB962C8B-B14F-4D97-AF65-F5344CB8AC3E}">
        <p14:creationId xmlns:p14="http://schemas.microsoft.com/office/powerpoint/2010/main" val="647326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バンブーコンパクトカトラリー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：ケース：</a:t>
            </a:r>
            <a:r>
              <a:rPr lang="en-US" altLang="ja-JP" sz="900" dirty="0">
                <a:latin typeface="Meiryo UI" panose="020B0604030504040204" pitchFamily="34" charset="-128"/>
                <a:ea typeface="Meiryo UI" panose="020B0604030504040204" pitchFamily="34" charset="-128"/>
              </a:rPr>
              <a:t>125×54×25mm</a:t>
            </a:r>
            <a:r>
              <a:rPr lang="ja-JP" altLang="en-US" sz="900" dirty="0">
                <a:latin typeface="Meiryo UI" panose="020B0604030504040204" pitchFamily="34" charset="-128"/>
                <a:ea typeface="Meiryo UI" panose="020B0604030504040204" pitchFamily="34" charset="-128"/>
              </a:rPr>
              <a:t>、箸：全長</a:t>
            </a:r>
            <a:r>
              <a:rPr lang="en-US" altLang="ja-JP" sz="900" dirty="0">
                <a:latin typeface="Meiryo UI" panose="020B0604030504040204" pitchFamily="34" charset="-128"/>
                <a:ea typeface="Meiryo UI" panose="020B0604030504040204" pitchFamily="34" charset="-128"/>
              </a:rPr>
              <a:t>187mm(</a:t>
            </a:r>
            <a:r>
              <a:rPr lang="ja-JP" altLang="en-US" sz="900" dirty="0">
                <a:latin typeface="Meiryo UI" panose="020B0604030504040204" pitchFamily="34" charset="-128"/>
                <a:ea typeface="Meiryo UI" panose="020B0604030504040204" pitchFamily="34" charset="-128"/>
              </a:rPr>
              <a:t>組立時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、スプーン＆フォーク：全長</a:t>
            </a:r>
            <a:r>
              <a:rPr lang="en-US" altLang="ja-JP" sz="900" dirty="0">
                <a:latin typeface="Meiryo UI" panose="020B0604030504040204" pitchFamily="34" charset="-128"/>
                <a:ea typeface="Meiryo UI" panose="020B0604030504040204" pitchFamily="34" charset="-128"/>
              </a:rPr>
              <a:t>175mm(</a:t>
            </a:r>
            <a:r>
              <a:rPr lang="ja-JP" altLang="en-US" sz="900" dirty="0">
                <a:latin typeface="Meiryo UI" panose="020B0604030504040204" pitchFamily="34" charset="-128"/>
                <a:ea typeface="Meiryo UI" panose="020B0604030504040204" pitchFamily="34" charset="-128"/>
              </a:rPr>
              <a:t>組立時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箸とスプーン</a:t>
            </a:r>
            <a:r>
              <a:rPr lang="en-US" altLang="ja-JP" sz="900" dirty="0">
                <a:latin typeface="Meiryo UI" panose="020B0604030504040204" pitchFamily="34" charset="-128"/>
                <a:ea typeface="Meiryo UI" panose="020B0604030504040204" pitchFamily="34" charset="-128"/>
              </a:rPr>
              <a:t>&amp;</a:t>
            </a:r>
            <a:r>
              <a:rPr lang="ja-JP" altLang="en-US" sz="900" dirty="0">
                <a:latin typeface="Meiryo UI" panose="020B0604030504040204" pitchFamily="34" charset="-128"/>
                <a:ea typeface="Meiryo UI" panose="020B0604030504040204" pitchFamily="34" charset="-128"/>
              </a:rPr>
              <a:t>フォークの持ち手は共通のため同時に使用できません。</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重   量：約</a:t>
            </a:r>
            <a:r>
              <a:rPr lang="en-US" altLang="ja-JP" sz="900" dirty="0">
                <a:latin typeface="Meiryo UI" panose="020B0604030504040204" pitchFamily="34" charset="-128"/>
                <a:ea typeface="Meiryo UI" panose="020B0604030504040204" pitchFamily="34" charset="-128"/>
              </a:rPr>
              <a:t>40g</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地球に優しい竹繊維とプラスチック混合素材のカトラリーセット。持ち運び用のコンパクトサイズながら、持ち手部分と先端パーツの交換で、箸・スプーン・フォークとして使える優れものです。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0" name="Picture 6">
            <a:extLst>
              <a:ext uri="{FF2B5EF4-FFF2-40B4-BE49-F238E27FC236}">
                <a16:creationId xmlns:a16="http://schemas.microsoft.com/office/drawing/2014/main" id="{11E85CF0-07E1-550C-9870-09F9B93A14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5461" y="1451803"/>
            <a:ext cx="3590620" cy="3590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311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折りたたみシート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・アルミニウム</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350×363×3mm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スポーツ観戦やアウトドアにとっても役立つ折りたたみ式で手軽に携帯できるシンプルなシートです。ノベルティや特典用、景品用などにもおすすめですので、是非ご活用ください。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191420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パステルカラークールタオル</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ポーチ入り</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カラー展開：ピンク、パープル、ブルー</a:t>
            </a:r>
          </a:p>
          <a:p>
            <a:r>
              <a:rPr lang="ja-JP" altLang="en-US" sz="900" dirty="0">
                <a:latin typeface="Meiryo UI" panose="020B0604030504040204" pitchFamily="34" charset="-128"/>
                <a:ea typeface="Meiryo UI" panose="020B0604030504040204" pitchFamily="34" charset="-128"/>
              </a:rPr>
              <a:t>素材：タオル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ポリエステルポーチ</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ポリ塩化ビニル</a:t>
            </a:r>
          </a:p>
          <a:p>
            <a:r>
              <a:rPr lang="ja-JP" altLang="en-US" sz="900" dirty="0">
                <a:latin typeface="Meiryo UI" panose="020B0604030504040204" pitchFamily="34" charset="-128"/>
                <a:ea typeface="Meiryo UI" panose="020B0604030504040204" pitchFamily="34" charset="-128"/>
              </a:rPr>
              <a:t>サイズ：タオル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105×800mm </a:t>
            </a:r>
            <a:r>
              <a:rPr lang="ja-JP" altLang="en-US" sz="900" dirty="0">
                <a:latin typeface="Meiryo UI" panose="020B0604030504040204" pitchFamily="34" charset="-128"/>
                <a:ea typeface="Meiryo UI" panose="020B0604030504040204" pitchFamily="34" charset="-128"/>
              </a:rPr>
              <a:t>ポーチ</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135×120mm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専用ボトルケース付きで、濡れたままでも持ち運びが出来て非常に便利なクールタオルです。水に濡らすだけで何度でも繰り返し使えて、ひんやりと冷たく気持ちが良いアイテムです。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54A61F1C-1EDD-01E8-3BBA-286C63F58A35}"/>
              </a:ext>
            </a:extLst>
          </p:cNvPr>
          <p:cNvPicPr>
            <a:picLocks noChangeAspect="1"/>
          </p:cNvPicPr>
          <p:nvPr/>
        </p:nvPicPr>
        <p:blipFill>
          <a:blip r:embed="rId5"/>
          <a:stretch>
            <a:fillRect/>
          </a:stretch>
        </p:blipFill>
        <p:spPr>
          <a:xfrm>
            <a:off x="731940" y="1398262"/>
            <a:ext cx="3631494" cy="3631494"/>
          </a:xfrm>
          <a:prstGeom prst="rect">
            <a:avLst/>
          </a:prstGeom>
        </p:spPr>
      </p:pic>
    </p:spTree>
    <p:extLst>
      <p:ext uri="{BB962C8B-B14F-4D97-AF65-F5344CB8AC3E}">
        <p14:creationId xmlns:p14="http://schemas.microsoft.com/office/powerpoint/2010/main" val="94917929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621</TotalTime>
  <Words>3010</Words>
  <Application>Microsoft Office PowerPoint</Application>
  <PresentationFormat>画面に合わせる (4:3)</PresentationFormat>
  <Paragraphs>440</Paragraphs>
  <Slides>32</Slides>
  <Notes>32</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32</vt:i4>
      </vt:variant>
    </vt:vector>
  </HeadingPairs>
  <TitlesOfParts>
    <vt:vector size="43" baseType="lpstr">
      <vt:lpstr>-apple-system</vt:lpstr>
      <vt:lpstr>Meiryo UI</vt:lpstr>
      <vt:lpstr>游ゴシック</vt:lpstr>
      <vt:lpstr>Arial</vt:lpstr>
      <vt:lpstr>Calibri</vt:lpstr>
      <vt:lpstr>Calibri Light</vt:lpstr>
      <vt:lpstr>Symbol</vt:lpstr>
      <vt:lpstr>Times New Roman</vt:lpstr>
      <vt:lpstr>Wingdings</vt:lpstr>
      <vt:lpstr>Office テーマ</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243</cp:revision>
  <cp:lastPrinted>2021-07-20T08:57:41Z</cp:lastPrinted>
  <dcterms:created xsi:type="dcterms:W3CDTF">2021-06-21T09:41:39Z</dcterms:created>
  <dcterms:modified xsi:type="dcterms:W3CDTF">2024-09-13T05:01:20Z</dcterms:modified>
</cp:coreProperties>
</file>