
<file path=[Content_Types].xml><?xml version="1.0" encoding="utf-8"?>
<Types xmlns="http://schemas.openxmlformats.org/package/2006/content-types">
  <Default Extension="bin" ContentType="application/vnd.openxmlformats-officedocument.oleObject"/>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656"/>
  </p:normalViewPr>
  <p:slideViewPr>
    <p:cSldViewPr snapToGrid="0" snapToObjects="1">
      <p:cViewPr varScale="1">
        <p:scale>
          <a:sx n="82" d="100"/>
          <a:sy n="82" d="100"/>
        </p:scale>
        <p:origin x="78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1371600" y="1143000"/>
            <a:ext cx="4114440" cy="3085920"/>
          </a:xfrm>
          <a:prstGeom prst="rect">
            <a:avLst/>
          </a:prstGeom>
          <a:ln w="0">
            <a:noFill/>
          </a:ln>
        </p:spPr>
      </p:sp>
      <p:sp>
        <p:nvSpPr>
          <p:cNvPr id="8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8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F5C47-60B8-4959-B99C-5BDD68F2690A}" type="slidenum">
              <a:rPr kumimoji="1"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89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202152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017720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814082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2619935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85800" y="1122480"/>
            <a:ext cx="7772040" cy="1106676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74042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02362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3"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29319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7"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2080589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9"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0"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2792332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5"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574120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7"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8"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9"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0"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1"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2"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4127348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820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a:noFill/>
          <a:ln w="0">
            <a:noFill/>
          </a:ln>
        </p:spPr>
        <p:txBody>
          <a:bodyPr anchor="b">
            <a:noAutofit/>
          </a:bodyPr>
          <a:lstStyle/>
          <a:p>
            <a:pPr algn="ctr">
              <a:lnSpc>
                <a:spcPct val="90000"/>
              </a:lnSpc>
            </a:pPr>
            <a:r>
              <a:rPr lang="ja-JP" sz="6000" b="0" strike="noStrike" spc="-1">
                <a:solidFill>
                  <a:srgbClr val="000000"/>
                </a:solidFill>
                <a:latin typeface="Calibri Light"/>
              </a:rPr>
              <a:t>マスター タイトルの書式設定</a:t>
            </a:r>
            <a:endParaRPr lang="en-US" sz="6000" b="0" strike="noStrike" spc="-1">
              <a:solidFill>
                <a:srgbClr val="000000"/>
              </a:solidFill>
              <a:latin typeface="Calibri"/>
            </a:endParaRPr>
          </a:p>
        </p:txBody>
      </p:sp>
      <p:sp>
        <p:nvSpPr>
          <p:cNvPr id="8" name="PlaceHolder 2"/>
          <p:cNvSpPr>
            <a:spLocks noGrp="1"/>
          </p:cNvSpPr>
          <p:nvPr>
            <p:ph type="dt"/>
          </p:nvPr>
        </p:nvSpPr>
        <p:spPr>
          <a:xfrm>
            <a:off x="628560" y="6356520"/>
            <a:ext cx="2057040" cy="364680"/>
          </a:xfrm>
          <a:prstGeom prst="rect">
            <a:avLst/>
          </a:prstGeom>
          <a:noFill/>
          <a:ln w="0">
            <a:noFill/>
          </a:ln>
        </p:spPr>
        <p:txBody>
          <a:bodyPr anchor="ctr">
            <a:noAutofit/>
          </a:bodyPr>
          <a:lstStyle/>
          <a:p>
            <a:pPr>
              <a:lnSpc>
                <a:spcPct val="100000"/>
              </a:lnSpc>
            </a:pPr>
            <a:fld id="{92795484-5F89-4350-9A94-B43A378258C8}" type="datetime">
              <a:rPr lang="en-US" sz="1200" b="0" strike="noStrike" spc="-1">
                <a:solidFill>
                  <a:srgbClr val="8B8B8B"/>
                </a:solidFill>
                <a:latin typeface="Calibri"/>
              </a:rPr>
              <a:t>7/25/2024</a:t>
            </a:fld>
            <a:endParaRPr lang="en-US" sz="1200" b="0" strike="noStrike" spc="-1">
              <a:latin typeface="Times New Roman"/>
            </a:endParaRPr>
          </a:p>
        </p:txBody>
      </p:sp>
      <p:sp>
        <p:nvSpPr>
          <p:cNvPr id="2" name="PlaceHolder 3"/>
          <p:cNvSpPr>
            <a:spLocks noGrp="1"/>
          </p:cNvSpPr>
          <p:nvPr>
            <p:ph type="ftr"/>
          </p:nvPr>
        </p:nvSpPr>
        <p:spPr>
          <a:xfrm>
            <a:off x="3029040" y="6356520"/>
            <a:ext cx="3085920" cy="364680"/>
          </a:xfrm>
          <a:prstGeom prst="rect">
            <a:avLst/>
          </a:prstGeom>
          <a:noFill/>
          <a:ln w="0">
            <a:noFill/>
          </a:ln>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6458040" y="6356520"/>
            <a:ext cx="2057040" cy="364680"/>
          </a:xfrm>
          <a:prstGeom prst="rect">
            <a:avLst/>
          </a:prstGeom>
          <a:noFill/>
          <a:ln w="0">
            <a:noFill/>
          </a:ln>
        </p:spPr>
        <p:txBody>
          <a:bodyPr anchor="ctr">
            <a:noAutofit/>
          </a:bodyPr>
          <a:lstStyle/>
          <a:p>
            <a:pPr algn="r">
              <a:lnSpc>
                <a:spcPct val="100000"/>
              </a:lnSpc>
            </a:pPr>
            <a:fld id="{93E65D6E-C358-422E-8923-DC3E42D038D7}" type="slidenum">
              <a:rPr lang="en-US" sz="1200" b="0" strike="noStrike" spc="-1">
                <a:solidFill>
                  <a:srgbClr val="8B8B8B"/>
                </a:solidFill>
                <a:latin typeface="Calibri"/>
              </a:rPr>
              <a:t>‹#›</a:t>
            </a:fld>
            <a:endParaRPr lang="en-US" sz="1200" b="0" strike="noStrike" spc="-1">
              <a:latin typeface="Times New Roman"/>
            </a:endParaRPr>
          </a:p>
        </p:txBody>
      </p:sp>
      <p:sp>
        <p:nvSpPr>
          <p:cNvPr id="4" name="正方形/長方形 7"/>
          <p:cNvSpPr/>
          <p:nvPr/>
        </p:nvSpPr>
        <p:spPr>
          <a:xfrm>
            <a:off x="279360" y="1295280"/>
            <a:ext cx="4471200" cy="5081400"/>
          </a:xfrm>
          <a:prstGeom prst="rect">
            <a:avLst/>
          </a:prstGeom>
          <a:solidFill>
            <a:schemeClr val="bg1"/>
          </a:solidFill>
          <a:ln>
            <a:noFill/>
          </a:ln>
          <a:effectLst>
            <a:outerShdw blurRad="127080" dist="50402"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sp>
        <p:nvSpPr>
          <p:cNvPr id="5" name="正方形/長方形 8"/>
          <p:cNvSpPr/>
          <p:nvPr/>
        </p:nvSpPr>
        <p:spPr>
          <a:xfrm>
            <a:off x="281520" y="484920"/>
            <a:ext cx="8582760" cy="603000"/>
          </a:xfrm>
          <a:prstGeom prst="rect">
            <a:avLst/>
          </a:prstGeom>
          <a:gradFill rotWithShape="0">
            <a:gsLst>
              <a:gs pos="0">
                <a:srgbClr val="203864"/>
              </a:gs>
              <a:gs pos="100000">
                <a:srgbClr val="3660AB"/>
              </a:gs>
            </a:gsLst>
            <a:lin ang="0"/>
          </a:gradFill>
          <a:ln>
            <a:noFill/>
          </a:ln>
        </p:spPr>
        <p:style>
          <a:lnRef idx="2">
            <a:schemeClr val="accent1">
              <a:shade val="50000"/>
            </a:schemeClr>
          </a:lnRef>
          <a:fillRef idx="1">
            <a:schemeClr val="accent1"/>
          </a:fillRef>
          <a:effectRef idx="0">
            <a:schemeClr val="accent1"/>
          </a:effectRef>
          <a:fontRef idx="minor"/>
        </p:style>
      </p:sp>
      <p:sp>
        <p:nvSpPr>
          <p:cNvPr id="6"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ja-JP" sz="2800" b="0" strike="noStrike" spc="-1">
                <a:solidFill>
                  <a:srgbClr val="000000"/>
                </a:solidFill>
                <a:latin typeface="Calibri"/>
              </a:rPr>
              <a:t>クリックしてアウトラインのテキストを編集</a:t>
            </a:r>
            <a:endParaRPr lang="en-US" sz="2800" b="0" strike="noStrike" spc="-1">
              <a:solidFill>
                <a:srgbClr val="000000"/>
              </a:solidFill>
              <a:latin typeface="Calibri"/>
            </a:endParaRP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2</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3</a:t>
            </a:r>
            <a:r>
              <a:rPr lang="ja-JP" sz="1800" b="0" strike="noStrike" spc="-1">
                <a:solidFill>
                  <a:srgbClr val="000000"/>
                </a:solidFill>
                <a:latin typeface="Calibri"/>
              </a:rPr>
              <a:t>レベル目のアウトライン</a:t>
            </a:r>
            <a:endParaRPr lang="en-US" sz="1800" b="0" strike="noStrike" spc="-1">
              <a:solidFill>
                <a:srgbClr val="000000"/>
              </a:solidFill>
              <a:latin typeface="Calibri"/>
            </a:endParaRP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4</a:t>
            </a:r>
            <a:r>
              <a:rPr lang="ja-JP" sz="1800" b="0" strike="noStrike" spc="-1">
                <a:solidFill>
                  <a:srgbClr val="000000"/>
                </a:solidFill>
                <a:latin typeface="Calibri"/>
              </a:rPr>
              <a:t>レベル目のアウトライン</a:t>
            </a:r>
            <a:endParaRPr lang="en-US" sz="1800" b="0" strike="noStrike" spc="-1">
              <a:solidFill>
                <a:srgbClr val="000000"/>
              </a:solidFill>
              <a:latin typeface="Calibri"/>
            </a:endParaRP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5</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6</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7</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p:txBody>
      </p:sp>
    </p:spTree>
    <p:extLst>
      <p:ext uri="{BB962C8B-B14F-4D97-AF65-F5344CB8AC3E}">
        <p14:creationId xmlns:p14="http://schemas.microsoft.com/office/powerpoint/2010/main" val="29961540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2.jp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5.jp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emf"/><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18.jp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19.bmp"/><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0.bmp"/><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1.bmp"/><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22.bmp"/><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4.emf"/><Relationship Id="rId5" Type="http://schemas.openxmlformats.org/officeDocument/2006/relationships/oleObject" Target="../embeddings/oleObject3.bin"/><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25.emf"/><Relationship Id="rId5" Type="http://schemas.openxmlformats.org/officeDocument/2006/relationships/oleObject" Target="../embeddings/oleObject4.bin"/><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27.emf"/><Relationship Id="rId5" Type="http://schemas.openxmlformats.org/officeDocument/2006/relationships/oleObject" Target="../embeddings/oleObject6.bin"/><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30.bmp"/><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31.jp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32.jp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33.emf"/><Relationship Id="rId5" Type="http://schemas.openxmlformats.org/officeDocument/2006/relationships/oleObject" Target="../embeddings/oleObject7.bin"/><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34.emf"/><Relationship Id="rId5" Type="http://schemas.openxmlformats.org/officeDocument/2006/relationships/oleObject" Target="../embeddings/oleObject8.bin"/><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レギュラーキャンバス サコッシュ</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5</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素材：綿</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％（キャンバス）</a:t>
            </a:r>
            <a:r>
              <a:rPr lang="en-US" altLang="ja-JP" sz="900" dirty="0">
                <a:latin typeface="Meiryo UI" panose="020B0604030504040204" pitchFamily="34" charset="-128"/>
                <a:ea typeface="Meiryo UI" panose="020B0604030504040204" pitchFamily="34" charset="-128"/>
              </a:rPr>
              <a:t>280g/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8.3oz/yd2</a:t>
            </a:r>
          </a:p>
          <a:p>
            <a:r>
              <a:rPr lang="ja-JP" altLang="en-US" sz="900" dirty="0">
                <a:latin typeface="Meiryo UI" panose="020B0604030504040204" pitchFamily="34" charset="-128"/>
                <a:ea typeface="Meiryo UI" panose="020B0604030504040204" pitchFamily="34" charset="-128"/>
              </a:rPr>
              <a:t>サイズ：横</a:t>
            </a:r>
            <a:r>
              <a:rPr lang="en-US" altLang="ja-JP" sz="900" dirty="0">
                <a:latin typeface="Meiryo UI" panose="020B0604030504040204" pitchFamily="34" charset="-128"/>
                <a:ea typeface="Meiryo UI" panose="020B0604030504040204" pitchFamily="34" charset="-128"/>
              </a:rPr>
              <a:t>300×</a:t>
            </a:r>
            <a:r>
              <a:rPr lang="ja-JP" altLang="en-US" sz="900" dirty="0">
                <a:latin typeface="Meiryo UI" panose="020B0604030504040204" pitchFamily="34" charset="-128"/>
                <a:ea typeface="Meiryo UI" panose="020B0604030504040204" pitchFamily="34" charset="-128"/>
              </a:rPr>
              <a:t>縦</a:t>
            </a:r>
            <a:r>
              <a:rPr lang="en-US" altLang="ja-JP" sz="900" dirty="0">
                <a:latin typeface="Meiryo UI" panose="020B0604030504040204" pitchFamily="34" charset="-128"/>
                <a:ea typeface="Meiryo UI" panose="020B0604030504040204" pitchFamily="34" charset="-128"/>
              </a:rPr>
              <a:t>230mm</a:t>
            </a:r>
            <a:r>
              <a:rPr lang="ja-JP" altLang="en-US" sz="900" dirty="0">
                <a:latin typeface="Meiryo UI" panose="020B0604030504040204" pitchFamily="34" charset="-128"/>
                <a:ea typeface="Meiryo UI" panose="020B0604030504040204" pitchFamily="34" charset="-128"/>
              </a:rPr>
              <a:t>、持ち手の長さ</a:t>
            </a:r>
            <a:r>
              <a:rPr lang="en-US" altLang="ja-JP" sz="900" dirty="0">
                <a:latin typeface="Meiryo UI" panose="020B0604030504040204" pitchFamily="34" charset="-128"/>
                <a:ea typeface="Meiryo UI" panose="020B0604030504040204" pitchFamily="34" charset="-128"/>
              </a:rPr>
              <a:t>1050mm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0.7L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カジュアルでナチュラルな印象を与えるキャンバス素材がオシャレな、すっきりシンプルなサコッシュです。カラー展開も全</a:t>
            </a:r>
            <a:r>
              <a:rPr lang="en-US" altLang="ja-JP" sz="1600" dirty="0"/>
              <a:t>5</a:t>
            </a:r>
            <a:r>
              <a:rPr lang="ja-JP" altLang="en-US" sz="1600" dirty="0"/>
              <a:t>色と豊富で、ノベルティやショッパー用などにもおすすめ。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6" name="図 35">
            <a:extLst>
              <a:ext uri="{FF2B5EF4-FFF2-40B4-BE49-F238E27FC236}">
                <a16:creationId xmlns:a16="http://schemas.microsoft.com/office/drawing/2014/main" id="{24307AFD-014D-8120-BC6A-3D1D7578F75F}"/>
              </a:ext>
            </a:extLst>
          </p:cNvPr>
          <p:cNvPicPr>
            <a:picLocks noChangeAspect="1"/>
          </p:cNvPicPr>
          <p:nvPr/>
        </p:nvPicPr>
        <p:blipFill>
          <a:blip r:embed="rId5"/>
          <a:stretch>
            <a:fillRect/>
          </a:stretch>
        </p:blipFill>
        <p:spPr>
          <a:xfrm>
            <a:off x="620683" y="1323570"/>
            <a:ext cx="3762684" cy="3762684"/>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カスタムデザインタンブラー</a:t>
            </a:r>
            <a:r>
              <a:rPr lang="en-US" altLang="ja-JP" sz="2000" dirty="0">
                <a:solidFill>
                  <a:schemeClr val="bg1"/>
                </a:solidFill>
                <a:latin typeface="Meiryo UI" panose="020B0604030504040204" pitchFamily="34" charset="-128"/>
                <a:ea typeface="Meiryo UI" panose="020B0604030504040204" pitchFamily="34" charset="-128"/>
              </a:rPr>
              <a:t>FC 250ml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064010"/>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PP､AS </a:t>
            </a:r>
            <a:r>
              <a:rPr lang="ja-JP" altLang="en-US" sz="900">
                <a:latin typeface="Meiryo UI" panose="020B0604030504040204" pitchFamily="34" charset="-128"/>
                <a:ea typeface="Meiryo UI" panose="020B0604030504040204" pitchFamily="34" charset="-128"/>
              </a:rPr>
              <a:t>他</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φ74×127</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250ml</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能：本体耐熱温度</a:t>
            </a:r>
            <a:r>
              <a:rPr lang="en-US" altLang="ja-JP" sz="900" dirty="0">
                <a:latin typeface="Meiryo UI" panose="020B0604030504040204" pitchFamily="34" charset="-128"/>
                <a:ea typeface="Meiryo UI" panose="020B0604030504040204" pitchFamily="34" charset="-128"/>
              </a:rPr>
              <a:t>100℃</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考：レッド・ネイビー・マットブラック・ピンク・ホワイト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台紙を自由に変更できる</a:t>
            </a:r>
            <a:r>
              <a:rPr lang="en-US" altLang="ja-JP" sz="1600" dirty="0">
                <a:latin typeface="Meiryo UI" panose="020B0604030504040204" pitchFamily="34" charset="-128"/>
                <a:ea typeface="Meiryo UI" panose="020B0604030504040204" pitchFamily="34" charset="-128"/>
              </a:rPr>
              <a:t>250ml</a:t>
            </a:r>
            <a:r>
              <a:rPr lang="ja-JP" altLang="en-US" sz="1600">
                <a:latin typeface="Meiryo UI" panose="020B0604030504040204" pitchFamily="34" charset="-128"/>
                <a:ea typeface="Meiryo UI" panose="020B0604030504040204" pitchFamily="34" charset="-128"/>
              </a:rPr>
              <a:t>タンブラー。</a:t>
            </a:r>
            <a:r>
              <a:rPr lang="en-US" altLang="ja-JP" sz="1600" dirty="0">
                <a:latin typeface="Meiryo UI" panose="020B0604030504040204" pitchFamily="34" charset="-128"/>
                <a:ea typeface="Meiryo UI" panose="020B0604030504040204" pitchFamily="34" charset="-128"/>
              </a:rPr>
              <a:t>100℃</a:t>
            </a:r>
            <a:r>
              <a:rPr lang="ja-JP" altLang="en-US" sz="1600">
                <a:latin typeface="Meiryo UI" panose="020B0604030504040204" pitchFamily="34" charset="-128"/>
                <a:ea typeface="Meiryo UI" panose="020B0604030504040204" pitchFamily="34" charset="-128"/>
              </a:rPr>
              <a:t>までの耐熱効果がある上、開閉式の飲み口が非常に便利。カラーバリエーションは全</a:t>
            </a:r>
            <a:r>
              <a:rPr lang="en-US" altLang="ja-JP" sz="1600" dirty="0">
                <a:latin typeface="Meiryo UI" panose="020B0604030504040204" pitchFamily="34" charset="-128"/>
                <a:ea typeface="Meiryo UI" panose="020B0604030504040204" pitchFamily="34" charset="-128"/>
              </a:rPr>
              <a:t>6</a:t>
            </a:r>
            <a:r>
              <a:rPr lang="ja-JP" altLang="en-US" sz="1600">
                <a:latin typeface="Meiryo UI" panose="020B0604030504040204" pitchFamily="34" charset="-128"/>
                <a:ea typeface="Meiryo UI" panose="020B0604030504040204" pitchFamily="34" charset="-128"/>
              </a:rPr>
              <a:t>色ありますので、お好みでお選びください。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3895766A-ACC7-D547-8B01-CB80725BC1E2}"/>
              </a:ext>
            </a:extLst>
          </p:cNvPr>
          <p:cNvPicPr>
            <a:picLocks noChangeAspect="1"/>
          </p:cNvPicPr>
          <p:nvPr/>
        </p:nvPicPr>
        <p:blipFill>
          <a:blip r:embed="rId5"/>
          <a:stretch>
            <a:fillRect/>
          </a:stretch>
        </p:blipFill>
        <p:spPr>
          <a:xfrm>
            <a:off x="819826" y="1545629"/>
            <a:ext cx="3319613" cy="3475750"/>
          </a:xfrm>
          <a:prstGeom prst="rect">
            <a:avLst/>
          </a:prstGeom>
        </p:spPr>
      </p:pic>
    </p:spTree>
    <p:extLst>
      <p:ext uri="{BB962C8B-B14F-4D97-AF65-F5344CB8AC3E}">
        <p14:creationId xmlns:p14="http://schemas.microsoft.com/office/powerpoint/2010/main" val="1178749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オリジナルペナント</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a:solidFill>
                  <a:schemeClr val="bg1"/>
                </a:solidFill>
                <a:latin typeface="Meiryo UI" panose="020B0604030504040204" pitchFamily="34" charset="-128"/>
                <a:ea typeface="Meiryo UI" panose="020B0604030504040204" pitchFamily="34" charset="-128"/>
              </a:rPr>
              <a:t>横向き三角形、フレンジ付き</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A4</a:t>
            </a:r>
            <a:r>
              <a:rPr lang="ja-JP" altLang="en-US" sz="900" dirty="0">
                <a:latin typeface="Meiryo UI" panose="020B0604030504040204" pitchFamily="34" charset="-128"/>
                <a:ea typeface="Meiryo UI" panose="020B0604030504040204" pitchFamily="34" charset="-128"/>
              </a:rPr>
              <a:t>サイズ以内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横向き三角形で観光地のお土産の定番として有名なペナントに飾り紐（フレンジ）がついた豪華版。アニメやゲームのキャラクターもフルカラーで再現。物販・ノベルティなどに広く活用できます。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2827E71D-BB99-B445-379D-622CCF574DFB}"/>
              </a:ext>
            </a:extLst>
          </p:cNvPr>
          <p:cNvGraphicFramePr>
            <a:graphicFrameLocks noChangeAspect="1"/>
          </p:cNvGraphicFramePr>
          <p:nvPr/>
        </p:nvGraphicFramePr>
        <p:xfrm>
          <a:off x="737464" y="1411148"/>
          <a:ext cx="3590621" cy="3587858"/>
        </p:xfrm>
        <a:graphic>
          <a:graphicData uri="http://schemas.openxmlformats.org/presentationml/2006/ole">
            <mc:AlternateContent xmlns:mc="http://schemas.openxmlformats.org/markup-compatibility/2006">
              <mc:Choice xmlns:v="urn:schemas-microsoft-com:vml" Requires="v">
                <p:oleObj name="Image" r:id="rId5" imgW="6188970" imgH="6184194" progId="Photoshop.Image.13">
                  <p:embed/>
                </p:oleObj>
              </mc:Choice>
              <mc:Fallback>
                <p:oleObj name="Image" r:id="rId5" imgW="6188970" imgH="6184194" progId="Photoshop.Image.13">
                  <p:embed/>
                  <p:pic>
                    <p:nvPicPr>
                      <p:cNvPr id="13" name="オブジェクト 12">
                        <a:extLst>
                          <a:ext uri="{FF2B5EF4-FFF2-40B4-BE49-F238E27FC236}">
                            <a16:creationId xmlns:a16="http://schemas.microsoft.com/office/drawing/2014/main" id="{2827E71D-BB99-B445-379D-622CCF574DFB}"/>
                          </a:ext>
                        </a:extLst>
                      </p:cNvPr>
                      <p:cNvPicPr/>
                      <p:nvPr/>
                    </p:nvPicPr>
                    <p:blipFill>
                      <a:blip r:embed="rId6"/>
                      <a:stretch>
                        <a:fillRect/>
                      </a:stretch>
                    </p:blipFill>
                    <p:spPr>
                      <a:xfrm>
                        <a:off x="737464" y="1411148"/>
                        <a:ext cx="3590621" cy="3587858"/>
                      </a:xfrm>
                      <a:prstGeom prst="rect">
                        <a:avLst/>
                      </a:prstGeom>
                    </p:spPr>
                  </p:pic>
                </p:oleObj>
              </mc:Fallback>
            </mc:AlternateContent>
          </a:graphicData>
        </a:graphic>
      </p:graphicFrame>
    </p:spTree>
    <p:extLst>
      <p:ext uri="{BB962C8B-B14F-4D97-AF65-F5344CB8AC3E}">
        <p14:creationId xmlns:p14="http://schemas.microsoft.com/office/powerpoint/2010/main" val="382441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マルチガジェットクリーナー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サイズ：縦</a:t>
            </a:r>
            <a:r>
              <a:rPr lang="en-US" altLang="ja-JP" sz="900" dirty="0">
                <a:latin typeface="Meiryo UI" panose="020B0604030504040204" pitchFamily="34" charset="-128"/>
                <a:ea typeface="Meiryo UI" panose="020B0604030504040204" pitchFamily="34" charset="-128"/>
              </a:rPr>
              <a:t>110×</a:t>
            </a:r>
            <a:r>
              <a:rPr lang="ja-JP" altLang="en-US" sz="900" dirty="0">
                <a:latin typeface="Meiryo UI" panose="020B0604030504040204" pitchFamily="34" charset="-128"/>
                <a:ea typeface="Meiryo UI" panose="020B0604030504040204" pitchFamily="34" charset="-128"/>
              </a:rPr>
              <a:t>横</a:t>
            </a:r>
            <a:r>
              <a:rPr lang="en-US" altLang="ja-JP" sz="900" dirty="0">
                <a:latin typeface="Meiryo UI" panose="020B0604030504040204" pitchFamily="34" charset="-128"/>
                <a:ea typeface="Meiryo UI" panose="020B0604030504040204" pitchFamily="34" charset="-128"/>
              </a:rPr>
              <a:t>23×</a:t>
            </a:r>
            <a:r>
              <a:rPr lang="ja-JP" altLang="en-US" sz="900" dirty="0">
                <a:latin typeface="Meiryo UI" panose="020B0604030504040204" pitchFamily="34" charset="-128"/>
                <a:ea typeface="Meiryo UI" panose="020B0604030504040204" pitchFamily="34" charset="-128"/>
              </a:rPr>
              <a:t>高</a:t>
            </a:r>
            <a:r>
              <a:rPr lang="en-US" altLang="ja-JP" sz="900" dirty="0">
                <a:latin typeface="Meiryo UI" panose="020B0604030504040204" pitchFamily="34" charset="-128"/>
                <a:ea typeface="Meiryo UI" panose="020B0604030504040204" pitchFamily="34" charset="-128"/>
              </a:rPr>
              <a:t>13(</a:t>
            </a:r>
            <a:r>
              <a:rPr lang="ja-JP" altLang="en-US" sz="900" dirty="0">
                <a:latin typeface="Meiryo UI" panose="020B0604030504040204" pitchFamily="34" charset="-128"/>
                <a:ea typeface="Meiryo UI" panose="020B0604030504040204" pitchFamily="34" charset="-128"/>
              </a:rPr>
              <a:t>ｍｍ</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a:t>
            </a:r>
            <a:r>
              <a:rPr lang="en-US" altLang="ja-JP" sz="900" dirty="0">
                <a:latin typeface="Meiryo UI" panose="020B0604030504040204" pitchFamily="34" charset="-128"/>
                <a:ea typeface="Meiryo UI" panose="020B0604030504040204" pitchFamily="34" charset="-128"/>
              </a:rPr>
              <a:t>300</a:t>
            </a:r>
            <a:r>
              <a:rPr lang="ja-JP" altLang="en-US" sz="900" dirty="0">
                <a:latin typeface="Meiryo UI" panose="020B0604030504040204" pitchFamily="34" charset="-128"/>
                <a:ea typeface="Meiryo UI" panose="020B0604030504040204" pitchFamily="34" charset="-128"/>
              </a:rPr>
              <a:t>個以上元払いサービス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クリーニングブラシ、ミニブラシ、金属スティック、スポンジと、</a:t>
            </a:r>
            <a:r>
              <a:rPr lang="en-US" altLang="ja-JP" sz="1600" dirty="0"/>
              <a:t>4</a:t>
            </a:r>
            <a:r>
              <a:rPr lang="ja-JP" altLang="en-US" sz="1600" dirty="0"/>
              <a:t>つのクリーナー機能がこれ</a:t>
            </a:r>
            <a:r>
              <a:rPr lang="en-US" altLang="ja-JP" sz="1600" dirty="0"/>
              <a:t>1</a:t>
            </a:r>
            <a:r>
              <a:rPr lang="ja-JP" altLang="en-US" sz="1600" dirty="0"/>
              <a:t>本に収まっており、スマホや周辺機器のお手入れに非常に役立つガジェットクリーナーです。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64" name="図 63">
            <a:extLst>
              <a:ext uri="{FF2B5EF4-FFF2-40B4-BE49-F238E27FC236}">
                <a16:creationId xmlns:a16="http://schemas.microsoft.com/office/drawing/2014/main" id="{B5E9A1CD-DD6D-219A-3091-F8F68E810565}"/>
              </a:ext>
            </a:extLst>
          </p:cNvPr>
          <p:cNvPicPr>
            <a:picLocks noChangeAspect="1"/>
          </p:cNvPicPr>
          <p:nvPr/>
        </p:nvPicPr>
        <p:blipFill>
          <a:blip r:embed="rId5"/>
          <a:stretch>
            <a:fillRect/>
          </a:stretch>
        </p:blipFill>
        <p:spPr>
          <a:xfrm>
            <a:off x="783332" y="1440075"/>
            <a:ext cx="3560089" cy="3560089"/>
          </a:xfrm>
          <a:prstGeom prst="rect">
            <a:avLst/>
          </a:prstGeom>
        </p:spPr>
      </p:pic>
    </p:spTree>
    <p:extLst>
      <p:ext uri="{BB962C8B-B14F-4D97-AF65-F5344CB8AC3E}">
        <p14:creationId xmlns:p14="http://schemas.microsoft.com/office/powerpoint/2010/main" val="209643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オーガニックコットンバッグ</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M)</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360×370×110</a:t>
            </a:r>
            <a:r>
              <a:rPr lang="en" altLang="ja-JP" sz="900" dirty="0">
                <a:latin typeface="Meiryo UI" panose="020B0604030504040204" pitchFamily="34" charset="-128"/>
                <a:ea typeface="Meiryo UI" panose="020B0604030504040204" pitchFamily="34" charset="-128"/>
              </a:rPr>
              <a:t>mm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25×560</a:t>
            </a:r>
            <a:r>
              <a:rPr lang="en" altLang="ja-JP" sz="900" dirty="0">
                <a:latin typeface="Meiryo UI" panose="020B0604030504040204" pitchFamily="34" charset="-128"/>
                <a:ea typeface="Meiryo UI" panose="020B0604030504040204" pitchFamily="34" charset="-128"/>
              </a:rPr>
              <a:t>mm </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10</a:t>
            </a:r>
            <a:r>
              <a:rPr lang="en" altLang="ja-JP" sz="900" dirty="0">
                <a:latin typeface="Meiryo UI" panose="020B0604030504040204" pitchFamily="34" charset="-128"/>
                <a:ea typeface="Meiryo UI" panose="020B0604030504040204" pitchFamily="34" charset="-128"/>
              </a:rPr>
              <a:t>L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有機農法で育てられたオーガニックコットン素材の船底タイプ</a:t>
            </a:r>
            <a:r>
              <a:rPr lang="en" altLang="ja-JP" sz="1600" dirty="0">
                <a:latin typeface="Meiryo UI" panose="020B0604030504040204" pitchFamily="34" charset="-128"/>
                <a:ea typeface="Meiryo UI" panose="020B0604030504040204" pitchFamily="34" charset="-128"/>
              </a:rPr>
              <a:t>MS</a:t>
            </a:r>
            <a:r>
              <a:rPr lang="ja-JP" altLang="en-US" sz="1600">
                <a:latin typeface="Meiryo UI" panose="020B0604030504040204" pitchFamily="34" charset="-128"/>
                <a:ea typeface="Meiryo UI" panose="020B0604030504040204" pitchFamily="34" charset="-128"/>
              </a:rPr>
              <a:t>サイズトートバッグです。シンプルなデザインのため、どんなオリジナル名入れもよく目立ってアピール力も抜群！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2" name="図 21">
            <a:extLst>
              <a:ext uri="{FF2B5EF4-FFF2-40B4-BE49-F238E27FC236}">
                <a16:creationId xmlns:a16="http://schemas.microsoft.com/office/drawing/2014/main" id="{824BCE1B-DE1F-174D-99A2-AC79D704F9F4}"/>
              </a:ext>
            </a:extLst>
          </p:cNvPr>
          <p:cNvPicPr>
            <a:picLocks noChangeAspect="1"/>
          </p:cNvPicPr>
          <p:nvPr/>
        </p:nvPicPr>
        <p:blipFill>
          <a:blip r:embed="rId5"/>
          <a:stretch>
            <a:fillRect/>
          </a:stretch>
        </p:blipFill>
        <p:spPr>
          <a:xfrm>
            <a:off x="1548825" y="1383117"/>
            <a:ext cx="1889845" cy="3743170"/>
          </a:xfrm>
          <a:prstGeom prst="rect">
            <a:avLst/>
          </a:prstGeom>
        </p:spPr>
      </p:pic>
    </p:spTree>
    <p:extLst>
      <p:ext uri="{BB962C8B-B14F-4D97-AF65-F5344CB8AC3E}">
        <p14:creationId xmlns:p14="http://schemas.microsoft.com/office/powerpoint/2010/main" val="3610654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D6EBFDD-F536-DA4F-A056-07E979932ECB}"/>
              </a:ext>
            </a:extLst>
          </p:cNvPr>
          <p:cNvPicPr>
            <a:picLocks noChangeAspect="1"/>
          </p:cNvPicPr>
          <p:nvPr/>
        </p:nvPicPr>
        <p:blipFill>
          <a:blip r:embed="rId3"/>
          <a:stretch>
            <a:fillRect/>
          </a:stretch>
        </p:blipFill>
        <p:spPr>
          <a:xfrm>
            <a:off x="520895" y="1400085"/>
            <a:ext cx="3887202" cy="3744114"/>
          </a:xfrm>
          <a:prstGeom prst="rect">
            <a:avLst/>
          </a:prstGeom>
        </p:spPr>
      </p:pic>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4"/>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5"/>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厚手コットン</a:t>
            </a:r>
            <a:r>
              <a:rPr lang="en-US" altLang="ja-JP" sz="2000" dirty="0">
                <a:solidFill>
                  <a:schemeClr val="bg1"/>
                </a:solidFill>
                <a:latin typeface="Meiryo UI" panose="020B0604030504040204" pitchFamily="34" charset="-128"/>
                <a:ea typeface="Meiryo UI" panose="020B0604030504040204" pitchFamily="34" charset="-128"/>
              </a:rPr>
              <a:t>W</a:t>
            </a:r>
            <a:r>
              <a:rPr lang="ja-JP" altLang="en-US" sz="2000">
                <a:solidFill>
                  <a:schemeClr val="bg1"/>
                </a:solidFill>
                <a:latin typeface="Meiryo UI" panose="020B0604030504040204" pitchFamily="34" charset="-128"/>
                <a:ea typeface="Meiryo UI" panose="020B0604030504040204" pitchFamily="34" charset="-128"/>
              </a:rPr>
              <a:t>スタイルバッグ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420×340×100mm</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25×300mm</a:t>
            </a:r>
          </a:p>
          <a:p>
            <a:r>
              <a:rPr lang="ja-JP" altLang="en-US" sz="900">
                <a:latin typeface="Meiryo UI" panose="020B0604030504040204" pitchFamily="34" charset="-128"/>
                <a:ea typeface="Meiryo UI" panose="020B0604030504040204" pitchFamily="34" charset="-128"/>
              </a:rPr>
              <a:t>　　　　　　ショルダー部分</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30×950mm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10L</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考：ネイビー・ナチュラル・ブラック・ワインレッド</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トートバッグとしての持ち手の他、ショルダーバッグとしても利用できる肩紐付きの</a:t>
            </a:r>
            <a:r>
              <a:rPr lang="en-US" altLang="ja-JP" sz="1600" dirty="0">
                <a:latin typeface="Meiryo UI" panose="020B0604030504040204" pitchFamily="34" charset="-128"/>
                <a:ea typeface="Meiryo UI" panose="020B0604030504040204" pitchFamily="34" charset="-128"/>
              </a:rPr>
              <a:t>W</a:t>
            </a:r>
            <a:r>
              <a:rPr lang="ja-JP" altLang="en-US" sz="1600">
                <a:latin typeface="Meiryo UI" panose="020B0604030504040204" pitchFamily="34" charset="-128"/>
                <a:ea typeface="Meiryo UI" panose="020B0604030504040204" pitchFamily="34" charset="-128"/>
              </a:rPr>
              <a:t>スタイル。厚手のコットン素材は耐久性にも優れ、中身が透けにくいのも特徴。販促グッズにおすすめです。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sp>
        <p:nvSpPr>
          <p:cNvPr id="5" name="テキスト ボックス 4">
            <a:extLst>
              <a:ext uri="{FF2B5EF4-FFF2-40B4-BE49-F238E27FC236}">
                <a16:creationId xmlns:a16="http://schemas.microsoft.com/office/drawing/2014/main" id="{19C8744F-D010-C245-A93A-E381677622BF}"/>
              </a:ext>
            </a:extLst>
          </p:cNvPr>
          <p:cNvSpPr txBox="1"/>
          <p:nvPr/>
        </p:nvSpPr>
        <p:spPr>
          <a:xfrm>
            <a:off x="2412460" y="2075234"/>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360341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変身フラットポケット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素材：ポリエステル・紙・ステンレス</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170×450mm</a:t>
            </a:r>
          </a:p>
          <a:p>
            <a:r>
              <a:rPr lang="ja-JP" altLang="en-US" sz="900" dirty="0">
                <a:latin typeface="Meiryo UI" panose="020B0604030504040204" pitchFamily="34" charset="-128"/>
                <a:ea typeface="Meiryo UI" panose="020B0604030504040204" pitchFamily="34" charset="-128"/>
              </a:rPr>
              <a:t>包装：包装袋</a:t>
            </a:r>
          </a:p>
          <a:p>
            <a:r>
              <a:rPr lang="ja-JP" altLang="en-US" sz="900" dirty="0">
                <a:latin typeface="Meiryo UI" panose="020B0604030504040204" pitchFamily="34" charset="-128"/>
                <a:ea typeface="Meiryo UI" panose="020B0604030504040204" pitchFamily="34" charset="-128"/>
              </a:rPr>
              <a:t>生産国：中国</a:t>
            </a:r>
          </a:p>
          <a:p>
            <a:r>
              <a:rPr lang="ja-JP" altLang="en-US" sz="900" dirty="0">
                <a:latin typeface="Meiryo UI" panose="020B0604030504040204" pitchFamily="34" charset="-128"/>
                <a:ea typeface="Meiryo UI" panose="020B0604030504040204" pitchFamily="34" charset="-128"/>
              </a:rPr>
              <a:t>備考：ネイビー・ブラウン </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色取混ぜ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メイク道具をはじめ小物の整理には非常に役立つマルチポケットスタンドです。表と裏でポケットのサイズが異なる上、たたみ方で幅を変えることも可能なためシーンに合わせて使い分けられます。</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1" name="図 40">
            <a:extLst>
              <a:ext uri="{FF2B5EF4-FFF2-40B4-BE49-F238E27FC236}">
                <a16:creationId xmlns:a16="http://schemas.microsoft.com/office/drawing/2014/main" id="{887FEFDF-C911-1244-6D45-4B526267598D}"/>
              </a:ext>
            </a:extLst>
          </p:cNvPr>
          <p:cNvPicPr>
            <a:picLocks noChangeAspect="1"/>
          </p:cNvPicPr>
          <p:nvPr/>
        </p:nvPicPr>
        <p:blipFill>
          <a:blip r:embed="rId5"/>
          <a:stretch>
            <a:fillRect/>
          </a:stretch>
        </p:blipFill>
        <p:spPr>
          <a:xfrm>
            <a:off x="695901" y="1393132"/>
            <a:ext cx="3560089" cy="3560089"/>
          </a:xfrm>
          <a:prstGeom prst="rect">
            <a:avLst/>
          </a:prstGeom>
        </p:spPr>
      </p:pic>
    </p:spTree>
    <p:extLst>
      <p:ext uri="{BB962C8B-B14F-4D97-AF65-F5344CB8AC3E}">
        <p14:creationId xmlns:p14="http://schemas.microsoft.com/office/powerpoint/2010/main" val="337165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ECO </a:t>
            </a:r>
            <a:r>
              <a:rPr lang="ja-JP" altLang="en-US" sz="2000">
                <a:solidFill>
                  <a:schemeClr val="bg1"/>
                </a:solidFill>
                <a:latin typeface="Meiryo UI" panose="020B0604030504040204" pitchFamily="34" charset="-128"/>
                <a:ea typeface="Meiryo UI" panose="020B0604030504040204" pitchFamily="34" charset="-128"/>
              </a:rPr>
              <a:t>クリア・スクエアトート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EVA</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250×180×80mm</a:t>
            </a:r>
            <a:r>
              <a:rPr lang="ja-JP" altLang="en-US" sz="900">
                <a:latin typeface="Meiryo UI" panose="020B0604030504040204" pitchFamily="34" charset="-128"/>
                <a:ea typeface="Meiryo UI" panose="020B0604030504040204" pitchFamily="34" charset="-128"/>
              </a:rPr>
              <a:t> （包装形態：ポリ袋入）</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塩素を含まず焼却してもダイオキシンを発生させないため、地球環境に優しい</a:t>
            </a:r>
            <a:r>
              <a:rPr lang="en-US" altLang="ja-JP" sz="1600" dirty="0">
                <a:latin typeface="Meiryo UI" panose="020B0604030504040204" pitchFamily="34" charset="-128"/>
                <a:ea typeface="Meiryo UI" panose="020B0604030504040204" pitchFamily="34" charset="-128"/>
              </a:rPr>
              <a:t>EVA</a:t>
            </a:r>
            <a:r>
              <a:rPr lang="ja-JP" altLang="en-US" sz="1600">
                <a:latin typeface="Meiryo UI" panose="020B0604030504040204" pitchFamily="34" charset="-128"/>
                <a:ea typeface="Meiryo UI" panose="020B0604030504040204" pitchFamily="34" charset="-128"/>
              </a:rPr>
              <a:t>素材を使用したクリアスクエアトートです。あえて中身を見せていく流行のスタイル！是非ご活用ください。</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2E64932F-8EA7-ED44-9564-C8F94D158785}"/>
              </a:ext>
            </a:extLst>
          </p:cNvPr>
          <p:cNvPicPr>
            <a:picLocks noChangeAspect="1"/>
          </p:cNvPicPr>
          <p:nvPr/>
        </p:nvPicPr>
        <p:blipFill>
          <a:blip r:embed="rId5"/>
          <a:stretch>
            <a:fillRect/>
          </a:stretch>
        </p:blipFill>
        <p:spPr>
          <a:xfrm>
            <a:off x="1471041" y="1411148"/>
            <a:ext cx="1997560" cy="3594095"/>
          </a:xfrm>
          <a:prstGeom prst="rect">
            <a:avLst/>
          </a:prstGeom>
        </p:spPr>
      </p:pic>
    </p:spTree>
    <p:extLst>
      <p:ext uri="{BB962C8B-B14F-4D97-AF65-F5344CB8AC3E}">
        <p14:creationId xmlns:p14="http://schemas.microsoft.com/office/powerpoint/2010/main" val="2278095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スマホスタンドにもなるバッグハンガー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素材：亜鉛合金・合成ゴム</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10×18×73mm</a:t>
            </a:r>
          </a:p>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生産国：中国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テーブルの端に引っ掛けるだけでバッグハンガーになる上に、スマホスタンドとしても利用できる、見た目もおしゃれなキーホルダー。ノベルティ用や特典用などにもおすすめです。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73AA1DBF-C159-8B42-2628-CC4236B81BDA}"/>
              </a:ext>
            </a:extLst>
          </p:cNvPr>
          <p:cNvPicPr>
            <a:picLocks noChangeAspect="1"/>
          </p:cNvPicPr>
          <p:nvPr/>
        </p:nvPicPr>
        <p:blipFill>
          <a:blip r:embed="rId5"/>
          <a:stretch>
            <a:fillRect/>
          </a:stretch>
        </p:blipFill>
        <p:spPr>
          <a:xfrm>
            <a:off x="694471" y="1334430"/>
            <a:ext cx="3590619" cy="3590619"/>
          </a:xfrm>
          <a:prstGeom prst="rect">
            <a:avLst/>
          </a:prstGeom>
        </p:spPr>
      </p:pic>
    </p:spTree>
    <p:extLst>
      <p:ext uri="{BB962C8B-B14F-4D97-AF65-F5344CB8AC3E}">
        <p14:creationId xmlns:p14="http://schemas.microsoft.com/office/powerpoint/2010/main" val="310856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ライティングバッジ 星形 クリア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4</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PS</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76×73(mm)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コイン電池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電池は商品に含まれません。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星型のライティングバッジです。推し活グッズとして昨今非常に人気のあるアイテムで、ボタンを押すと点灯し、さらに押すと高速点滅、低速点滅と点灯パターンも変えられます。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02420EBC-41E6-5716-D24C-2D6AD85C18E1}"/>
              </a:ext>
            </a:extLst>
          </p:cNvPr>
          <p:cNvPicPr>
            <a:picLocks noChangeAspect="1"/>
          </p:cNvPicPr>
          <p:nvPr/>
        </p:nvPicPr>
        <p:blipFill>
          <a:blip r:embed="rId5"/>
          <a:stretch>
            <a:fillRect/>
          </a:stretch>
        </p:blipFill>
        <p:spPr>
          <a:xfrm>
            <a:off x="659128" y="1381428"/>
            <a:ext cx="3590620" cy="3590620"/>
          </a:xfrm>
          <a:prstGeom prst="rect">
            <a:avLst/>
          </a:prstGeom>
        </p:spPr>
      </p:pic>
    </p:spTree>
    <p:extLst>
      <p:ext uri="{BB962C8B-B14F-4D97-AF65-F5344CB8AC3E}">
        <p14:creationId xmlns:p14="http://schemas.microsoft.com/office/powerpoint/2010/main" val="91317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ライティングバッジ ハート形 クリア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4</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PS</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62×61(mm)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コイン電池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電池は商品に含まれません。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ハート形のライティングバッジです。推し活グッズとして昨今非常に人気のあるアイテムで、ボタンを押すと点灯し、さらに押すと高速点滅、低速点滅と点灯パターンも変えられます。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22815A15-94F6-6D4B-D9F8-21757DF45583}"/>
              </a:ext>
            </a:extLst>
          </p:cNvPr>
          <p:cNvPicPr>
            <a:picLocks noChangeAspect="1"/>
          </p:cNvPicPr>
          <p:nvPr/>
        </p:nvPicPr>
        <p:blipFill>
          <a:blip r:embed="rId5"/>
          <a:stretch>
            <a:fillRect/>
          </a:stretch>
        </p:blipFill>
        <p:spPr>
          <a:xfrm>
            <a:off x="700524" y="1394094"/>
            <a:ext cx="3618250" cy="3618250"/>
          </a:xfrm>
          <a:prstGeom prst="rect">
            <a:avLst/>
          </a:prstGeom>
        </p:spPr>
      </p:pic>
      <p:sp>
        <p:nvSpPr>
          <p:cNvPr id="5" name="テキスト ボックス 4">
            <a:extLst>
              <a:ext uri="{FF2B5EF4-FFF2-40B4-BE49-F238E27FC236}">
                <a16:creationId xmlns:a16="http://schemas.microsoft.com/office/drawing/2014/main" id="{911B22D6-476A-D57C-D45D-FB2D511F1B63}"/>
              </a:ext>
            </a:extLst>
          </p:cNvPr>
          <p:cNvSpPr txBox="1"/>
          <p:nvPr/>
        </p:nvSpPr>
        <p:spPr>
          <a:xfrm>
            <a:off x="9991060" y="4079358"/>
            <a:ext cx="184731" cy="369332"/>
          </a:xfrm>
          <a:prstGeom prst="rect">
            <a:avLst/>
          </a:prstGeom>
          <a:noFill/>
        </p:spPr>
        <p:txBody>
          <a:bodyPr wrap="none" rtlCol="0">
            <a:spAutoFit/>
          </a:bodyPr>
          <a:lstStyle/>
          <a:p>
            <a:endParaRPr kumimoji="1" lang="ja-JP" altLang="en-US"/>
          </a:p>
        </p:txBody>
      </p:sp>
      <p:sp>
        <p:nvSpPr>
          <p:cNvPr id="12" name="テキスト ボックス 11">
            <a:extLst>
              <a:ext uri="{FF2B5EF4-FFF2-40B4-BE49-F238E27FC236}">
                <a16:creationId xmlns:a16="http://schemas.microsoft.com/office/drawing/2014/main" id="{C2C52C41-521F-6FE9-8274-BB21522FCBD5}"/>
              </a:ext>
            </a:extLst>
          </p:cNvPr>
          <p:cNvSpPr txBox="1"/>
          <p:nvPr/>
        </p:nvSpPr>
        <p:spPr>
          <a:xfrm>
            <a:off x="9693349" y="3618614"/>
            <a:ext cx="184731" cy="369332"/>
          </a:xfrm>
          <a:prstGeom prst="rect">
            <a:avLst/>
          </a:prstGeom>
          <a:noFill/>
        </p:spPr>
        <p:txBody>
          <a:bodyPr wrap="none" rtlCol="0">
            <a:spAutoFit/>
          </a:bodyPr>
          <a:lstStyle/>
          <a:p>
            <a:endParaRPr kumimoji="1" lang="ja-JP" altLang="en-US"/>
          </a:p>
        </p:txBody>
      </p:sp>
      <p:sp>
        <p:nvSpPr>
          <p:cNvPr id="13" name="テキスト ボックス 12">
            <a:extLst>
              <a:ext uri="{FF2B5EF4-FFF2-40B4-BE49-F238E27FC236}">
                <a16:creationId xmlns:a16="http://schemas.microsoft.com/office/drawing/2014/main" id="{842D863D-112F-C1C7-AD66-28E73CD9BFD8}"/>
              </a:ext>
            </a:extLst>
          </p:cNvPr>
          <p:cNvSpPr txBox="1"/>
          <p:nvPr/>
        </p:nvSpPr>
        <p:spPr>
          <a:xfrm>
            <a:off x="10239153" y="2626242"/>
            <a:ext cx="184731" cy="369332"/>
          </a:xfrm>
          <a:prstGeom prst="rect">
            <a:avLst/>
          </a:prstGeom>
          <a:noFill/>
        </p:spPr>
        <p:txBody>
          <a:bodyPr wrap="none" rtlCol="0">
            <a:spAutoFit/>
          </a:bodyPr>
          <a:lstStyle/>
          <a:p>
            <a:endParaRPr kumimoji="1" lang="ja-JP" altLang="en-US"/>
          </a:p>
        </p:txBody>
      </p:sp>
      <p:sp>
        <p:nvSpPr>
          <p:cNvPr id="16" name="テキスト ボックス 15">
            <a:extLst>
              <a:ext uri="{FF2B5EF4-FFF2-40B4-BE49-F238E27FC236}">
                <a16:creationId xmlns:a16="http://schemas.microsoft.com/office/drawing/2014/main" id="{ACF6F3A9-0C2F-4101-77E3-29BFECC668F2}"/>
              </a:ext>
            </a:extLst>
          </p:cNvPr>
          <p:cNvSpPr txBox="1"/>
          <p:nvPr/>
        </p:nvSpPr>
        <p:spPr>
          <a:xfrm>
            <a:off x="9677400" y="3310467"/>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5887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充電マルチコネクター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dirty="0">
                <a:latin typeface="Meiryo UI" panose="020B0604030504040204" pitchFamily="34" charset="-128"/>
                <a:ea typeface="Meiryo UI" panose="020B0604030504040204" pitchFamily="34" charset="-128"/>
              </a:rPr>
              <a:t>カラー展開</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単色</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ABS</a:t>
            </a:r>
            <a:endParaRPr lang="en-US" altLang="ja-JP" sz="900" spc="200" dirty="0">
              <a:latin typeface="Meiryo UI" panose="020B0604030504040204" pitchFamily="34" charset="-128"/>
              <a:ea typeface="Meiryo UI" panose="020B0604030504040204" pitchFamily="34" charset="-128"/>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全長</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165mm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包装袋</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en-US" altLang="ja-JP" sz="1600" b="0" i="0" dirty="0">
                <a:solidFill>
                  <a:srgbClr val="333333"/>
                </a:solidFill>
                <a:effectLst/>
                <a:latin typeface="-apple-system"/>
              </a:rPr>
              <a:t>3</a:t>
            </a:r>
            <a:r>
              <a:rPr lang="ja-JP" altLang="en-US" sz="1600" b="0" i="0" dirty="0">
                <a:solidFill>
                  <a:srgbClr val="333333"/>
                </a:solidFill>
                <a:effectLst/>
                <a:latin typeface="-apple-system"/>
              </a:rPr>
              <a:t>種の充電コネクターと</a:t>
            </a:r>
            <a:r>
              <a:rPr lang="en-US" altLang="ja-JP" sz="1600" b="0" i="0" dirty="0">
                <a:solidFill>
                  <a:srgbClr val="333333"/>
                </a:solidFill>
                <a:effectLst/>
                <a:latin typeface="-apple-system"/>
              </a:rPr>
              <a:t>USB</a:t>
            </a:r>
            <a:r>
              <a:rPr lang="ja-JP" altLang="en-US" sz="1600" b="0" i="0" dirty="0">
                <a:solidFill>
                  <a:srgbClr val="333333"/>
                </a:solidFill>
                <a:effectLst/>
                <a:latin typeface="-apple-system"/>
              </a:rPr>
              <a:t>給電コネクターがひとつになったシンプルなマルチ充電ケーブルです。オリジナルデザインによる名入れプリントも可能なアイテムですのでお気軽にご相談ください。</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11946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ライティングバッジ ひし形 クリア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4</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PS</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69×69(mm)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コイン電池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電池は商品に含まれません。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ひし形のライティングバッジです。推し活グッズとして昨今非常に人気のあるアイテムで、ボタンを押すと点灯し、さらに押すと高速点滅、低速点滅と点灯パターンも変えられます。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E8E3A96F-89F5-FACF-FE3F-65D86A1F425D}"/>
              </a:ext>
            </a:extLst>
          </p:cNvPr>
          <p:cNvPicPr>
            <a:picLocks noChangeAspect="1"/>
          </p:cNvPicPr>
          <p:nvPr/>
        </p:nvPicPr>
        <p:blipFill>
          <a:blip r:embed="rId5"/>
          <a:stretch>
            <a:fillRect/>
          </a:stretch>
        </p:blipFill>
        <p:spPr>
          <a:xfrm>
            <a:off x="672518" y="1350781"/>
            <a:ext cx="3714582" cy="3714582"/>
          </a:xfrm>
          <a:prstGeom prst="rect">
            <a:avLst/>
          </a:prstGeom>
        </p:spPr>
      </p:pic>
    </p:spTree>
    <p:extLst>
      <p:ext uri="{BB962C8B-B14F-4D97-AF65-F5344CB8AC3E}">
        <p14:creationId xmlns:p14="http://schemas.microsoft.com/office/powerpoint/2010/main" val="2223377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オリジナル風呂敷（中）</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W600×H600㎜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表と裏の両面に紙を貼ることで、骨が見えなくなり、見た目が美しく、高級感がぐっと増した仕上がりの扇子です。両面同柄や両面別柄などお客様のご要望に沿ったオリジナル扇子を製作します。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7" name="オブジェクト 26">
            <a:extLst>
              <a:ext uri="{FF2B5EF4-FFF2-40B4-BE49-F238E27FC236}">
                <a16:creationId xmlns:a16="http://schemas.microsoft.com/office/drawing/2014/main" id="{E6EEDA75-64E5-9C5E-1B3C-019D66B393EA}"/>
              </a:ext>
            </a:extLst>
          </p:cNvPr>
          <p:cNvGraphicFramePr>
            <a:graphicFrameLocks noChangeAspect="1"/>
          </p:cNvGraphicFramePr>
          <p:nvPr/>
        </p:nvGraphicFramePr>
        <p:xfrm>
          <a:off x="811164" y="1427094"/>
          <a:ext cx="3590621" cy="3580550"/>
        </p:xfrm>
        <a:graphic>
          <a:graphicData uri="http://schemas.openxmlformats.org/presentationml/2006/ole">
            <mc:AlternateContent xmlns:mc="http://schemas.openxmlformats.org/markup-compatibility/2006">
              <mc:Choice xmlns:v="urn:schemas-microsoft-com:vml" Requires="v">
                <p:oleObj name="Image" r:id="rId5" imgW="6226393" imgH="6209242" progId="Photoshop.Image.13">
                  <p:embed/>
                </p:oleObj>
              </mc:Choice>
              <mc:Fallback>
                <p:oleObj name="Image" r:id="rId5" imgW="6226393" imgH="6209242" progId="Photoshop.Image.13">
                  <p:embed/>
                  <p:pic>
                    <p:nvPicPr>
                      <p:cNvPr id="27" name="オブジェクト 26">
                        <a:extLst>
                          <a:ext uri="{FF2B5EF4-FFF2-40B4-BE49-F238E27FC236}">
                            <a16:creationId xmlns:a16="http://schemas.microsoft.com/office/drawing/2014/main" id="{E6EEDA75-64E5-9C5E-1B3C-019D66B393EA}"/>
                          </a:ext>
                        </a:extLst>
                      </p:cNvPr>
                      <p:cNvPicPr/>
                      <p:nvPr/>
                    </p:nvPicPr>
                    <p:blipFill>
                      <a:blip r:embed="rId6"/>
                      <a:stretch>
                        <a:fillRect/>
                      </a:stretch>
                    </p:blipFill>
                    <p:spPr>
                      <a:xfrm>
                        <a:off x="811164" y="1427094"/>
                        <a:ext cx="3590621" cy="3580550"/>
                      </a:xfrm>
                      <a:prstGeom prst="rect">
                        <a:avLst/>
                      </a:prstGeom>
                    </p:spPr>
                  </p:pic>
                </p:oleObj>
              </mc:Fallback>
            </mc:AlternateContent>
          </a:graphicData>
        </a:graphic>
      </p:graphicFrame>
    </p:spTree>
    <p:extLst>
      <p:ext uri="{BB962C8B-B14F-4D97-AF65-F5344CB8AC3E}">
        <p14:creationId xmlns:p14="http://schemas.microsoft.com/office/powerpoint/2010/main" val="89953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オリジナル手拭い（反応染め）</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印刷：反応染め　１色　塗り</a:t>
            </a:r>
            <a:r>
              <a:rPr lang="en-US" altLang="ja-JP" sz="900" dirty="0">
                <a:latin typeface="Meiryo UI" panose="020B0604030504040204" pitchFamily="34" charset="-128"/>
                <a:ea typeface="Meiryo UI" panose="020B0604030504040204" pitchFamily="34" charset="-128"/>
              </a:rPr>
              <a:t>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900×340mm</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素材：綿</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綿</a:t>
            </a:r>
            <a:r>
              <a:rPr lang="en-US" altLang="ja-JP" sz="1600" dirty="0"/>
              <a:t>100%</a:t>
            </a:r>
            <a:r>
              <a:rPr lang="ja-JP" altLang="en-US" sz="1600" dirty="0"/>
              <a:t>素材で柔らかい風合いの本格的な反応染め手ぬぐい。インクがしっかり生地を通り抜けるので、裏も表も同じ様にキレイなプリントに仕上ります。展示会やイベントノベルティに人気です。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2" name="オブジェクト 21">
            <a:extLst>
              <a:ext uri="{FF2B5EF4-FFF2-40B4-BE49-F238E27FC236}">
                <a16:creationId xmlns:a16="http://schemas.microsoft.com/office/drawing/2014/main" id="{85561FD9-0958-C924-6B85-5EC94B96BFDA}"/>
              </a:ext>
            </a:extLst>
          </p:cNvPr>
          <p:cNvGraphicFramePr>
            <a:graphicFrameLocks noChangeAspect="1"/>
          </p:cNvGraphicFramePr>
          <p:nvPr/>
        </p:nvGraphicFramePr>
        <p:xfrm>
          <a:off x="665828" y="1293369"/>
          <a:ext cx="3771900" cy="3790610"/>
        </p:xfrm>
        <a:graphic>
          <a:graphicData uri="http://schemas.openxmlformats.org/presentationml/2006/ole">
            <mc:AlternateContent xmlns:mc="http://schemas.openxmlformats.org/markup-compatibility/2006">
              <mc:Choice xmlns:v="urn:schemas-microsoft-com:vml" Requires="v">
                <p:oleObj name="Image" r:id="rId5" imgW="6400800" imgH="6433256" progId="Photoshop.Image.13">
                  <p:embed/>
                </p:oleObj>
              </mc:Choice>
              <mc:Fallback>
                <p:oleObj name="Image" r:id="rId5" imgW="6400800" imgH="6433256" progId="Photoshop.Image.13">
                  <p:embed/>
                  <p:pic>
                    <p:nvPicPr>
                      <p:cNvPr id="22" name="オブジェクト 21">
                        <a:extLst>
                          <a:ext uri="{FF2B5EF4-FFF2-40B4-BE49-F238E27FC236}">
                            <a16:creationId xmlns:a16="http://schemas.microsoft.com/office/drawing/2014/main" id="{85561FD9-0958-C924-6B85-5EC94B96BFDA}"/>
                          </a:ext>
                        </a:extLst>
                      </p:cNvPr>
                      <p:cNvPicPr/>
                      <p:nvPr/>
                    </p:nvPicPr>
                    <p:blipFill>
                      <a:blip r:embed="rId6"/>
                      <a:stretch>
                        <a:fillRect/>
                      </a:stretch>
                    </p:blipFill>
                    <p:spPr>
                      <a:xfrm>
                        <a:off x="665828" y="1293369"/>
                        <a:ext cx="3771900" cy="3790610"/>
                      </a:xfrm>
                      <a:prstGeom prst="rect">
                        <a:avLst/>
                      </a:prstGeom>
                    </p:spPr>
                  </p:pic>
                </p:oleObj>
              </mc:Fallback>
            </mc:AlternateContent>
          </a:graphicData>
        </a:graphic>
      </p:graphicFrame>
    </p:spTree>
    <p:extLst>
      <p:ext uri="{BB962C8B-B14F-4D97-AF65-F5344CB8AC3E}">
        <p14:creationId xmlns:p14="http://schemas.microsoft.com/office/powerpoint/2010/main" val="396294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中</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W100×H100㎜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a:p>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最大</a:t>
            </a:r>
            <a:r>
              <a:rPr lang="en-US" altLang="ja-JP" sz="1600" dirty="0"/>
              <a:t>100×100mm</a:t>
            </a:r>
            <a:r>
              <a:rPr lang="ja-JP" altLang="en-US" sz="1600" dirty="0"/>
              <a:t>サイズ＆厚さ約</a:t>
            </a:r>
            <a:r>
              <a:rPr lang="en-US" altLang="ja-JP" sz="1600" dirty="0"/>
              <a:t>3mm</a:t>
            </a:r>
            <a:r>
              <a:rPr lang="ja-JP" altLang="en-US" sz="1600" dirty="0"/>
              <a:t>のアクリルキーホルダーに、アイドルやアーティスト、アニメや漫画のキャラをフルカラーでプリント可能。デザインに合わせて自由にカットできます。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6" name="オブジェクト 25">
            <a:extLst>
              <a:ext uri="{FF2B5EF4-FFF2-40B4-BE49-F238E27FC236}">
                <a16:creationId xmlns:a16="http://schemas.microsoft.com/office/drawing/2014/main" id="{5C766741-08EC-07EC-4DEA-23811A40F003}"/>
              </a:ext>
            </a:extLst>
          </p:cNvPr>
          <p:cNvGraphicFramePr>
            <a:graphicFrameLocks noChangeAspect="1"/>
          </p:cNvGraphicFramePr>
          <p:nvPr/>
        </p:nvGraphicFramePr>
        <p:xfrm>
          <a:off x="649780" y="1428544"/>
          <a:ext cx="3591963" cy="3589159"/>
        </p:xfrm>
        <a:graphic>
          <a:graphicData uri="http://schemas.openxmlformats.org/presentationml/2006/ole">
            <mc:AlternateContent xmlns:mc="http://schemas.openxmlformats.org/markup-compatibility/2006">
              <mc:Choice xmlns:v="urn:schemas-microsoft-com:vml" Requires="v">
                <p:oleObj name="Image" r:id="rId5" imgW="12751820" imgH="12741981" progId="Photoshop.Image.13">
                  <p:embed/>
                </p:oleObj>
              </mc:Choice>
              <mc:Fallback>
                <p:oleObj name="Image" r:id="rId5" imgW="12751820" imgH="12741981" progId="Photoshop.Image.13">
                  <p:embed/>
                  <p:pic>
                    <p:nvPicPr>
                      <p:cNvPr id="26" name="オブジェクト 25">
                        <a:extLst>
                          <a:ext uri="{FF2B5EF4-FFF2-40B4-BE49-F238E27FC236}">
                            <a16:creationId xmlns:a16="http://schemas.microsoft.com/office/drawing/2014/main" id="{5C766741-08EC-07EC-4DEA-23811A40F003}"/>
                          </a:ext>
                        </a:extLst>
                      </p:cNvPr>
                      <p:cNvPicPr/>
                      <p:nvPr/>
                    </p:nvPicPr>
                    <p:blipFill>
                      <a:blip r:embed="rId6"/>
                      <a:stretch>
                        <a:fillRect/>
                      </a:stretch>
                    </p:blipFill>
                    <p:spPr>
                      <a:xfrm>
                        <a:off x="649780" y="1428544"/>
                        <a:ext cx="3591963" cy="3589159"/>
                      </a:xfrm>
                      <a:prstGeom prst="rect">
                        <a:avLst/>
                      </a:prstGeom>
                    </p:spPr>
                  </p:pic>
                </p:oleObj>
              </mc:Fallback>
            </mc:AlternateContent>
          </a:graphicData>
        </a:graphic>
      </p:graphicFrame>
    </p:spTree>
    <p:extLst>
      <p:ext uri="{BB962C8B-B14F-4D97-AF65-F5344CB8AC3E}">
        <p14:creationId xmlns:p14="http://schemas.microsoft.com/office/powerpoint/2010/main" val="32876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オリジナルアクリルスタンド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a:solidFill>
                  <a:schemeClr val="bg1"/>
                </a:solidFill>
                <a:latin typeface="Meiryo UI" panose="020B0604030504040204" pitchFamily="34" charset="-128"/>
                <a:ea typeface="Meiryo UI" panose="020B0604030504040204" pitchFamily="34" charset="-128"/>
              </a:rPr>
              <a:t>中</a:t>
            </a:r>
            <a:r>
              <a:rPr lang="en-US" altLang="ja-JP" sz="200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W100×H100㎜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梱包：個別袋入れ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テーブル・キャビネット・玄関など、お部屋の様々な場所に飾れる、厚さ約</a:t>
            </a:r>
            <a:r>
              <a:rPr lang="en-US" altLang="ja-JP" sz="1600" dirty="0"/>
              <a:t>3mm</a:t>
            </a:r>
            <a:r>
              <a:rPr lang="ja-JP" altLang="en-US" sz="1600" dirty="0"/>
              <a:t>で最大約</a:t>
            </a:r>
            <a:r>
              <a:rPr lang="en-US" altLang="ja-JP" sz="1600" dirty="0"/>
              <a:t>100×100mm</a:t>
            </a:r>
            <a:r>
              <a:rPr lang="ja-JP" altLang="en-US" sz="1600" dirty="0"/>
              <a:t>サイズのアクリルスタンド。本体も台座も自由な形にデザインすることができます。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51449330-6655-6160-B6FB-6AC97DFD2DA1}"/>
              </a:ext>
            </a:extLst>
          </p:cNvPr>
          <p:cNvGraphicFramePr>
            <a:graphicFrameLocks noChangeAspect="1"/>
          </p:cNvGraphicFramePr>
          <p:nvPr/>
        </p:nvGraphicFramePr>
        <p:xfrm>
          <a:off x="600240" y="1319594"/>
          <a:ext cx="3752850" cy="3771355"/>
        </p:xfrm>
        <a:graphic>
          <a:graphicData uri="http://schemas.openxmlformats.org/presentationml/2006/ole">
            <mc:AlternateContent xmlns:mc="http://schemas.openxmlformats.org/markup-compatibility/2006">
              <mc:Choice xmlns:v="urn:schemas-microsoft-com:vml" Requires="v">
                <p:oleObj name="Image" r:id="rId5" imgW="6438223" imgH="6470650" progId="Photoshop.Image.13">
                  <p:embed/>
                </p:oleObj>
              </mc:Choice>
              <mc:Fallback>
                <p:oleObj name="Image" r:id="rId5" imgW="6438223" imgH="6470650" progId="Photoshop.Image.13">
                  <p:embed/>
                  <p:pic>
                    <p:nvPicPr>
                      <p:cNvPr id="5" name="オブジェクト 4">
                        <a:extLst>
                          <a:ext uri="{FF2B5EF4-FFF2-40B4-BE49-F238E27FC236}">
                            <a16:creationId xmlns:a16="http://schemas.microsoft.com/office/drawing/2014/main" id="{51449330-6655-6160-B6FB-6AC97DFD2DA1}"/>
                          </a:ext>
                        </a:extLst>
                      </p:cNvPr>
                      <p:cNvPicPr/>
                      <p:nvPr/>
                    </p:nvPicPr>
                    <p:blipFill>
                      <a:blip r:embed="rId6"/>
                      <a:stretch>
                        <a:fillRect/>
                      </a:stretch>
                    </p:blipFill>
                    <p:spPr>
                      <a:xfrm>
                        <a:off x="600240" y="1319594"/>
                        <a:ext cx="3752850" cy="3771355"/>
                      </a:xfrm>
                      <a:prstGeom prst="rect">
                        <a:avLst/>
                      </a:prstGeom>
                    </p:spPr>
                  </p:pic>
                </p:oleObj>
              </mc:Fallback>
            </mc:AlternateContent>
          </a:graphicData>
        </a:graphic>
      </p:graphicFrame>
    </p:spTree>
    <p:extLst>
      <p:ext uri="{BB962C8B-B14F-4D97-AF65-F5344CB8AC3E}">
        <p14:creationId xmlns:p14="http://schemas.microsoft.com/office/powerpoint/2010/main" val="413778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オリジナルハイブリッドハンドタオル</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中</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W250×H250㎜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ポリエステル　裏</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綿</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フルカラーでアニメ・ゲームなどのキャラクターも鮮やかにプリントできる、表はポリエステル、裏は綿素材の中サイズのハンドタオル。ノベルティから物販用まで幅広く活用できます。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31" name="オブジェクト 30">
            <a:extLst>
              <a:ext uri="{FF2B5EF4-FFF2-40B4-BE49-F238E27FC236}">
                <a16:creationId xmlns:a16="http://schemas.microsoft.com/office/drawing/2014/main" id="{8D9242AA-0CAB-04BB-81F8-E4072AA755CC}"/>
              </a:ext>
            </a:extLst>
          </p:cNvPr>
          <p:cNvGraphicFramePr>
            <a:graphicFrameLocks noChangeAspect="1"/>
          </p:cNvGraphicFramePr>
          <p:nvPr/>
        </p:nvGraphicFramePr>
        <p:xfrm>
          <a:off x="629702" y="1401354"/>
          <a:ext cx="3770848" cy="3664009"/>
        </p:xfrm>
        <a:graphic>
          <a:graphicData uri="http://schemas.openxmlformats.org/presentationml/2006/ole">
            <mc:AlternateContent xmlns:mc="http://schemas.openxmlformats.org/markup-compatibility/2006">
              <mc:Choice xmlns:v="urn:schemas-microsoft-com:vml" Requires="v">
                <p:oleObj name="Image" r:id="rId5" imgW="6276173" imgH="6097058" progId="Photoshop.Image.13">
                  <p:embed/>
                </p:oleObj>
              </mc:Choice>
              <mc:Fallback>
                <p:oleObj name="Image" r:id="rId5" imgW="6276173" imgH="6097058" progId="Photoshop.Image.13">
                  <p:embed/>
                  <p:pic>
                    <p:nvPicPr>
                      <p:cNvPr id="31" name="オブジェクト 30">
                        <a:extLst>
                          <a:ext uri="{FF2B5EF4-FFF2-40B4-BE49-F238E27FC236}">
                            <a16:creationId xmlns:a16="http://schemas.microsoft.com/office/drawing/2014/main" id="{8D9242AA-0CAB-04BB-81F8-E4072AA755CC}"/>
                          </a:ext>
                        </a:extLst>
                      </p:cNvPr>
                      <p:cNvPicPr/>
                      <p:nvPr/>
                    </p:nvPicPr>
                    <p:blipFill>
                      <a:blip r:embed="rId6"/>
                      <a:stretch>
                        <a:fillRect/>
                      </a:stretch>
                    </p:blipFill>
                    <p:spPr>
                      <a:xfrm>
                        <a:off x="629702" y="1401354"/>
                        <a:ext cx="3770848" cy="3664009"/>
                      </a:xfrm>
                      <a:prstGeom prst="rect">
                        <a:avLst/>
                      </a:prstGeom>
                    </p:spPr>
                  </p:pic>
                </p:oleObj>
              </mc:Fallback>
            </mc:AlternateContent>
          </a:graphicData>
        </a:graphic>
      </p:graphicFrame>
    </p:spTree>
    <p:extLst>
      <p:ext uri="{BB962C8B-B14F-4D97-AF65-F5344CB8AC3E}">
        <p14:creationId xmlns:p14="http://schemas.microsoft.com/office/powerpoint/2010/main" val="3321160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アクリルライティングスタンド用プレート</a:t>
            </a:r>
            <a:r>
              <a:rPr lang="en-US" altLang="ja-JP" sz="2000" dirty="0">
                <a:solidFill>
                  <a:schemeClr val="bg1"/>
                </a:solidFill>
                <a:latin typeface="Meiryo UI" panose="020B0604030504040204" pitchFamily="34" charset="-128"/>
                <a:ea typeface="Meiryo UI" panose="020B0604030504040204" pitchFamily="34" charset="-128"/>
              </a:rPr>
              <a:t>(S)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56179"/>
          </a:xfrm>
          <a:prstGeom prst="rect">
            <a:avLst/>
          </a:prstGeom>
          <a:noFill/>
        </p:spPr>
        <p:txBody>
          <a:bodyPr wrap="square" lIns="90000" tIns="46800" rIns="0" bIns="46800" rtlCol="0">
            <a:spAutoFit/>
          </a:bodyPr>
          <a:lstStyle/>
          <a:p>
            <a:r>
              <a:rPr lang="ja-JP" altLang="en-US" sz="1000" dirty="0">
                <a:latin typeface="Meiryo UI" panose="020B0604030504040204" pitchFamily="34" charset="-128"/>
                <a:ea typeface="Meiryo UI" panose="020B0604030504040204" pitchFamily="34" charset="-128"/>
              </a:rPr>
              <a:t>素材：アクリル</a:t>
            </a:r>
          </a:p>
          <a:p>
            <a:r>
              <a:rPr lang="ja-JP" altLang="en-US" sz="1000" dirty="0">
                <a:latin typeface="Meiryo UI" panose="020B0604030504040204" pitchFamily="34" charset="-128"/>
                <a:ea typeface="Meiryo UI" panose="020B0604030504040204" pitchFamily="34" charset="-128"/>
              </a:rPr>
              <a:t>サイズ：</a:t>
            </a:r>
            <a:r>
              <a:rPr lang="en-US" altLang="ja-JP" sz="1000" dirty="0">
                <a:latin typeface="Meiryo UI" panose="020B0604030504040204" pitchFamily="34" charset="-128"/>
                <a:ea typeface="Meiryo UI" panose="020B0604030504040204" pitchFamily="34" charset="-128"/>
              </a:rPr>
              <a:t>80×100×3(mm)</a:t>
            </a:r>
          </a:p>
          <a:p>
            <a:r>
              <a:rPr lang="ja-JP" altLang="en-US" sz="1000" dirty="0">
                <a:latin typeface="Meiryo UI" panose="020B0604030504040204" pitchFamily="34" charset="-128"/>
                <a:ea typeface="Meiryo UI" panose="020B0604030504040204" pitchFamily="34" charset="-128"/>
              </a:rPr>
              <a:t>包装：</a:t>
            </a:r>
            <a:r>
              <a:rPr lang="en-US" altLang="ja-JP" sz="1000" dirty="0">
                <a:latin typeface="Meiryo UI" panose="020B0604030504040204" pitchFamily="34" charset="-128"/>
                <a:ea typeface="Meiryo UI" panose="020B0604030504040204" pitchFamily="34" charset="-128"/>
              </a:rPr>
              <a:t>PP</a:t>
            </a:r>
            <a:r>
              <a:rPr lang="ja-JP" altLang="en-US" sz="1000" dirty="0">
                <a:latin typeface="Meiryo UI" panose="020B0604030504040204" pitchFamily="34" charset="-128"/>
                <a:ea typeface="Meiryo UI" panose="020B0604030504040204" pitchFamily="34" charset="-128"/>
              </a:rPr>
              <a:t>袋 </a:t>
            </a:r>
            <a:endParaRPr lang="en-US" altLang="ja-JP" sz="10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en-US" altLang="ja-JP" sz="1600" dirty="0"/>
              <a:t>S</a:t>
            </a:r>
            <a:r>
              <a:rPr lang="ja-JP" altLang="en-US" sz="1600" dirty="0"/>
              <a:t>サイズのアクリルプレートです。別売りのライティングスタンド専用プレートですが、フルカラープリントはもちろん、形状もご注文通りに切り抜くことが可能で</a:t>
            </a:r>
            <a:r>
              <a:rPr lang="en-US" altLang="ja-JP" sz="1600" dirty="0"/>
              <a:t>POP</a:t>
            </a:r>
            <a:r>
              <a:rPr lang="ja-JP" altLang="en-US" sz="1600" dirty="0"/>
              <a:t>用などにもおすすめです。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BBD7D338-451B-417C-490E-CB0A97519632}"/>
              </a:ext>
            </a:extLst>
          </p:cNvPr>
          <p:cNvPicPr>
            <a:picLocks noChangeAspect="1"/>
          </p:cNvPicPr>
          <p:nvPr/>
        </p:nvPicPr>
        <p:blipFill>
          <a:blip r:embed="rId5"/>
          <a:stretch>
            <a:fillRect/>
          </a:stretch>
        </p:blipFill>
        <p:spPr>
          <a:xfrm>
            <a:off x="695845" y="1358451"/>
            <a:ext cx="3647576" cy="3647576"/>
          </a:xfrm>
          <a:prstGeom prst="rect">
            <a:avLst/>
          </a:prstGeom>
        </p:spPr>
      </p:pic>
    </p:spTree>
    <p:extLst>
      <p:ext uri="{BB962C8B-B14F-4D97-AF65-F5344CB8AC3E}">
        <p14:creationId xmlns:p14="http://schemas.microsoft.com/office/powerpoint/2010/main" val="339062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バンブー</a:t>
            </a:r>
            <a:r>
              <a:rPr lang="en-US" altLang="ja-JP" sz="2000" dirty="0">
                <a:solidFill>
                  <a:schemeClr val="bg1"/>
                </a:solidFill>
                <a:latin typeface="Meiryo UI" panose="020B0604030504040204" pitchFamily="34" charset="-128"/>
                <a:ea typeface="Meiryo UI" panose="020B0604030504040204" pitchFamily="34" charset="-128"/>
              </a:rPr>
              <a:t>2</a:t>
            </a:r>
            <a:r>
              <a:rPr lang="ja-JP" altLang="en-US" sz="2000" dirty="0">
                <a:solidFill>
                  <a:schemeClr val="bg1"/>
                </a:solidFill>
                <a:latin typeface="Meiryo UI" panose="020B0604030504040204" pitchFamily="34" charset="-128"/>
                <a:ea typeface="Meiryo UI" panose="020B0604030504040204" pitchFamily="34" charset="-128"/>
              </a:rPr>
              <a:t>重カップ</a:t>
            </a:r>
            <a:r>
              <a:rPr lang="en-US" altLang="ja-JP" sz="2000" dirty="0">
                <a:solidFill>
                  <a:schemeClr val="bg1"/>
                </a:solidFill>
                <a:latin typeface="Meiryo UI" panose="020B0604030504040204" pitchFamily="34" charset="-128"/>
                <a:ea typeface="Meiryo UI" panose="020B0604030504040204" pitchFamily="34" charset="-128"/>
              </a:rPr>
              <a:t>350ml</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PP80%</a:t>
            </a:r>
            <a:r>
              <a:rPr lang="ja-JP" altLang="en-US" sz="900" dirty="0">
                <a:latin typeface="Meiryo UI" panose="020B0604030504040204" pitchFamily="34" charset="-128"/>
                <a:ea typeface="Meiryo UI" panose="020B0604030504040204" pitchFamily="34" charset="-128"/>
              </a:rPr>
              <a:t>、竹繊維</a:t>
            </a:r>
            <a:r>
              <a:rPr lang="en-US" altLang="ja-JP" sz="900" dirty="0">
                <a:latin typeface="Meiryo UI" panose="020B0604030504040204" pitchFamily="34" charset="-128"/>
                <a:ea typeface="Meiryo UI" panose="020B0604030504040204" pitchFamily="34" charset="-128"/>
              </a:rPr>
              <a:t>20%</a:t>
            </a:r>
          </a:p>
          <a:p>
            <a:r>
              <a:rPr lang="ja-JP" altLang="en-US" sz="900" dirty="0">
                <a:latin typeface="Meiryo UI" panose="020B0604030504040204" pitchFamily="34" charset="-128"/>
                <a:ea typeface="Meiryo UI" panose="020B0604030504040204" pitchFamily="34" charset="-128"/>
              </a:rPr>
              <a:t>サ イ ズ：</a:t>
            </a:r>
            <a:r>
              <a:rPr lang="el-GR" altLang="ja-JP" sz="900" dirty="0">
                <a:latin typeface="Meiryo UI" panose="020B0604030504040204" pitchFamily="34" charset="-128"/>
                <a:ea typeface="Meiryo UI" panose="020B0604030504040204" pitchFamily="34" charset="-128"/>
              </a:rPr>
              <a:t>φ92×</a:t>
            </a:r>
            <a:r>
              <a:rPr lang="en-US" altLang="ja-JP" sz="900" dirty="0">
                <a:latin typeface="Meiryo UI" panose="020B0604030504040204" pitchFamily="34" charset="-128"/>
                <a:ea typeface="Meiryo UI" panose="020B0604030504040204" pitchFamily="34" charset="-128"/>
              </a:rPr>
              <a:t>H125mm</a:t>
            </a:r>
          </a:p>
          <a:p>
            <a:r>
              <a:rPr lang="ja-JP" altLang="en-US" sz="900" dirty="0">
                <a:latin typeface="Meiryo UI" panose="020B0604030504040204" pitchFamily="34" charset="-128"/>
                <a:ea typeface="Meiryo UI" panose="020B0604030504040204" pitchFamily="34" charset="-128"/>
              </a:rPr>
              <a:t>重　 量 </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145g</a:t>
            </a:r>
            <a:br>
              <a:rPr lang="en-US" altLang="zh-TW" sz="900" dirty="0">
                <a:latin typeface="Meiryo UI" panose="020B0604030504040204" pitchFamily="34" charset="-128"/>
                <a:ea typeface="Meiryo UI" panose="020B0604030504040204" pitchFamily="34" charset="-128"/>
              </a:rPr>
            </a:br>
            <a:r>
              <a:rPr lang="ja-JP" altLang="en-US" sz="900" dirty="0">
                <a:latin typeface="Meiryo UI" panose="020B0604030504040204" pitchFamily="34" charset="-128"/>
                <a:ea typeface="Meiryo UI" panose="020B0604030504040204" pitchFamily="34" charset="-128"/>
              </a:rPr>
              <a:t>包　 装 </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化粧箱：</a:t>
            </a:r>
            <a:r>
              <a:rPr lang="en-US" altLang="ja-JP" sz="900" dirty="0">
                <a:latin typeface="Meiryo UI" panose="020B0604030504040204" pitchFamily="34" charset="-128"/>
                <a:ea typeface="Meiryo UI" panose="020B0604030504040204" pitchFamily="34" charset="-128"/>
              </a:rPr>
              <a:t>W96×D96×H135mm</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商品写真</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dirty="0">
                <a:latin typeface="Meiryo UI" panose="020B0604030504040204" pitchFamily="34" charset="-128"/>
                <a:ea typeface="Meiryo UI" panose="020B0604030504040204" pitchFamily="34" charset="-128"/>
              </a:rPr>
              <a:t>プラスチック使用量を減らすことができるバンブーファイバー混合素材の</a:t>
            </a:r>
            <a:r>
              <a:rPr lang="en-US" altLang="ja-JP" sz="1600" dirty="0">
                <a:latin typeface="Meiryo UI" panose="020B0604030504040204" pitchFamily="34" charset="-128"/>
                <a:ea typeface="Meiryo UI" panose="020B0604030504040204" pitchFamily="34" charset="-128"/>
              </a:rPr>
              <a:t>350ml</a:t>
            </a:r>
            <a:r>
              <a:rPr lang="ja-JP" altLang="en-US" sz="1600" dirty="0">
                <a:latin typeface="Meiryo UI" panose="020B0604030504040204" pitchFamily="34" charset="-128"/>
                <a:ea typeface="Meiryo UI" panose="020B0604030504040204" pitchFamily="34" charset="-128"/>
              </a:rPr>
              <a:t>タンブラーです。カラーはナチュラルとブラックの</a:t>
            </a:r>
            <a:r>
              <a:rPr lang="en-US" altLang="ja-JP" sz="1600" dirty="0">
                <a:latin typeface="Meiryo UI" panose="020B0604030504040204" pitchFamily="34" charset="-128"/>
                <a:ea typeface="Meiryo UI" panose="020B0604030504040204" pitchFamily="34" charset="-128"/>
              </a:rPr>
              <a:t>2</a:t>
            </a:r>
            <a:r>
              <a:rPr lang="ja-JP" altLang="en-US" sz="1600" dirty="0">
                <a:latin typeface="Meiryo UI" panose="020B0604030504040204" pitchFamily="34" charset="-128"/>
                <a:ea typeface="Meiryo UI" panose="020B0604030504040204" pitchFamily="34" charset="-128"/>
              </a:rPr>
              <a:t>色展開。シンプルなためどんな名入れにもマッチします。</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54" name="Picture 30">
            <a:extLst>
              <a:ext uri="{FF2B5EF4-FFF2-40B4-BE49-F238E27FC236}">
                <a16:creationId xmlns:a16="http://schemas.microsoft.com/office/drawing/2014/main" id="{DEEAC2FA-2A7B-1B74-DA8A-67CBEEF91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55" y="1431915"/>
            <a:ext cx="3527480" cy="352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105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スマホスタンド付き </a:t>
            </a:r>
            <a:r>
              <a:rPr lang="en-US" altLang="ja-JP" sz="2000" dirty="0">
                <a:solidFill>
                  <a:schemeClr val="bg1"/>
                </a:solidFill>
                <a:latin typeface="Meiryo UI" panose="020B0604030504040204" pitchFamily="34" charset="-128"/>
                <a:ea typeface="Meiryo UI" panose="020B0604030504040204" pitchFamily="34" charset="-128"/>
              </a:rPr>
              <a:t>2WAY</a:t>
            </a:r>
            <a:r>
              <a:rPr lang="ja-JP" altLang="en-US" sz="2000" dirty="0">
                <a:solidFill>
                  <a:schemeClr val="bg1"/>
                </a:solidFill>
                <a:latin typeface="Meiryo UI" panose="020B0604030504040204" pitchFamily="34" charset="-128"/>
                <a:ea typeface="Meiryo UI" panose="020B0604030504040204" pitchFamily="34" charset="-128"/>
              </a:rPr>
              <a:t>ファン</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PP</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/148×74×31mm</a:t>
            </a:r>
            <a:r>
              <a:rPr lang="ja-JP" altLang="en-US" sz="900" dirty="0">
                <a:latin typeface="Meiryo UI" panose="020B0604030504040204" pitchFamily="34" charset="-128"/>
                <a:ea typeface="Meiryo UI" panose="020B0604030504040204" pitchFamily="34" charset="-128"/>
              </a:rPr>
              <a:t>、スタンド使用時</a:t>
            </a:r>
            <a:r>
              <a:rPr lang="en-US" altLang="ja-JP" sz="900" dirty="0">
                <a:latin typeface="Meiryo UI" panose="020B0604030504040204" pitchFamily="34" charset="-128"/>
                <a:ea typeface="Meiryo UI" panose="020B0604030504040204" pitchFamily="34" charset="-128"/>
              </a:rPr>
              <a:t>/154×74×66mm</a:t>
            </a:r>
          </a:p>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生産国：中国</a:t>
            </a:r>
          </a:p>
          <a:p>
            <a:r>
              <a:rPr lang="ja-JP" altLang="en-US" sz="900" dirty="0">
                <a:latin typeface="Meiryo UI" panose="020B0604030504040204" pitchFamily="34" charset="-128"/>
                <a:ea typeface="Meiryo UI" panose="020B0604030504040204" pitchFamily="34" charset="-128"/>
              </a:rPr>
              <a:t>備考：単四乾電池</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本使用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別途</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もはや真夏の必須アイテムと言っても過言ではないハンディファン。コンパクトで持ち歩きに便利なものですが今回こちらのアイテムはなんとスマホスタンドにもなって使い勝手抜群。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8261FD72-F773-3C98-7BDA-03CA81FFE173}"/>
              </a:ext>
            </a:extLst>
          </p:cNvPr>
          <p:cNvPicPr>
            <a:picLocks noChangeAspect="1"/>
          </p:cNvPicPr>
          <p:nvPr/>
        </p:nvPicPr>
        <p:blipFill>
          <a:blip r:embed="rId5"/>
          <a:stretch>
            <a:fillRect/>
          </a:stretch>
        </p:blipFill>
        <p:spPr>
          <a:xfrm>
            <a:off x="735037" y="1404178"/>
            <a:ext cx="3578454" cy="3578454"/>
          </a:xfrm>
          <a:prstGeom prst="rect">
            <a:avLst/>
          </a:prstGeom>
        </p:spPr>
      </p:pic>
    </p:spTree>
    <p:extLst>
      <p:ext uri="{BB962C8B-B14F-4D97-AF65-F5344CB8AC3E}">
        <p14:creationId xmlns:p14="http://schemas.microsoft.com/office/powerpoint/2010/main" val="2650671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ハーフメッシュポーチ</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ポリエステル・鉄</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150×40×100mm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ポリ袋入</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片面メッシュ素材で中身がひと目で見られる上、中にはポケットも付いているため綺麗に整理して物を入れておける便利な多機能ポーチです。名入れ可能なためノベルティグッズ用にもおすすめ。</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214439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 altLang="ja-JP" sz="2000" dirty="0">
                <a:solidFill>
                  <a:schemeClr val="bg1"/>
                </a:solidFill>
                <a:latin typeface="Meiryo UI" panose="020B0604030504040204" pitchFamily="34" charset="-128"/>
                <a:ea typeface="Meiryo UI" panose="020B0604030504040204" pitchFamily="34" charset="-128"/>
              </a:rPr>
              <a:t>USB</a:t>
            </a:r>
            <a:r>
              <a:rPr lang="ja-JP" altLang="en-US" sz="2000">
                <a:solidFill>
                  <a:schemeClr val="bg1"/>
                </a:solidFill>
                <a:latin typeface="Meiryo UI" panose="020B0604030504040204" pitchFamily="34" charset="-128"/>
                <a:ea typeface="Meiryo UI" panose="020B0604030504040204" pitchFamily="34" charset="-128"/>
              </a:rPr>
              <a:t>ハブ フラット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ABS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52×41×10mm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a:t>
            </a:r>
            <a:r>
              <a:rPr lang="en" altLang="ja-JP" sz="900" dirty="0">
                <a:latin typeface="Meiryo UI" panose="020B0604030504040204" pitchFamily="34" charset="-128"/>
                <a:ea typeface="Meiryo UI" panose="020B0604030504040204" pitchFamily="34" charset="-128"/>
              </a:rPr>
              <a:t>USB2.0</a:t>
            </a:r>
            <a:r>
              <a:rPr lang="ja-JP" altLang="en-US" sz="900">
                <a:latin typeface="Meiryo UI" panose="020B0604030504040204" pitchFamily="34" charset="-128"/>
                <a:ea typeface="Meiryo UI" panose="020B0604030504040204" pitchFamily="34" charset="-128"/>
              </a:rPr>
              <a:t>規格</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付属品：取説付</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考：ブラック・ホワイト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パソコンまわりにあると便利な</a:t>
            </a:r>
            <a:r>
              <a:rPr lang="en-US" altLang="ja-JP" sz="1600" dirty="0">
                <a:latin typeface="Meiryo UI" panose="020B0604030504040204" pitchFamily="34" charset="-128"/>
                <a:ea typeface="Meiryo UI" panose="020B0604030504040204" pitchFamily="34" charset="-128"/>
              </a:rPr>
              <a:t>4</a:t>
            </a:r>
            <a:r>
              <a:rPr lang="ja-JP" altLang="en-US" sz="1600">
                <a:latin typeface="Meiryo UI" panose="020B0604030504040204" pitchFamily="34" charset="-128"/>
                <a:ea typeface="Meiryo UI" panose="020B0604030504040204" pitchFamily="34" charset="-128"/>
              </a:rPr>
              <a:t>ポートタイプの</a:t>
            </a:r>
            <a:r>
              <a:rPr lang="en" altLang="ja-JP" sz="1600" dirty="0">
                <a:latin typeface="Meiryo UI" panose="020B0604030504040204" pitchFamily="34" charset="-128"/>
                <a:ea typeface="Meiryo UI" panose="020B0604030504040204" pitchFamily="34" charset="-128"/>
              </a:rPr>
              <a:t>USB</a:t>
            </a:r>
            <a:r>
              <a:rPr lang="ja-JP" altLang="en-US" sz="1600">
                <a:latin typeface="Meiryo UI" panose="020B0604030504040204" pitchFamily="34" charset="-128"/>
                <a:ea typeface="Meiryo UI" panose="020B0604030504040204" pitchFamily="34" charset="-128"/>
              </a:rPr>
              <a:t>ハブです。デザインは非常にシンプルですっきりとしています。オリジナルデザインの名入れプリントもよく映えて、販促用に最適！</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6" name="図 15">
            <a:extLst>
              <a:ext uri="{FF2B5EF4-FFF2-40B4-BE49-F238E27FC236}">
                <a16:creationId xmlns:a16="http://schemas.microsoft.com/office/drawing/2014/main" id="{DFB725AA-F767-644F-8E89-76FFEA4D4304}"/>
              </a:ext>
            </a:extLst>
          </p:cNvPr>
          <p:cNvPicPr>
            <a:picLocks noChangeAspect="1"/>
          </p:cNvPicPr>
          <p:nvPr/>
        </p:nvPicPr>
        <p:blipFill>
          <a:blip r:embed="rId5"/>
          <a:stretch>
            <a:fillRect/>
          </a:stretch>
        </p:blipFill>
        <p:spPr>
          <a:xfrm>
            <a:off x="381509" y="2008121"/>
            <a:ext cx="4216544" cy="2236512"/>
          </a:xfrm>
          <a:prstGeom prst="rect">
            <a:avLst/>
          </a:prstGeom>
        </p:spPr>
      </p:pic>
    </p:spTree>
    <p:extLst>
      <p:ext uri="{BB962C8B-B14F-4D97-AF65-F5344CB8AC3E}">
        <p14:creationId xmlns:p14="http://schemas.microsoft.com/office/powerpoint/2010/main" val="174629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クリアタンクボトル </a:t>
            </a:r>
            <a:r>
              <a:rPr lang="en-US" altLang="ja-JP" sz="2000" dirty="0">
                <a:solidFill>
                  <a:schemeClr val="bg1"/>
                </a:solidFill>
                <a:latin typeface="Meiryo UI" panose="020B0604030504040204" pitchFamily="34" charset="-128"/>
                <a:ea typeface="Meiryo UI" panose="020B0604030504040204" pitchFamily="34" charset="-128"/>
              </a:rPr>
              <a:t>350ml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064010"/>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AS､PP</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φ67×137</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350ml</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能：本体耐熱温度</a:t>
            </a:r>
            <a:r>
              <a:rPr lang="en-US" altLang="ja-JP" sz="900" dirty="0">
                <a:latin typeface="Meiryo UI" panose="020B0604030504040204" pitchFamily="34" charset="-128"/>
                <a:ea typeface="Meiryo UI" panose="020B0604030504040204" pitchFamily="34" charset="-128"/>
              </a:rPr>
              <a:t>80℃</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考：レッド・ネイビー・ブラック・ホワイト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大きめのカットフルーツなども入れやすい寸胴タイプの</a:t>
            </a:r>
            <a:r>
              <a:rPr lang="en-US" altLang="ja-JP" sz="1600" dirty="0">
                <a:latin typeface="Meiryo UI" panose="020B0604030504040204" pitchFamily="34" charset="-128"/>
                <a:ea typeface="Meiryo UI" panose="020B0604030504040204" pitchFamily="34" charset="-128"/>
              </a:rPr>
              <a:t>350ml</a:t>
            </a:r>
            <a:r>
              <a:rPr lang="ja-JP" altLang="en-US" sz="1600">
                <a:latin typeface="Meiryo UI" panose="020B0604030504040204" pitchFamily="34" charset="-128"/>
                <a:ea typeface="Meiryo UI" panose="020B0604030504040204" pitchFamily="34" charset="-128"/>
              </a:rPr>
              <a:t>クリアボトルです。カラーバリエーションも全</a:t>
            </a:r>
            <a:r>
              <a:rPr lang="en-US" altLang="ja-JP" sz="1600" dirty="0">
                <a:latin typeface="Meiryo UI" panose="020B0604030504040204" pitchFamily="34" charset="-128"/>
                <a:ea typeface="Meiryo UI" panose="020B0604030504040204" pitchFamily="34" charset="-128"/>
              </a:rPr>
              <a:t>4</a:t>
            </a:r>
            <a:r>
              <a:rPr lang="ja-JP" altLang="en-US" sz="1600">
                <a:latin typeface="Meiryo UI" panose="020B0604030504040204" pitchFamily="34" charset="-128"/>
                <a:ea typeface="Meiryo UI" panose="020B0604030504040204" pitchFamily="34" charset="-128"/>
              </a:rPr>
              <a:t>色と豊富ですので、名入れするオリジナルデザイン等に合わせてお選びください。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423940DF-11FE-8B41-BABC-CD456F979AE6}"/>
              </a:ext>
            </a:extLst>
          </p:cNvPr>
          <p:cNvPicPr>
            <a:picLocks noChangeAspect="1"/>
          </p:cNvPicPr>
          <p:nvPr/>
        </p:nvPicPr>
        <p:blipFill>
          <a:blip r:embed="rId5"/>
          <a:stretch>
            <a:fillRect/>
          </a:stretch>
        </p:blipFill>
        <p:spPr>
          <a:xfrm>
            <a:off x="397844" y="1937128"/>
            <a:ext cx="4028813" cy="2760166"/>
          </a:xfrm>
          <a:prstGeom prst="rect">
            <a:avLst/>
          </a:prstGeom>
        </p:spPr>
      </p:pic>
    </p:spTree>
    <p:extLst>
      <p:ext uri="{BB962C8B-B14F-4D97-AF65-F5344CB8AC3E}">
        <p14:creationId xmlns:p14="http://schemas.microsoft.com/office/powerpoint/2010/main" val="167322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オリジナルタペストリー</a:t>
            </a:r>
            <a:r>
              <a:rPr lang="en-US" altLang="ja-JP" sz="2000" dirty="0">
                <a:solidFill>
                  <a:schemeClr val="bg1"/>
                </a:solidFill>
                <a:latin typeface="Meiryo UI" panose="020B0604030504040204" pitchFamily="34" charset="-128"/>
                <a:ea typeface="Meiryo UI" panose="020B0604030504040204" pitchFamily="34" charset="-128"/>
              </a:rPr>
              <a:t>(A3</a:t>
            </a:r>
            <a:r>
              <a:rPr lang="ja-JP" altLang="en-US" sz="2000" dirty="0">
                <a:solidFill>
                  <a:schemeClr val="bg1"/>
                </a:solidFill>
                <a:latin typeface="Meiryo UI" panose="020B0604030504040204" pitchFamily="34" charset="-128"/>
                <a:ea typeface="Meiryo UI" panose="020B0604030504040204" pitchFamily="34" charset="-128"/>
              </a:rPr>
              <a:t>サイズ</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A3</a:t>
            </a:r>
            <a:r>
              <a:rPr lang="ja-JP" altLang="en-US" sz="900" dirty="0">
                <a:latin typeface="Meiryo UI" panose="020B0604030504040204" pitchFamily="34" charset="-128"/>
                <a:ea typeface="Meiryo UI" panose="020B0604030504040204" pitchFamily="34" charset="-128"/>
              </a:rPr>
              <a:t>サイズ程度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アニメやゲームのキャラクターのカラープリントが映える生地を使った、</a:t>
            </a:r>
            <a:r>
              <a:rPr lang="en-US" altLang="ja-JP" sz="1600" dirty="0"/>
              <a:t>A3</a:t>
            </a:r>
            <a:r>
              <a:rPr lang="ja-JP" altLang="en-US" sz="1600" dirty="0"/>
              <a:t>サイズ相当のタペストリー。ポスター感覚でお部屋に飾ったり、展示会・イベント会場に装飾に使うこともでます。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3" name="オブジェクト 22">
            <a:extLst>
              <a:ext uri="{FF2B5EF4-FFF2-40B4-BE49-F238E27FC236}">
                <a16:creationId xmlns:a16="http://schemas.microsoft.com/office/drawing/2014/main" id="{6BDCD207-8586-5F76-9162-E8630AB48403}"/>
              </a:ext>
            </a:extLst>
          </p:cNvPr>
          <p:cNvGraphicFramePr>
            <a:graphicFrameLocks noChangeAspect="1"/>
          </p:cNvGraphicFramePr>
          <p:nvPr/>
        </p:nvGraphicFramePr>
        <p:xfrm>
          <a:off x="795521" y="1410012"/>
          <a:ext cx="3435829" cy="3519985"/>
        </p:xfrm>
        <a:graphic>
          <a:graphicData uri="http://schemas.openxmlformats.org/presentationml/2006/ole">
            <mc:AlternateContent xmlns:mc="http://schemas.openxmlformats.org/markup-compatibility/2006">
              <mc:Choice xmlns:v="urn:schemas-microsoft-com:vml" Requires="v">
                <p:oleObj name="Image" r:id="rId5" imgW="6351020" imgH="6507692" progId="Photoshop.Image.13">
                  <p:embed/>
                </p:oleObj>
              </mc:Choice>
              <mc:Fallback>
                <p:oleObj name="Image" r:id="rId5" imgW="6351020" imgH="6507692" progId="Photoshop.Image.13">
                  <p:embed/>
                  <p:pic>
                    <p:nvPicPr>
                      <p:cNvPr id="23" name="オブジェクト 22">
                        <a:extLst>
                          <a:ext uri="{FF2B5EF4-FFF2-40B4-BE49-F238E27FC236}">
                            <a16:creationId xmlns:a16="http://schemas.microsoft.com/office/drawing/2014/main" id="{6BDCD207-8586-5F76-9162-E8630AB48403}"/>
                          </a:ext>
                        </a:extLst>
                      </p:cNvPr>
                      <p:cNvPicPr/>
                      <p:nvPr/>
                    </p:nvPicPr>
                    <p:blipFill>
                      <a:blip r:embed="rId6"/>
                      <a:stretch>
                        <a:fillRect/>
                      </a:stretch>
                    </p:blipFill>
                    <p:spPr>
                      <a:xfrm>
                        <a:off x="795521" y="1410012"/>
                        <a:ext cx="3435829" cy="3519985"/>
                      </a:xfrm>
                      <a:prstGeom prst="rect">
                        <a:avLst/>
                      </a:prstGeom>
                    </p:spPr>
                  </p:pic>
                </p:oleObj>
              </mc:Fallback>
            </mc:AlternateContent>
          </a:graphicData>
        </a:graphic>
      </p:graphicFrame>
    </p:spTree>
    <p:extLst>
      <p:ext uri="{BB962C8B-B14F-4D97-AF65-F5344CB8AC3E}">
        <p14:creationId xmlns:p14="http://schemas.microsoft.com/office/powerpoint/2010/main" val="2385568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オリジナル扇子（布）</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印刷：片面インクジェット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寸</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間</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素材：ポリエステル・竹（白・茶・黒）</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布貼りの扇面の片面にインクジェットでフルカラーのプリントが可能です。他とは違う、個性的な見た目で独自性の高いノベルティ用オリジナル扇子を作りたい方にオススメです。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5" name="オブジェクト 24">
            <a:extLst>
              <a:ext uri="{FF2B5EF4-FFF2-40B4-BE49-F238E27FC236}">
                <a16:creationId xmlns:a16="http://schemas.microsoft.com/office/drawing/2014/main" id="{CAEB1551-5479-C21E-EADD-BB3E1EB9302B}"/>
              </a:ext>
            </a:extLst>
          </p:cNvPr>
          <p:cNvGraphicFramePr>
            <a:graphicFrameLocks noChangeAspect="1"/>
          </p:cNvGraphicFramePr>
          <p:nvPr/>
        </p:nvGraphicFramePr>
        <p:xfrm>
          <a:off x="628904" y="1345268"/>
          <a:ext cx="3814458" cy="3738711"/>
        </p:xfrm>
        <a:graphic>
          <a:graphicData uri="http://schemas.openxmlformats.org/presentationml/2006/ole">
            <mc:AlternateContent xmlns:mc="http://schemas.openxmlformats.org/markup-compatibility/2006">
              <mc:Choice xmlns:v="urn:schemas-microsoft-com:vml" Requires="v">
                <p:oleObj name="Image" r:id="rId5" imgW="6475647" imgH="6346119" progId="Photoshop.Image.13">
                  <p:embed/>
                </p:oleObj>
              </mc:Choice>
              <mc:Fallback>
                <p:oleObj name="Image" r:id="rId5" imgW="6475647" imgH="6346119" progId="Photoshop.Image.13">
                  <p:embed/>
                  <p:pic>
                    <p:nvPicPr>
                      <p:cNvPr id="25" name="オブジェクト 24">
                        <a:extLst>
                          <a:ext uri="{FF2B5EF4-FFF2-40B4-BE49-F238E27FC236}">
                            <a16:creationId xmlns:a16="http://schemas.microsoft.com/office/drawing/2014/main" id="{CAEB1551-5479-C21E-EADD-BB3E1EB9302B}"/>
                          </a:ext>
                        </a:extLst>
                      </p:cNvPr>
                      <p:cNvPicPr/>
                      <p:nvPr/>
                    </p:nvPicPr>
                    <p:blipFill>
                      <a:blip r:embed="rId6"/>
                      <a:stretch>
                        <a:fillRect/>
                      </a:stretch>
                    </p:blipFill>
                    <p:spPr>
                      <a:xfrm>
                        <a:off x="628904" y="1345268"/>
                        <a:ext cx="3814458" cy="3738711"/>
                      </a:xfrm>
                      <a:prstGeom prst="rect">
                        <a:avLst/>
                      </a:prstGeom>
                    </p:spPr>
                  </p:pic>
                </p:oleObj>
              </mc:Fallback>
            </mc:AlternateContent>
          </a:graphicData>
        </a:graphic>
      </p:graphicFrame>
    </p:spTree>
    <p:extLst>
      <p:ext uri="{BB962C8B-B14F-4D97-AF65-F5344CB8AC3E}">
        <p14:creationId xmlns:p14="http://schemas.microsoft.com/office/powerpoint/2010/main" val="14761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ラウンド充電コネクター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カラー展開：ブラック・ホワイト </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色取混ぜ</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φ46×12mm</a:t>
            </a:r>
          </a:p>
          <a:p>
            <a:r>
              <a:rPr lang="ja-JP" altLang="en-US" sz="900" dirty="0">
                <a:latin typeface="Meiryo UI" panose="020B0604030504040204" pitchFamily="34" charset="-128"/>
                <a:ea typeface="Meiryo UI" panose="020B0604030504040204" pitchFamily="34" charset="-128"/>
              </a:rPr>
              <a:t>包装：包装袋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ケーブルを収納できてコンパクトに携帯できる、</a:t>
            </a:r>
            <a:r>
              <a:rPr lang="en-US" altLang="ja-JP" sz="1600" dirty="0"/>
              <a:t>iPhone</a:t>
            </a:r>
            <a:r>
              <a:rPr lang="ja-JP" altLang="en-US" sz="1600" dirty="0"/>
              <a:t>、</a:t>
            </a:r>
            <a:r>
              <a:rPr lang="en-US" altLang="ja-JP" sz="1600" dirty="0"/>
              <a:t>Type-C</a:t>
            </a:r>
            <a:r>
              <a:rPr lang="ja-JP" altLang="en-US" sz="1600" dirty="0"/>
              <a:t>、</a:t>
            </a:r>
            <a:r>
              <a:rPr lang="en-US" altLang="ja-JP" sz="1600" dirty="0"/>
              <a:t>USB</a:t>
            </a:r>
            <a:r>
              <a:rPr lang="ja-JP" altLang="en-US" sz="1600" dirty="0"/>
              <a:t>（給電）の</a:t>
            </a:r>
            <a:r>
              <a:rPr lang="en-US" altLang="ja-JP" sz="1600" dirty="0"/>
              <a:t>3</a:t>
            </a:r>
            <a:r>
              <a:rPr lang="ja-JP" altLang="en-US" sz="1600" dirty="0"/>
              <a:t>種対応充電コネクターです。オリジナル名入れプリントも格安で可能なため、ノベルティ用にも。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2CB062FF-6327-63C6-C8E4-ED5114E1AD19}"/>
              </a:ext>
            </a:extLst>
          </p:cNvPr>
          <p:cNvPicPr>
            <a:picLocks noChangeAspect="1"/>
          </p:cNvPicPr>
          <p:nvPr/>
        </p:nvPicPr>
        <p:blipFill>
          <a:blip r:embed="rId5"/>
          <a:stretch>
            <a:fillRect/>
          </a:stretch>
        </p:blipFill>
        <p:spPr>
          <a:xfrm>
            <a:off x="700386" y="1457855"/>
            <a:ext cx="3529566" cy="3529566"/>
          </a:xfrm>
          <a:prstGeom prst="rect">
            <a:avLst/>
          </a:prstGeom>
        </p:spPr>
      </p:pic>
    </p:spTree>
    <p:extLst>
      <p:ext uri="{BB962C8B-B14F-4D97-AF65-F5344CB8AC3E}">
        <p14:creationId xmlns:p14="http://schemas.microsoft.com/office/powerpoint/2010/main" val="345200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チャームバッグハンガー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材：亜鉛合金</a:t>
            </a:r>
            <a:r>
              <a:rPr lang="en-US" altLang="ja-JP" sz="900" dirty="0">
                <a:latin typeface="Meiryo UI" panose="020B0604030504040204" pitchFamily="34" charset="-128"/>
                <a:ea typeface="Meiryo UI" panose="020B0604030504040204" pitchFamily="34" charset="-128"/>
              </a:rPr>
              <a:t>､ABS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40×40×8mm</a:t>
            </a:r>
            <a:r>
              <a:rPr lang="ja-JP" altLang="en-US" sz="900">
                <a:latin typeface="Meiryo UI" panose="020B0604030504040204" pitchFamily="34" charset="-128"/>
                <a:ea typeface="Meiryo UI" panose="020B0604030504040204" pitchFamily="34" charset="-128"/>
              </a:rPr>
              <a:t>（包装形態：</a:t>
            </a:r>
            <a:r>
              <a:rPr lang="en-US" altLang="ja-JP" sz="900" dirty="0">
                <a:latin typeface="Meiryo UI" panose="020B0604030504040204" pitchFamily="34" charset="-128"/>
                <a:ea typeface="Meiryo UI" panose="020B0604030504040204" pitchFamily="34" charset="-128"/>
              </a:rPr>
              <a:t>PP</a:t>
            </a:r>
            <a:r>
              <a:rPr lang="ja-JP" altLang="en-US" sz="900">
                <a:latin typeface="Meiryo UI" panose="020B0604030504040204" pitchFamily="34" charset="-128"/>
                <a:ea typeface="Meiryo UI" panose="020B0604030504040204" pitchFamily="34" charset="-128"/>
              </a:rPr>
              <a:t>ケース</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台紙）</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能：耐荷重</a:t>
            </a:r>
            <a:r>
              <a:rPr lang="en-US" altLang="ja-JP" sz="900" dirty="0">
                <a:latin typeface="Meiryo UI" panose="020B0604030504040204" pitchFamily="34" charset="-128"/>
                <a:ea typeface="Meiryo UI" panose="020B0604030504040204" pitchFamily="34" charset="-128"/>
              </a:rPr>
              <a:t>5kg</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台紙面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考：モノブラック・モノホワイト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キーホルダーとして持ち歩くことができ、カフェなどのテーブルの端にバッグをかけるフックにさせられる便利アイテムです。ブラックとホワイトの</a:t>
            </a:r>
            <a:r>
              <a:rPr lang="en-US" altLang="ja-JP" sz="1600" dirty="0">
                <a:latin typeface="Meiryo UI" panose="020B0604030504040204" pitchFamily="34" charset="-128"/>
                <a:ea typeface="Meiryo UI" panose="020B0604030504040204" pitchFamily="34" charset="-128"/>
              </a:rPr>
              <a:t>2</a:t>
            </a:r>
            <a:r>
              <a:rPr lang="ja-JP" altLang="en-US" sz="1600">
                <a:latin typeface="Meiryo UI" panose="020B0604030504040204" pitchFamily="34" charset="-128"/>
                <a:ea typeface="Meiryo UI" panose="020B0604030504040204" pitchFamily="34" charset="-128"/>
              </a:rPr>
              <a:t>色展開。お好みでお選びください。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A34B04E0-049E-2D4B-B589-0B6A12BF05E0}"/>
              </a:ext>
            </a:extLst>
          </p:cNvPr>
          <p:cNvPicPr>
            <a:picLocks noChangeAspect="1"/>
          </p:cNvPicPr>
          <p:nvPr/>
        </p:nvPicPr>
        <p:blipFill>
          <a:blip r:embed="rId5"/>
          <a:stretch>
            <a:fillRect/>
          </a:stretch>
        </p:blipFill>
        <p:spPr>
          <a:xfrm>
            <a:off x="425951" y="1890437"/>
            <a:ext cx="4086525" cy="2560135"/>
          </a:xfrm>
          <a:prstGeom prst="rect">
            <a:avLst/>
          </a:prstGeom>
        </p:spPr>
      </p:pic>
    </p:spTree>
    <p:extLst>
      <p:ext uri="{BB962C8B-B14F-4D97-AF65-F5344CB8AC3E}">
        <p14:creationId xmlns:p14="http://schemas.microsoft.com/office/powerpoint/2010/main" val="256171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レザーマウスパッド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a:solidFill>
                  <a:schemeClr val="bg1"/>
                </a:solidFill>
                <a:latin typeface="Meiryo UI" panose="020B0604030504040204" pitchFamily="34" charset="-128"/>
                <a:ea typeface="Meiryo UI" panose="020B0604030504040204" pitchFamily="34" charset="-128"/>
              </a:rPr>
              <a:t>スクエア</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材：リサクイルレザー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170×150mm</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考：ネイビー・ブラウン・リアルブラック・ミルキーホワイト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ネイビー、ブラウン、リアルブラック、ミルキーホワイトの</a:t>
            </a:r>
            <a:r>
              <a:rPr lang="en-US" altLang="ja-JP" sz="1600" dirty="0">
                <a:latin typeface="Meiryo UI" panose="020B0604030504040204" pitchFamily="34" charset="-128"/>
                <a:ea typeface="Meiryo UI" panose="020B0604030504040204" pitchFamily="34" charset="-128"/>
              </a:rPr>
              <a:t>4</a:t>
            </a:r>
            <a:r>
              <a:rPr lang="ja-JP" altLang="en-US" sz="1600">
                <a:latin typeface="Meiryo UI" panose="020B0604030504040204" pitchFamily="34" charset="-128"/>
                <a:ea typeface="Meiryo UI" panose="020B0604030504040204" pitchFamily="34" charset="-128"/>
              </a:rPr>
              <a:t>カラーバリエーションから自由に選べるレザー素材のマウスパッドです。高級感のある見た目は印象も良いためおすすめです。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C4499352-C17F-BB4E-8E8E-3561C05F61F9}"/>
              </a:ext>
            </a:extLst>
          </p:cNvPr>
          <p:cNvPicPr>
            <a:picLocks noChangeAspect="1"/>
          </p:cNvPicPr>
          <p:nvPr/>
        </p:nvPicPr>
        <p:blipFill>
          <a:blip r:embed="rId5"/>
          <a:stretch>
            <a:fillRect/>
          </a:stretch>
        </p:blipFill>
        <p:spPr>
          <a:xfrm>
            <a:off x="453253" y="2071703"/>
            <a:ext cx="4059224" cy="2542059"/>
          </a:xfrm>
          <a:prstGeom prst="rect">
            <a:avLst/>
          </a:prstGeom>
        </p:spPr>
      </p:pic>
    </p:spTree>
    <p:extLst>
      <p:ext uri="{BB962C8B-B14F-4D97-AF65-F5344CB8AC3E}">
        <p14:creationId xmlns:p14="http://schemas.microsoft.com/office/powerpoint/2010/main" val="284182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10"/>
          <p:cNvPicPr/>
          <p:nvPr/>
        </p:nvPicPr>
        <p:blipFill>
          <a:blip r:embed="rId3"/>
          <a:stretch/>
        </p:blipFill>
        <p:spPr>
          <a:xfrm>
            <a:off x="5100120" y="4667760"/>
            <a:ext cx="721800" cy="795240"/>
          </a:xfrm>
          <a:prstGeom prst="rect">
            <a:avLst/>
          </a:prstGeom>
          <a:ln w="0">
            <a:noFill/>
          </a:ln>
        </p:spPr>
      </p:pic>
      <p:pic>
        <p:nvPicPr>
          <p:cNvPr id="50" name="図 7"/>
          <p:cNvPicPr/>
          <p:nvPr/>
        </p:nvPicPr>
        <p:blipFill>
          <a:blip r:embed="rId4"/>
          <a:stretch/>
        </p:blipFill>
        <p:spPr>
          <a:xfrm>
            <a:off x="5096880" y="3119040"/>
            <a:ext cx="703800" cy="815760"/>
          </a:xfrm>
          <a:prstGeom prst="rect">
            <a:avLst/>
          </a:prstGeom>
          <a:ln w="0">
            <a:noFill/>
          </a:ln>
        </p:spPr>
      </p:pic>
      <p:sp>
        <p:nvSpPr>
          <p:cNvPr id="51" name="テキスト ボックス 2"/>
          <p:cNvSpPr/>
          <p:nvPr/>
        </p:nvSpPr>
        <p:spPr>
          <a:xfrm>
            <a:off x="1098720" y="596520"/>
            <a:ext cx="775008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1" normalizeH="0" baseline="0" noProof="0">
                <a:ln>
                  <a:noFill/>
                </a:ln>
                <a:solidFill>
                  <a:srgbClr val="FFFFFF"/>
                </a:solidFill>
                <a:effectLst/>
                <a:uLnTx/>
                <a:uFillTx/>
                <a:latin typeface="Meiryo UI"/>
                <a:ea typeface="Meiryo UI"/>
              </a:rPr>
              <a:t>涼感マフラータオル</a:t>
            </a:r>
            <a:r>
              <a:rPr kumimoji="1" lang="en-US" sz="2000" b="0" i="0" u="none" strike="noStrike" kern="1200" cap="none" spc="-1" normalizeH="0" baseline="0" noProof="0">
                <a:ln>
                  <a:noFill/>
                </a:ln>
                <a:solidFill>
                  <a:srgbClr val="FFFFFF"/>
                </a:solidFill>
                <a:effectLst/>
                <a:uLnTx/>
                <a:uFillTx/>
                <a:latin typeface="Meiryo UI"/>
                <a:ea typeface="Meiryo UI"/>
              </a:rPr>
              <a:t>(</a:t>
            </a:r>
            <a:r>
              <a:rPr kumimoji="1" lang="ja-JP" altLang="en-US" sz="2000" b="0" i="0" u="none" strike="noStrike" kern="1200" cap="none" spc="-1" normalizeH="0" baseline="0" noProof="0">
                <a:ln>
                  <a:noFill/>
                </a:ln>
                <a:solidFill>
                  <a:srgbClr val="FFFFFF"/>
                </a:solidFill>
                <a:effectLst/>
                <a:uLnTx/>
                <a:uFillTx/>
                <a:latin typeface="Meiryo UI"/>
                <a:ea typeface="Meiryo UI"/>
              </a:rPr>
              <a:t>巾着付</a:t>
            </a:r>
            <a:r>
              <a:rPr kumimoji="1" lang="en-US" sz="2000" b="0" i="0" u="none" strike="noStrike" kern="1200" cap="none" spc="-1" normalizeH="0" baseline="0" noProof="0">
                <a:ln>
                  <a:noFill/>
                </a:ln>
                <a:solidFill>
                  <a:srgbClr val="FFFFFF"/>
                </a:solidFill>
                <a:effectLst/>
                <a:uLnTx/>
                <a:uFillTx/>
                <a:latin typeface="Meiryo UI"/>
                <a:ea typeface="Meiryo UI"/>
              </a:rPr>
              <a:t>)</a:t>
            </a:r>
            <a:endParaRPr kumimoji="1" lang="en-US" sz="2000" b="0" i="0" u="none" strike="noStrike" kern="1200" cap="none" spc="-1" normalizeH="0" baseline="0" noProof="0">
              <a:ln>
                <a:noFill/>
              </a:ln>
              <a:solidFill>
                <a:prstClr val="black"/>
              </a:solidFill>
              <a:effectLst/>
              <a:uLnTx/>
              <a:uFillTx/>
              <a:latin typeface="Arial"/>
            </a:endParaRPr>
          </a:p>
        </p:txBody>
      </p:sp>
      <p:sp>
        <p:nvSpPr>
          <p:cNvPr id="52" name="テキスト ボックス 53"/>
          <p:cNvSpPr/>
          <p:nvPr/>
        </p:nvSpPr>
        <p:spPr>
          <a:xfrm>
            <a:off x="486000" y="5252040"/>
            <a:ext cx="4140720" cy="916200"/>
          </a:xfrm>
          <a:prstGeom prst="rect">
            <a:avLst/>
          </a:prstGeom>
          <a:noFill/>
          <a:ln w="0">
            <a:noFill/>
          </a:ln>
        </p:spPr>
        <p:style>
          <a:lnRef idx="0">
            <a:scrgbClr r="0" g="0" b="0"/>
          </a:lnRef>
          <a:fillRef idx="0">
            <a:scrgbClr r="0" g="0" b="0"/>
          </a:fillRef>
          <a:effectRef idx="0">
            <a:scrgbClr r="0" g="0" b="0"/>
          </a:effectRef>
          <a:fontRef idx="minor"/>
        </p:style>
        <p:txBody>
          <a:bodyPr lIns="90000" tIns="46800" rIns="0" bIns="468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素</a:t>
            </a:r>
            <a:r>
              <a:rPr kumimoji="1" lang="en-US" sz="900" b="0" i="0" u="none" strike="noStrike" kern="1200" cap="none" spc="-1" normalizeH="0" baseline="0" noProof="0">
                <a:ln>
                  <a:noFill/>
                </a:ln>
                <a:solidFill>
                  <a:srgbClr val="000000"/>
                </a:solidFill>
                <a:effectLst/>
                <a:uLnTx/>
                <a:uFillTx/>
                <a:latin typeface="Meiryo UI"/>
                <a:ea typeface="Meiryo UI"/>
              </a:rPr>
              <a:t>   材：タオル/</a:t>
            </a:r>
            <a:r>
              <a:rPr kumimoji="1" lang="ja-JP" altLang="en-US" sz="900" b="0" i="0" u="none" strike="noStrike" kern="1200" cap="none" spc="-1" normalizeH="0" baseline="0" noProof="0">
                <a:ln>
                  <a:noFill/>
                </a:ln>
                <a:solidFill>
                  <a:srgbClr val="000000"/>
                </a:solidFill>
                <a:effectLst/>
                <a:uLnTx/>
                <a:uFillTx/>
                <a:latin typeface="Meiryo UI"/>
                <a:ea typeface="Meiryo UI"/>
              </a:rPr>
              <a:t>ポリエステル</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巾着</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ポリエステル 他</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99" normalizeH="0" baseline="0" noProof="0">
                <a:ln>
                  <a:noFill/>
                </a:ln>
                <a:solidFill>
                  <a:srgbClr val="000000"/>
                </a:solidFill>
                <a:effectLst/>
                <a:uLnTx/>
                <a:uFillTx/>
                <a:latin typeface="Meiryo UI"/>
                <a:ea typeface="Meiryo UI"/>
              </a:rPr>
              <a:t>サイズ</a:t>
            </a:r>
            <a:r>
              <a:rPr kumimoji="1" lang="ja-JP" altLang="en-US" sz="900" b="0" i="0" u="none" strike="noStrike" kern="1200" cap="none" spc="-1" normalizeH="0" baseline="0" noProof="0">
                <a:ln>
                  <a:noFill/>
                </a:ln>
                <a:solidFill>
                  <a:srgbClr val="000000"/>
                </a:solidFill>
                <a:effectLst/>
                <a:uLnTx/>
                <a:uFillTx/>
                <a:latin typeface="Meiryo UI"/>
                <a:ea typeface="Meiryo UI"/>
              </a:rPr>
              <a:t>：タオル</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約</a:t>
            </a:r>
            <a:r>
              <a:rPr kumimoji="1" lang="en-US" sz="900" b="0" i="0" u="none" strike="noStrike" kern="1200" cap="none" spc="-1" normalizeH="0" baseline="0" noProof="0">
                <a:ln>
                  <a:noFill/>
                </a:ln>
                <a:solidFill>
                  <a:srgbClr val="000000"/>
                </a:solidFill>
                <a:effectLst/>
                <a:uLnTx/>
                <a:uFillTx/>
                <a:latin typeface="Meiryo UI"/>
                <a:ea typeface="Meiryo UI"/>
              </a:rPr>
              <a:t>900×200mm</a:t>
            </a:r>
            <a:r>
              <a:rPr kumimoji="1" lang="en-US" altLang="ja-JP" sz="900" b="0" i="0" u="none" strike="noStrike" kern="1200" cap="none" spc="-1" normalizeH="0" baseline="0" noProof="0">
                <a:ln>
                  <a:noFill/>
                </a:ln>
                <a:solidFill>
                  <a:srgbClr val="000000"/>
                </a:solidFill>
                <a:effectLst/>
                <a:uLnTx/>
                <a:uFillTx/>
                <a:latin typeface="Meiryo UI"/>
                <a:ea typeface="Meiryo UI"/>
              </a:rPr>
              <a:t>､</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　　　　　　巾着</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本体</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約</a:t>
            </a:r>
            <a:r>
              <a:rPr kumimoji="1" lang="en-US" sz="900" b="0" i="0" u="none" strike="noStrike" kern="1200" cap="none" spc="-1" normalizeH="0" baseline="0" noProof="0">
                <a:ln>
                  <a:noFill/>
                </a:ln>
                <a:solidFill>
                  <a:srgbClr val="000000"/>
                </a:solidFill>
                <a:effectLst/>
                <a:uLnTx/>
                <a:uFillTx/>
                <a:latin typeface="Meiryo UI"/>
                <a:ea typeface="Meiryo UI"/>
              </a:rPr>
              <a:t>95×137mm</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巾着</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底面</a:t>
            </a:r>
            <a:r>
              <a:rPr kumimoji="1" lang="en-US" sz="900" b="0" i="0" u="none" strike="noStrike" kern="1200" cap="none" spc="-1" normalizeH="0" baseline="0" noProof="0">
                <a:ln>
                  <a:noFill/>
                </a:ln>
                <a:solidFill>
                  <a:srgbClr val="000000"/>
                </a:solidFill>
                <a:effectLst/>
                <a:uLnTx/>
                <a:uFillTx/>
                <a:latin typeface="Meiryo UI"/>
                <a:ea typeface="Meiryo UI"/>
              </a:rPr>
              <a:t>)/φ57mm</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　　　　　（包装形態：</a:t>
            </a:r>
            <a:r>
              <a:rPr kumimoji="1" lang="en-US" sz="900" b="0" i="0" u="none" strike="noStrike" kern="1200" cap="none" spc="-1" normalizeH="0" baseline="0" noProof="0">
                <a:ln>
                  <a:noFill/>
                </a:ln>
                <a:solidFill>
                  <a:srgbClr val="000000"/>
                </a:solidFill>
                <a:effectLst/>
                <a:uLnTx/>
                <a:uFillTx/>
                <a:latin typeface="Meiryo UI"/>
                <a:ea typeface="Meiryo UI"/>
              </a:rPr>
              <a:t>OPP</a:t>
            </a:r>
            <a:r>
              <a:rPr kumimoji="1" lang="ja-JP" altLang="en-US" sz="900" b="0" i="0" u="none" strike="noStrike" kern="1200" cap="none" spc="-1" normalizeH="0" baseline="0" noProof="0">
                <a:ln>
                  <a:noFill/>
                </a:ln>
                <a:solidFill>
                  <a:srgbClr val="000000"/>
                </a:solidFill>
                <a:effectLst/>
                <a:uLnTx/>
                <a:uFillTx/>
                <a:latin typeface="Meiryo UI"/>
                <a:ea typeface="Meiryo UI"/>
              </a:rPr>
              <a:t>袋</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台紙） </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付属品：取説付</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台紙面</a:t>
            </a:r>
            <a:r>
              <a:rPr kumimoji="1" lang="en-US" sz="900" b="0" i="0" u="none" strike="noStrike" kern="1200" cap="none" spc="-1" normalizeH="0" baseline="0" noProof="0">
                <a:ln>
                  <a:noFill/>
                </a:ln>
                <a:solidFill>
                  <a:srgbClr val="000000"/>
                </a:solidFill>
                <a:effectLst/>
                <a:uLnTx/>
                <a:uFillTx/>
                <a:latin typeface="Meiryo UI"/>
                <a:ea typeface="Meiryo UI"/>
              </a:rPr>
              <a:t>)</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備   考：ブルー、ホワイト</a:t>
            </a:r>
            <a:endParaRPr kumimoji="1" lang="en-US" sz="900" b="0" i="0" u="none" strike="noStrike" kern="1200" cap="none" spc="-1" normalizeH="0" baseline="0" noProof="0">
              <a:ln>
                <a:noFill/>
              </a:ln>
              <a:solidFill>
                <a:prstClr val="black"/>
              </a:solidFill>
              <a:effectLst/>
              <a:uLnTx/>
              <a:uFillTx/>
              <a:latin typeface="Arial"/>
            </a:endParaRPr>
          </a:p>
        </p:txBody>
      </p:sp>
      <p:sp>
        <p:nvSpPr>
          <p:cNvPr id="53" name="テキスト ボックス 3"/>
          <p:cNvSpPr/>
          <p:nvPr/>
        </p:nvSpPr>
        <p:spPr>
          <a:xfrm>
            <a:off x="8151480" y="403344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4" name="テキスト ボックス 6"/>
          <p:cNvSpPr/>
          <p:nvPr/>
        </p:nvSpPr>
        <p:spPr>
          <a:xfrm>
            <a:off x="9838800" y="392688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5" name="円/楕円 8"/>
          <p:cNvSpPr/>
          <p:nvPr/>
        </p:nvSpPr>
        <p:spPr>
          <a:xfrm>
            <a:off x="5035680" y="126864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56" name="テキスト ボックス 42"/>
          <p:cNvSpPr/>
          <p:nvPr/>
        </p:nvSpPr>
        <p:spPr>
          <a:xfrm>
            <a:off x="5035320" y="1496160"/>
            <a:ext cx="739080" cy="3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1" normalizeH="0" baseline="0" noProof="0">
                <a:ln>
                  <a:noFill/>
                </a:ln>
                <a:solidFill>
                  <a:srgbClr val="203864"/>
                </a:solidFill>
                <a:effectLst/>
                <a:uLnTx/>
                <a:uFillTx/>
                <a:latin typeface="Meiryo UI"/>
                <a:ea typeface="Meiryo UI"/>
              </a:rPr>
              <a:t>特徴</a:t>
            </a:r>
            <a:endParaRPr kumimoji="1" lang="en-US" sz="1500" b="0" i="0" u="none" strike="noStrike" kern="1200" cap="none" spc="-1" normalizeH="0" baseline="0" noProof="0">
              <a:ln>
                <a:noFill/>
              </a:ln>
              <a:solidFill>
                <a:prstClr val="black"/>
              </a:solidFill>
              <a:effectLst/>
              <a:uLnTx/>
              <a:uFillTx/>
              <a:latin typeface="Arial"/>
            </a:endParaRPr>
          </a:p>
        </p:txBody>
      </p:sp>
      <p:sp>
        <p:nvSpPr>
          <p:cNvPr id="57" name="テキスト ボックス 5"/>
          <p:cNvSpPr/>
          <p:nvPr/>
        </p:nvSpPr>
        <p:spPr>
          <a:xfrm>
            <a:off x="9541080" y="346608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8" name="テキスト ボックス 13"/>
          <p:cNvSpPr/>
          <p:nvPr/>
        </p:nvSpPr>
        <p:spPr>
          <a:xfrm>
            <a:off x="10086840" y="24739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9" name="テキスト ボックス 14"/>
          <p:cNvSpPr/>
          <p:nvPr/>
        </p:nvSpPr>
        <p:spPr>
          <a:xfrm>
            <a:off x="-674640" y="104184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0" name="テキスト ボックス 28"/>
          <p:cNvSpPr/>
          <p:nvPr/>
        </p:nvSpPr>
        <p:spPr>
          <a:xfrm>
            <a:off x="6222960" y="34416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1" name="テキスト ボックス 29"/>
          <p:cNvSpPr/>
          <p:nvPr/>
        </p:nvSpPr>
        <p:spPr>
          <a:xfrm>
            <a:off x="5950080" y="34164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2" name="テキスト ボックス 9"/>
          <p:cNvSpPr/>
          <p:nvPr/>
        </p:nvSpPr>
        <p:spPr>
          <a:xfrm>
            <a:off x="9524880" y="31579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3" name="テキスト ボックス 16"/>
          <p:cNvSpPr/>
          <p:nvPr/>
        </p:nvSpPr>
        <p:spPr>
          <a:xfrm>
            <a:off x="8390520" y="73321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4" name="テキスト ボックス 17"/>
          <p:cNvSpPr/>
          <p:nvPr/>
        </p:nvSpPr>
        <p:spPr>
          <a:xfrm>
            <a:off x="8017920" y="-73656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5" name="直線コネクタ 46"/>
          <p:cNvSpPr/>
          <p:nvPr/>
        </p:nvSpPr>
        <p:spPr>
          <a:xfrm>
            <a:off x="933120" y="5145120"/>
            <a:ext cx="3560040" cy="12600"/>
          </a:xfrm>
          <a:prstGeom prst="line">
            <a:avLst/>
          </a:prstGeom>
          <a:ln w="9525">
            <a:solidFill>
              <a:srgbClr val="E7E6E6">
                <a:lumMod val="50000"/>
              </a:srgbClr>
            </a:solidFill>
            <a:prstDash val="dash"/>
          </a:ln>
        </p:spPr>
        <p:style>
          <a:lnRef idx="1">
            <a:schemeClr val="accent1"/>
          </a:lnRef>
          <a:fillRef idx="0">
            <a:schemeClr val="accent1"/>
          </a:fillRef>
          <a:effectRef idx="0">
            <a:schemeClr val="accent1"/>
          </a:effectRef>
          <a:fontRef idx="minor"/>
        </p:style>
      </p:sp>
      <p:sp>
        <p:nvSpPr>
          <p:cNvPr id="66" name="テキスト ボックス 47"/>
          <p:cNvSpPr/>
          <p:nvPr/>
        </p:nvSpPr>
        <p:spPr>
          <a:xfrm>
            <a:off x="486000" y="5029920"/>
            <a:ext cx="447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仕様</a:t>
            </a:r>
            <a:endParaRPr kumimoji="1" lang="en-US" sz="900" b="0" i="0" u="none" strike="noStrike" kern="1200" cap="none" spc="-1" normalizeH="0" baseline="0" noProof="0">
              <a:ln>
                <a:noFill/>
              </a:ln>
              <a:solidFill>
                <a:prstClr val="black"/>
              </a:solidFill>
              <a:effectLst/>
              <a:uLnTx/>
              <a:uFillTx/>
              <a:latin typeface="Arial"/>
            </a:endParaRPr>
          </a:p>
        </p:txBody>
      </p:sp>
      <p:sp>
        <p:nvSpPr>
          <p:cNvPr id="67" name="テキスト ボックス 48"/>
          <p:cNvSpPr/>
          <p:nvPr/>
        </p:nvSpPr>
        <p:spPr>
          <a:xfrm>
            <a:off x="296280" y="658440"/>
            <a:ext cx="8553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 normalizeH="0" baseline="0" noProof="0">
                <a:ln>
                  <a:noFill/>
                </a:ln>
                <a:solidFill>
                  <a:srgbClr val="FFFFFF"/>
                </a:solidFill>
                <a:effectLst/>
                <a:uLnTx/>
                <a:uFillTx/>
                <a:latin typeface="Meiryo UI"/>
                <a:ea typeface="Meiryo UI"/>
              </a:rPr>
              <a:t>【</a:t>
            </a:r>
            <a:r>
              <a:rPr kumimoji="1" lang="ja-JP" altLang="en-US" sz="1200" b="0" i="0" u="none" strike="noStrike" kern="1200" cap="none" spc="-1" normalizeH="0" baseline="0" noProof="0">
                <a:ln>
                  <a:noFill/>
                </a:ln>
                <a:solidFill>
                  <a:srgbClr val="FFFFFF"/>
                </a:solidFill>
                <a:effectLst/>
                <a:uLnTx/>
                <a:uFillTx/>
                <a:latin typeface="Meiryo UI"/>
                <a:ea typeface="Meiryo UI"/>
              </a:rPr>
              <a:t>提案書</a:t>
            </a:r>
            <a:r>
              <a:rPr kumimoji="1" lang="en-US" altLang="ja-JP" sz="1200" b="0" i="0" u="none" strike="noStrike" kern="1200" cap="none" spc="-1" normalizeH="0" baseline="0" noProof="0">
                <a:ln>
                  <a:noFill/>
                </a:ln>
                <a:solidFill>
                  <a:srgbClr val="FFFFFF"/>
                </a:solidFill>
                <a:effectLst/>
                <a:uLnTx/>
                <a:uFillTx/>
                <a:latin typeface="Meiryo UI"/>
                <a:ea typeface="Meiryo UI"/>
              </a:rPr>
              <a:t>】</a:t>
            </a:r>
            <a:endParaRPr kumimoji="1" lang="en-US" sz="1200" b="0" i="0" u="none" strike="noStrike" kern="1200" cap="none" spc="-1" normalizeH="0" baseline="0" noProof="0">
              <a:ln>
                <a:noFill/>
              </a:ln>
              <a:solidFill>
                <a:prstClr val="black"/>
              </a:solidFill>
              <a:effectLst/>
              <a:uLnTx/>
              <a:uFillTx/>
              <a:latin typeface="Arial"/>
            </a:endParaRPr>
          </a:p>
        </p:txBody>
      </p:sp>
      <p:sp>
        <p:nvSpPr>
          <p:cNvPr id="68" name="テキスト ボックス 51"/>
          <p:cNvSpPr/>
          <p:nvPr/>
        </p:nvSpPr>
        <p:spPr>
          <a:xfrm>
            <a:off x="5932080" y="1422000"/>
            <a:ext cx="2916720" cy="192096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just" defTabSz="914400" rtl="0" eaLnBrk="1" fontAlgn="auto" latinLnBrk="0" hangingPunct="1">
              <a:lnSpc>
                <a:spcPts val="2401"/>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000000"/>
                </a:solidFill>
                <a:effectLst/>
                <a:uLnTx/>
                <a:uFillTx/>
                <a:latin typeface="Meiryo UI"/>
                <a:ea typeface="Meiryo UI"/>
              </a:rPr>
              <a:t>濡らして絞ればヒンヤリと心地良い量感を与えてくれるマフラータオルは、夏場の屋外フェスから現場作業まで、幅広いシーンで利用可能です。</a:t>
            </a:r>
            <a:endParaRPr kumimoji="1" lang="en-US" sz="16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ts val="2401"/>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000000"/>
                </a:solidFill>
                <a:effectLst/>
                <a:uLnTx/>
                <a:uFillTx/>
                <a:latin typeface="Meiryo UI"/>
                <a:ea typeface="Meiryo UI"/>
              </a:rPr>
              <a:t>専用巾着付きで持ち歩くのにもとっても便利！</a:t>
            </a:r>
            <a:endParaRPr kumimoji="1" lang="en-US" sz="1600" b="0" i="0" u="none" strike="noStrike" kern="1200" cap="none" spc="-1" normalizeH="0" baseline="0" noProof="0">
              <a:ln>
                <a:noFill/>
              </a:ln>
              <a:solidFill>
                <a:prstClr val="black"/>
              </a:solidFill>
              <a:effectLst/>
              <a:uLnTx/>
              <a:uFillTx/>
              <a:latin typeface="Arial"/>
            </a:endParaRPr>
          </a:p>
        </p:txBody>
      </p:sp>
      <p:sp>
        <p:nvSpPr>
          <p:cNvPr id="69" name="円/楕円 50"/>
          <p:cNvSpPr/>
          <p:nvPr/>
        </p:nvSpPr>
        <p:spPr>
          <a:xfrm>
            <a:off x="5035680" y="534456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70" name="テキスト ボックス 52"/>
          <p:cNvSpPr/>
          <p:nvPr/>
        </p:nvSpPr>
        <p:spPr>
          <a:xfrm>
            <a:off x="5035320" y="5569200"/>
            <a:ext cx="73908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 normalizeH="0" baseline="0" noProof="0">
                <a:ln>
                  <a:noFill/>
                </a:ln>
                <a:solidFill>
                  <a:srgbClr val="203864"/>
                </a:solidFill>
                <a:effectLst/>
                <a:uLnTx/>
                <a:uFillTx/>
                <a:latin typeface="Meiryo UI"/>
                <a:ea typeface="Meiryo UI"/>
              </a:rPr>
              <a:t>お見積</a:t>
            </a:r>
            <a:endParaRPr kumimoji="1" lang="en-US" sz="1400" b="0" i="0" u="none" strike="noStrike" kern="1200" cap="none" spc="-1" normalizeH="0" baseline="0" noProof="0">
              <a:ln>
                <a:noFill/>
              </a:ln>
              <a:solidFill>
                <a:prstClr val="black"/>
              </a:solidFill>
              <a:effectLst/>
              <a:uLnTx/>
              <a:uFillTx/>
              <a:latin typeface="Arial"/>
            </a:endParaRPr>
          </a:p>
        </p:txBody>
      </p:sp>
      <p:sp>
        <p:nvSpPr>
          <p:cNvPr id="71" name="直線コネクタ 54"/>
          <p:cNvSpPr/>
          <p:nvPr/>
        </p:nvSpPr>
        <p:spPr>
          <a:xfrm>
            <a:off x="5879880" y="3785400"/>
            <a:ext cx="2969280" cy="360"/>
          </a:xfrm>
          <a:prstGeom prst="line">
            <a:avLst/>
          </a:prstGeom>
          <a:ln w="19050">
            <a:solidFill>
              <a:srgbClr val="E7E6E6">
                <a:lumMod val="50000"/>
              </a:srgbClr>
            </a:solidFill>
          </a:ln>
        </p:spPr>
        <p:style>
          <a:lnRef idx="1">
            <a:schemeClr val="accent1"/>
          </a:lnRef>
          <a:fillRef idx="0">
            <a:schemeClr val="accent1"/>
          </a:fillRef>
          <a:effectRef idx="0">
            <a:schemeClr val="accent1"/>
          </a:effectRef>
          <a:fontRef idx="minor"/>
        </p:style>
      </p:sp>
      <p:grpSp>
        <p:nvGrpSpPr>
          <p:cNvPr id="72" name="グループ化 57"/>
          <p:cNvGrpSpPr/>
          <p:nvPr/>
        </p:nvGrpSpPr>
        <p:grpSpPr>
          <a:xfrm>
            <a:off x="5042520" y="3830760"/>
            <a:ext cx="739080" cy="739080"/>
            <a:chOff x="5042520" y="3830760"/>
            <a:chExt cx="739080" cy="739080"/>
          </a:xfrm>
        </p:grpSpPr>
        <p:sp>
          <p:nvSpPr>
            <p:cNvPr id="73" name="円/楕円 58"/>
            <p:cNvSpPr/>
            <p:nvPr/>
          </p:nvSpPr>
          <p:spPr>
            <a:xfrm>
              <a:off x="5042520" y="383076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74" name="テキスト ボックス 59"/>
            <p:cNvSpPr/>
            <p:nvPr/>
          </p:nvSpPr>
          <p:spPr>
            <a:xfrm>
              <a:off x="5135040" y="4065480"/>
              <a:ext cx="5695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 normalizeH="0" baseline="0" noProof="0">
                  <a:ln>
                    <a:noFill/>
                  </a:ln>
                  <a:solidFill>
                    <a:srgbClr val="203864"/>
                  </a:solidFill>
                  <a:effectLst/>
                  <a:uLnTx/>
                  <a:uFillTx/>
                  <a:latin typeface="Meiryo UI"/>
                  <a:ea typeface="Meiryo UI"/>
                </a:rPr>
                <a:t>納期</a:t>
              </a:r>
              <a:endParaRPr kumimoji="1" lang="en-US" sz="1400" b="0" i="0" u="none" strike="noStrike" kern="1200" cap="none" spc="-1" normalizeH="0" baseline="0" noProof="0">
                <a:ln>
                  <a:noFill/>
                </a:ln>
                <a:solidFill>
                  <a:prstClr val="black"/>
                </a:solidFill>
                <a:effectLst/>
                <a:uLnTx/>
                <a:uFillTx/>
                <a:latin typeface="Arial"/>
              </a:endParaRPr>
            </a:p>
          </p:txBody>
        </p:sp>
      </p:grpSp>
      <p:sp>
        <p:nvSpPr>
          <p:cNvPr id="75" name="直線コネクタ 60"/>
          <p:cNvSpPr/>
          <p:nvPr/>
        </p:nvSpPr>
        <p:spPr>
          <a:xfrm>
            <a:off x="5879880" y="4987080"/>
            <a:ext cx="2969280" cy="360"/>
          </a:xfrm>
          <a:prstGeom prst="line">
            <a:avLst/>
          </a:prstGeom>
          <a:ln w="19050">
            <a:solidFill>
              <a:srgbClr val="E7E6E6">
                <a:lumMod val="50000"/>
              </a:srgbClr>
            </a:solidFill>
          </a:ln>
        </p:spPr>
        <p:style>
          <a:lnRef idx="1">
            <a:schemeClr val="accent1"/>
          </a:lnRef>
          <a:fillRef idx="0">
            <a:schemeClr val="accent1"/>
          </a:fillRef>
          <a:effectRef idx="0">
            <a:schemeClr val="accent1"/>
          </a:effectRef>
          <a:fontRef idx="minor"/>
        </p:style>
      </p:sp>
      <p:sp>
        <p:nvSpPr>
          <p:cNvPr id="76" name="テキスト ボックス 61"/>
          <p:cNvSpPr/>
          <p:nvPr/>
        </p:nvSpPr>
        <p:spPr>
          <a:xfrm>
            <a:off x="6071040" y="4206240"/>
            <a:ext cx="2777760" cy="37080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AFABAB"/>
                </a:solidFill>
                <a:effectLst/>
                <a:uLnTx/>
                <a:uFillTx/>
                <a:latin typeface="Meiryo UI"/>
                <a:ea typeface="Meiryo UI"/>
              </a:rPr>
              <a:t>納期スペース</a:t>
            </a:r>
            <a:endParaRPr kumimoji="1" lang="en-US" sz="1600" b="0" i="0" u="none" strike="noStrike" kern="1200" cap="none" spc="-1" normalizeH="0" baseline="0" noProof="0">
              <a:ln>
                <a:noFill/>
              </a:ln>
              <a:solidFill>
                <a:prstClr val="black"/>
              </a:solidFill>
              <a:effectLst/>
              <a:uLnTx/>
              <a:uFillTx/>
              <a:latin typeface="Arial"/>
            </a:endParaRPr>
          </a:p>
        </p:txBody>
      </p:sp>
      <p:sp>
        <p:nvSpPr>
          <p:cNvPr id="77" name="テキスト ボックス 62"/>
          <p:cNvSpPr/>
          <p:nvPr/>
        </p:nvSpPr>
        <p:spPr>
          <a:xfrm>
            <a:off x="6071040" y="5565960"/>
            <a:ext cx="2777760" cy="37080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AFABAB"/>
                </a:solidFill>
                <a:effectLst/>
                <a:uLnTx/>
                <a:uFillTx/>
                <a:latin typeface="Meiryo UI"/>
                <a:ea typeface="Meiryo UI"/>
              </a:rPr>
              <a:t>お見積りスペース</a:t>
            </a:r>
            <a:endParaRPr kumimoji="1" lang="en-US" sz="1600" b="0" i="0" u="none" strike="noStrike" kern="1200" cap="none" spc="-1" normalizeH="0" baseline="0" noProof="0">
              <a:ln>
                <a:noFill/>
              </a:ln>
              <a:solidFill>
                <a:prstClr val="black"/>
              </a:solidFill>
              <a:effectLst/>
              <a:uLnTx/>
              <a:uFillTx/>
              <a:latin typeface="Arial"/>
            </a:endParaRPr>
          </a:p>
        </p:txBody>
      </p:sp>
      <p:sp>
        <p:nvSpPr>
          <p:cNvPr id="78" name="テキスト ボックス 1"/>
          <p:cNvSpPr/>
          <p:nvPr/>
        </p:nvSpPr>
        <p:spPr>
          <a:xfrm>
            <a:off x="8007120" y="-148320"/>
            <a:ext cx="184320" cy="369000"/>
          </a:xfrm>
          <a:prstGeom prst="rect">
            <a:avLst/>
          </a:prstGeom>
          <a:noFill/>
          <a:ln w="0">
            <a:noFill/>
          </a:ln>
        </p:spPr>
        <p:style>
          <a:lnRef idx="0">
            <a:scrgbClr r="0" g="0" b="0"/>
          </a:lnRef>
          <a:fillRef idx="0">
            <a:scrgbClr r="0" g="0" b="0"/>
          </a:fillRef>
          <a:effectRef idx="0">
            <a:scrgbClr r="0" g="0" b="0"/>
          </a:effectRef>
          <a:fontRef idx="minor"/>
        </p:style>
      </p:sp>
      <p:pic>
        <p:nvPicPr>
          <p:cNvPr id="79" name="図 78"/>
          <p:cNvPicPr/>
          <p:nvPr/>
        </p:nvPicPr>
        <p:blipFill>
          <a:blip r:embed="rId5"/>
          <a:stretch/>
        </p:blipFill>
        <p:spPr>
          <a:xfrm>
            <a:off x="730080" y="1450080"/>
            <a:ext cx="3409920" cy="340992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充電ケーブルキーホルダー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p>
          <a:p>
            <a:r>
              <a:rPr lang="ja-JP" altLang="en-US" sz="900" dirty="0">
                <a:latin typeface="Meiryo UI" panose="020B0604030504040204" pitchFamily="34" charset="-128"/>
                <a:ea typeface="Meiryo UI" panose="020B0604030504040204" pitchFamily="34" charset="-128"/>
              </a:rPr>
              <a:t>包装：台紙付ポリ入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充電ケーブルを常に持ち歩きたいビジネスマンなどには非常にありがたいキーホルダー型！シンプルな形状でオリジナルの名入れプリントもよく映え、販促用にもおすすめです。</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74" name="図 73">
            <a:extLst>
              <a:ext uri="{FF2B5EF4-FFF2-40B4-BE49-F238E27FC236}">
                <a16:creationId xmlns:a16="http://schemas.microsoft.com/office/drawing/2014/main" id="{71FFC132-6FE7-FCE8-3160-F4715D4B7BE0}"/>
              </a:ext>
            </a:extLst>
          </p:cNvPr>
          <p:cNvPicPr>
            <a:picLocks noChangeAspect="1"/>
          </p:cNvPicPr>
          <p:nvPr/>
        </p:nvPicPr>
        <p:blipFill>
          <a:blip r:embed="rId5"/>
          <a:stretch>
            <a:fillRect/>
          </a:stretch>
        </p:blipFill>
        <p:spPr>
          <a:xfrm>
            <a:off x="663047" y="1330020"/>
            <a:ext cx="3680375" cy="3680375"/>
          </a:xfrm>
          <a:prstGeom prst="rect">
            <a:avLst/>
          </a:prstGeom>
        </p:spPr>
      </p:pic>
    </p:spTree>
    <p:extLst>
      <p:ext uri="{BB962C8B-B14F-4D97-AF65-F5344CB8AC3E}">
        <p14:creationId xmlns:p14="http://schemas.microsoft.com/office/powerpoint/2010/main" val="337467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メタリックスマホマルチリング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素材：亜鉛合金、ポリプロピレン</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φ38×4mm</a:t>
            </a:r>
            <a:r>
              <a:rPr lang="ja-JP" altLang="en-US" sz="900" dirty="0">
                <a:latin typeface="Meiryo UI" panose="020B0604030504040204" pitchFamily="34" charset="-128"/>
                <a:ea typeface="Meiryo UI" panose="020B0604030504040204" pitchFamily="34" charset="-128"/>
              </a:rPr>
              <a:t>箱サイズ</a:t>
            </a:r>
            <a:r>
              <a:rPr lang="en-US" altLang="ja-JP" sz="900" dirty="0">
                <a:latin typeface="Meiryo UI" panose="020B0604030504040204" pitchFamily="34" charset="-128"/>
                <a:ea typeface="Meiryo UI" panose="020B0604030504040204" pitchFamily="34" charset="-128"/>
              </a:rPr>
              <a:t>87×65×10mm</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備考：名入れ可能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電車内などでの落下防止用として便利なスマホリング。縦横自由に角度調整できるため、縦置きでも横置きでもスタンドとして利用できる上、壁掛けとしても◎。透明保護フィルム付き。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6" name="図 35">
            <a:extLst>
              <a:ext uri="{FF2B5EF4-FFF2-40B4-BE49-F238E27FC236}">
                <a16:creationId xmlns:a16="http://schemas.microsoft.com/office/drawing/2014/main" id="{8E31DA55-5A70-9D9E-5E44-DF6D447ACAAC}"/>
              </a:ext>
            </a:extLst>
          </p:cNvPr>
          <p:cNvPicPr>
            <a:picLocks noChangeAspect="1"/>
          </p:cNvPicPr>
          <p:nvPr/>
        </p:nvPicPr>
        <p:blipFill>
          <a:blip r:embed="rId5"/>
          <a:stretch>
            <a:fillRect/>
          </a:stretch>
        </p:blipFill>
        <p:spPr>
          <a:xfrm>
            <a:off x="692065" y="1396801"/>
            <a:ext cx="3590620" cy="3590620"/>
          </a:xfrm>
          <a:prstGeom prst="rect">
            <a:avLst/>
          </a:prstGeom>
        </p:spPr>
      </p:pic>
    </p:spTree>
    <p:extLst>
      <p:ext uri="{BB962C8B-B14F-4D97-AF65-F5344CB8AC3E}">
        <p14:creationId xmlns:p14="http://schemas.microsoft.com/office/powerpoint/2010/main" val="29513681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749</TotalTime>
  <Words>2585</Words>
  <Application>Microsoft Office PowerPoint</Application>
  <PresentationFormat>画面に合わせる (4:3)</PresentationFormat>
  <Paragraphs>472</Paragraphs>
  <Slides>32</Slides>
  <Notes>32</Notes>
  <HiddenSlides>0</HiddenSlides>
  <MMClips>0</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32</vt:i4>
      </vt:variant>
    </vt:vector>
  </HeadingPairs>
  <TitlesOfParts>
    <vt:vector size="44" baseType="lpstr">
      <vt:lpstr>-apple-system</vt:lpstr>
      <vt:lpstr>Meiryo UI</vt:lpstr>
      <vt:lpstr>游ゴシック</vt:lpstr>
      <vt:lpstr>Arial</vt:lpstr>
      <vt:lpstr>Calibri</vt:lpstr>
      <vt:lpstr>Calibri Light</vt:lpstr>
      <vt:lpstr>Symbol</vt:lpstr>
      <vt:lpstr>Times New Roman</vt:lpstr>
      <vt:lpstr>Wingdings</vt:lpstr>
      <vt:lpstr>Office テーマ</vt:lpstr>
      <vt:lpstr>Office Theme</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247</cp:revision>
  <cp:lastPrinted>2021-07-20T08:57:41Z</cp:lastPrinted>
  <dcterms:created xsi:type="dcterms:W3CDTF">2021-06-21T09:41:39Z</dcterms:created>
  <dcterms:modified xsi:type="dcterms:W3CDTF">2024-07-25T07:58:57Z</dcterms:modified>
</cp:coreProperties>
</file>