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62"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78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bmp"/><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肩がけもできる長めの持ち手と、</a:t>
            </a:r>
            <a:r>
              <a:rPr lang="en-US" altLang="ja-JP" sz="1600" dirty="0">
                <a:latin typeface="Meiryo UI" panose="020B0604030504040204" pitchFamily="50" charset="-128"/>
                <a:ea typeface="Meiryo UI" panose="020B0604030504040204" pitchFamily="50" charset="-128"/>
              </a:rPr>
              <a:t>14.3</a:t>
            </a:r>
            <a:r>
              <a:rPr lang="ja-JP" altLang="en-US" sz="1600" dirty="0">
                <a:latin typeface="Meiryo UI" panose="020B0604030504040204" pitchFamily="50" charset="-128"/>
                <a:ea typeface="Meiryo UI" panose="020B0604030504040204" pitchFamily="50" charset="-128"/>
              </a:rPr>
              <a:t>オンスの厚手で耐久性に優れたキャンバス素材がお買い物などの普段使いに非常に便利なトートバッグです。</a:t>
            </a:r>
            <a:r>
              <a:rPr lang="en-US" altLang="ja-JP" sz="1600" dirty="0">
                <a:latin typeface="Meiryo UI" panose="020B0604030504040204" pitchFamily="50" charset="-128"/>
                <a:ea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rPr>
              <a:t>色のカラー展開も魅力的。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6C109772-A10B-6E7F-81D6-4A4B60F306C7}"/>
              </a:ext>
            </a:extLst>
          </p:cNvPr>
          <p:cNvPicPr>
            <a:picLocks noChangeAspect="1"/>
          </p:cNvPicPr>
          <p:nvPr/>
        </p:nvPicPr>
        <p:blipFill>
          <a:blip r:embed="rId5"/>
          <a:stretch>
            <a:fillRect/>
          </a:stretch>
        </p:blipFill>
        <p:spPr>
          <a:xfrm>
            <a:off x="694822" y="1357958"/>
            <a:ext cx="3693908" cy="3693908"/>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缶型サーモステンレスタンブラー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φ71×148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340ml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真空二重構造で保温・保冷力に優れたステンレスタンブラーから、見た目も可愛くインパクトのある缶型タイプが登場。オリジナル名入れするデザインもよく映えますので販促に是非ご活用下さい！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D19C482-FF3E-7F4D-9E85-0DB883D3CC6B}"/>
              </a:ext>
            </a:extLst>
          </p:cNvPr>
          <p:cNvPicPr>
            <a:picLocks noChangeAspect="1"/>
          </p:cNvPicPr>
          <p:nvPr/>
        </p:nvPicPr>
        <p:blipFill>
          <a:blip r:embed="rId5"/>
          <a:stretch>
            <a:fillRect/>
          </a:stretch>
        </p:blipFill>
        <p:spPr>
          <a:xfrm>
            <a:off x="803041" y="1615967"/>
            <a:ext cx="3249861" cy="3270215"/>
          </a:xfrm>
          <a:prstGeom prst="rect">
            <a:avLst/>
          </a:prstGeom>
        </p:spPr>
      </p:pic>
    </p:spTree>
    <p:extLst>
      <p:ext uri="{BB962C8B-B14F-4D97-AF65-F5344CB8AC3E}">
        <p14:creationId xmlns:p14="http://schemas.microsoft.com/office/powerpoint/2010/main" val="4005066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素材：ポンジ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dirty="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dirty="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dirty="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954027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保冷温ペットボトルホルダー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TPR</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φ91×184mm</a:t>
            </a:r>
          </a:p>
          <a:p>
            <a:r>
              <a:rPr lang="ja-JP" altLang="en-US" sz="900" dirty="0">
                <a:latin typeface="Meiryo UI" panose="020B0604030504040204" pitchFamily="34" charset="-128"/>
                <a:ea typeface="Meiryo UI" panose="020B0604030504040204" pitchFamily="34" charset="-128"/>
              </a:rPr>
              <a:t>容量：真空構造、容量</a:t>
            </a:r>
            <a:r>
              <a:rPr lang="en-US" altLang="ja-JP" sz="900" dirty="0">
                <a:latin typeface="Meiryo UI" panose="020B0604030504040204" pitchFamily="34" charset="-128"/>
                <a:ea typeface="Meiryo UI" panose="020B0604030504040204" pitchFamily="34" charset="-128"/>
              </a:rPr>
              <a:t>/700ml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備考：オレンジ・グリーン・ベージュ </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丸型でも角型でもスリム型でも、</a:t>
            </a:r>
            <a:r>
              <a:rPr lang="en-US" altLang="ja-JP" sz="1600" dirty="0">
                <a:latin typeface="Meiryo UI" panose="020B0604030504040204" pitchFamily="50" charset="-128"/>
                <a:ea typeface="Meiryo UI" panose="020B0604030504040204" pitchFamily="50" charset="-128"/>
              </a:rPr>
              <a:t>500ml</a:t>
            </a:r>
            <a:r>
              <a:rPr lang="ja-JP" altLang="en-US" sz="1600" dirty="0">
                <a:latin typeface="Meiryo UI" panose="020B0604030504040204" pitchFamily="50" charset="-128"/>
                <a:ea typeface="Meiryo UI" panose="020B0604030504040204" pitchFamily="50" charset="-128"/>
              </a:rPr>
              <a:t>サイズのペットボトルをそのまま入れて保冷温できる便利なボトルホルダーです。もちろん保冷温タンブラーとしても活用できます。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3442B841-CCDE-E6D7-299F-440FB163F275}"/>
              </a:ext>
            </a:extLst>
          </p:cNvPr>
          <p:cNvPicPr>
            <a:picLocks noChangeAspect="1"/>
          </p:cNvPicPr>
          <p:nvPr/>
        </p:nvPicPr>
        <p:blipFill>
          <a:blip r:embed="rId5"/>
          <a:stretch>
            <a:fillRect/>
          </a:stretch>
        </p:blipFill>
        <p:spPr>
          <a:xfrm>
            <a:off x="722152" y="1312504"/>
            <a:ext cx="3560089" cy="3560089"/>
          </a:xfrm>
          <a:prstGeom prst="rect">
            <a:avLst/>
          </a:prstGeom>
        </p:spPr>
      </p:pic>
    </p:spTree>
    <p:extLst>
      <p:ext uri="{BB962C8B-B14F-4D97-AF65-F5344CB8AC3E}">
        <p14:creationId xmlns:p14="http://schemas.microsoft.com/office/powerpoint/2010/main" val="423286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バケッグ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305×Φ235mm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包装：ポリ入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キャンプや災害の被災時などにバケツ代わりとして便利に活用できる約</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a:t>
            </a:r>
            <a:r>
              <a:rPr lang="en-US" altLang="ja-JP" sz="1600" b="0" i="0" dirty="0">
                <a:solidFill>
                  <a:srgbClr val="333333"/>
                </a:solidFill>
                <a:effectLst/>
                <a:latin typeface="-apple-system"/>
              </a:rPr>
              <a:t>6</a:t>
            </a:r>
            <a:r>
              <a:rPr lang="ja-JP" altLang="en-US" sz="1600" b="0" i="0" dirty="0">
                <a:solidFill>
                  <a:srgbClr val="333333"/>
                </a:solidFill>
                <a:effectLst/>
                <a:latin typeface="-apple-system"/>
              </a:rPr>
              <a:t>リットルの水を入れられるバケッグです。カラーバリエーションはホワイトとオレンジの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056572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ハイエンド保冷温ビッグバッグ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カラー展開：オレンジ・グリーン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r>
              <a:rPr lang="ja-JP" altLang="en-US" sz="900" dirty="0">
                <a:latin typeface="Meiryo UI" panose="020B0604030504040204" pitchFamily="34" charset="-128"/>
                <a:ea typeface="Meiryo UI" panose="020B0604030504040204" pitchFamily="34" charset="-128"/>
              </a:rPr>
              <a:t>素材：表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ポリエステル、内</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、ハンドル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、底板</a:t>
            </a:r>
            <a:r>
              <a:rPr lang="en-US" altLang="ja-JP" sz="900" dirty="0">
                <a:latin typeface="Meiryo UI" panose="020B0604030504040204" pitchFamily="34" charset="-128"/>
                <a:ea typeface="Meiryo UI" panose="020B0604030504040204" pitchFamily="34" charset="-128"/>
              </a:rPr>
              <a:t>/PE</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325×300×245mm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アウトドアシーンはもちろん、夏場のお買い物などにも非常に便利な保冷温効果に優れたビッグバッグです。</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リットルのペットボトルが</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本入るサイズ感で使い勝手抜群です。</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2C4635CB-24A5-6084-F9E0-217836B15C20}"/>
              </a:ext>
            </a:extLst>
          </p:cNvPr>
          <p:cNvPicPr>
            <a:picLocks noChangeAspect="1"/>
          </p:cNvPicPr>
          <p:nvPr/>
        </p:nvPicPr>
        <p:blipFill>
          <a:blip r:embed="rId5"/>
          <a:stretch>
            <a:fillRect/>
          </a:stretch>
        </p:blipFill>
        <p:spPr>
          <a:xfrm>
            <a:off x="728317" y="1421173"/>
            <a:ext cx="3604959" cy="3604959"/>
          </a:xfrm>
          <a:prstGeom prst="rect">
            <a:avLst/>
          </a:prstGeom>
        </p:spPr>
      </p:pic>
    </p:spTree>
    <p:extLst>
      <p:ext uri="{BB962C8B-B14F-4D97-AF65-F5344CB8AC3E}">
        <p14:creationId xmlns:p14="http://schemas.microsoft.com/office/powerpoint/2010/main" val="865337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書いて消せるフードコンテナ </a:t>
            </a:r>
            <a:r>
              <a:rPr lang="en-US" altLang="ja-JP" sz="2000" dirty="0">
                <a:solidFill>
                  <a:schemeClr val="bg1"/>
                </a:solidFill>
                <a:latin typeface="Meiryo UI" panose="020B0604030504040204" pitchFamily="34" charset="-128"/>
                <a:ea typeface="Meiryo UI" panose="020B0604030504040204" pitchFamily="34" charset="-128"/>
              </a:rPr>
              <a:t>400ml 2</a:t>
            </a:r>
            <a:r>
              <a:rPr lang="ja-JP" altLang="en-US" sz="2000" dirty="0">
                <a:solidFill>
                  <a:schemeClr val="bg1"/>
                </a:solidFill>
                <a:latin typeface="Meiryo UI" panose="020B0604030504040204" pitchFamily="34" charset="-128"/>
                <a:ea typeface="Meiryo UI" panose="020B0604030504040204" pitchFamily="34" charset="-128"/>
              </a:rPr>
              <a:t>個セット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カラー展開：チョコミルク、ミントレモン、ピーチオレンジ</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124×53×124(mm)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包装：紙帯、</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油性ボールペンで蓋に書き込みができる容量</a:t>
            </a:r>
            <a:r>
              <a:rPr lang="en-US" altLang="ja-JP" sz="1600" dirty="0">
                <a:latin typeface="Meiryo UI" panose="020B0604030504040204" pitchFamily="50" charset="-128"/>
                <a:ea typeface="Meiryo UI" panose="020B0604030504040204" pitchFamily="50" charset="-128"/>
              </a:rPr>
              <a:t>400ml</a:t>
            </a:r>
            <a:r>
              <a:rPr lang="ja-JP" altLang="en-US" sz="1600" dirty="0">
                <a:latin typeface="Meiryo UI" panose="020B0604030504040204" pitchFamily="50" charset="-128"/>
                <a:ea typeface="Meiryo UI" panose="020B0604030504040204" pitchFamily="50" charset="-128"/>
              </a:rPr>
              <a:t>のフードコンテナ。中身の食品の消費期限を記載して管理すれば、フードロス削減に繋がります。洗剤で簡単に洗い流せて何度も書き込めます。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1890948B-01B1-C7F8-9B54-5ECCF89CB6F7}"/>
              </a:ext>
            </a:extLst>
          </p:cNvPr>
          <p:cNvPicPr>
            <a:picLocks noChangeAspect="1"/>
          </p:cNvPicPr>
          <p:nvPr/>
        </p:nvPicPr>
        <p:blipFill>
          <a:blip r:embed="rId5"/>
          <a:stretch>
            <a:fillRect/>
          </a:stretch>
        </p:blipFill>
        <p:spPr>
          <a:xfrm>
            <a:off x="670815" y="1357150"/>
            <a:ext cx="3672606" cy="3672606"/>
          </a:xfrm>
          <a:prstGeom prst="rect">
            <a:avLst/>
          </a:prstGeom>
        </p:spPr>
      </p:pic>
    </p:spTree>
    <p:extLst>
      <p:ext uri="{BB962C8B-B14F-4D97-AF65-F5344CB8AC3E}">
        <p14:creationId xmlns:p14="http://schemas.microsoft.com/office/powerpoint/2010/main" val="2573577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リサイクルクーラーバッグ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素材：ポリエステル（リサクイル</a:t>
            </a:r>
            <a:r>
              <a:rPr lang="en" altLang="ja-JP" sz="900" dirty="0">
                <a:latin typeface="Meiryo UI" panose="020B0604030504040204" pitchFamily="34" charset="-128"/>
                <a:ea typeface="Meiryo UI" panose="020B0604030504040204" pitchFamily="34" charset="-128"/>
              </a:rPr>
              <a:t>PE</a:t>
            </a:r>
            <a:r>
              <a:rPr lang="ja-JP" altLang="en" sz="900" dirty="0">
                <a:latin typeface="Meiryo UI" panose="020B0604030504040204" pitchFamily="34" charset="-128"/>
                <a:ea typeface="Meiryo UI" panose="020B0604030504040204" pitchFamily="34" charset="-128"/>
              </a:rPr>
              <a:t>Ｔ）、</a:t>
            </a:r>
            <a:r>
              <a:rPr lang="ja-JP" altLang="en-US" sz="900" dirty="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400×250×180</a:t>
            </a:r>
            <a:r>
              <a:rPr lang="en" altLang="ja-JP" sz="900" dirty="0">
                <a:latin typeface="Meiryo UI" panose="020B0604030504040204" pitchFamily="34" charset="-128"/>
                <a:ea typeface="Meiryo UI" panose="020B0604030504040204" pitchFamily="34" charset="-128"/>
              </a:rPr>
              <a:t>mm</a:t>
            </a:r>
            <a:r>
              <a:rPr lang="ja-JP" altLang="en"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25×390</a:t>
            </a:r>
            <a:r>
              <a:rPr lang="en"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9</a:t>
            </a:r>
            <a:r>
              <a:rPr lang="en" altLang="ja-JP" sz="900" dirty="0">
                <a:latin typeface="Meiryo UI" panose="020B0604030504040204" pitchFamily="34" charset="-128"/>
                <a:ea typeface="Meiryo UI" panose="020B0604030504040204" pitchFamily="34" charset="-128"/>
              </a:rPr>
              <a:t>L</a:t>
            </a:r>
          </a:p>
          <a:p>
            <a:r>
              <a:rPr lang="ja-JP" altLang="en-US" sz="900" dirty="0">
                <a:latin typeface="Meiryo UI" panose="020B0604030504040204" pitchFamily="34" charset="-128"/>
                <a:ea typeface="Meiryo UI" panose="020B0604030504040204" pitchFamily="34" charset="-128"/>
              </a:rPr>
              <a:t>備考：レッド・ネイビー・ブラック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リサイクル回収されたペットボトルを素材に作られた環境に優しいエコバッグです。くるくる丸めて付属のゴムバンドで留めるとコンパクトかつオシャレに持ち運べ、保冷機能もあるバッグです。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606B35B3-17E2-A24F-A6FD-1CFE5A775500}"/>
              </a:ext>
            </a:extLst>
          </p:cNvPr>
          <p:cNvPicPr>
            <a:picLocks noChangeAspect="1"/>
          </p:cNvPicPr>
          <p:nvPr/>
        </p:nvPicPr>
        <p:blipFill>
          <a:blip r:embed="rId5"/>
          <a:stretch>
            <a:fillRect/>
          </a:stretch>
        </p:blipFill>
        <p:spPr>
          <a:xfrm>
            <a:off x="689668" y="1366407"/>
            <a:ext cx="3701647" cy="3636706"/>
          </a:xfrm>
          <a:prstGeom prst="rect">
            <a:avLst/>
          </a:prstGeom>
        </p:spPr>
      </p:pic>
    </p:spTree>
    <p:extLst>
      <p:ext uri="{BB962C8B-B14F-4D97-AF65-F5344CB8AC3E}">
        <p14:creationId xmlns:p14="http://schemas.microsoft.com/office/powerpoint/2010/main" val="4100435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カトラリー</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カラー展開：チャコールブラック、オフホワイト、スモークピンク、スモークブルー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アルミ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172×54×26(mm)</a:t>
            </a:r>
          </a:p>
          <a:p>
            <a:r>
              <a:rPr lang="ja-JP" altLang="en-US" sz="900" dirty="0">
                <a:latin typeface="Meiryo UI" panose="020B0604030504040204" pitchFamily="34" charset="-128"/>
                <a:ea typeface="Meiryo UI" panose="020B0604030504040204" pitchFamily="34" charset="-128"/>
              </a:rPr>
              <a:t>備考：取説付、食品衛生検査済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お箸・スプーン・フォークの</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点を収納したカトラリーセット。バンブーファイバーやアルミニウムを使用した環境に優しい商品です。名入れをすれば物販品やノベルティに広く活用できます。</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0ED8A311-A0F3-7D60-8319-4932E907E3C9}"/>
              </a:ext>
            </a:extLst>
          </p:cNvPr>
          <p:cNvPicPr>
            <a:picLocks noChangeAspect="1"/>
          </p:cNvPicPr>
          <p:nvPr/>
        </p:nvPicPr>
        <p:blipFill>
          <a:blip r:embed="rId5"/>
          <a:stretch>
            <a:fillRect/>
          </a:stretch>
        </p:blipFill>
        <p:spPr>
          <a:xfrm>
            <a:off x="741470" y="1390460"/>
            <a:ext cx="3560089" cy="3560089"/>
          </a:xfrm>
          <a:prstGeom prst="rect">
            <a:avLst/>
          </a:prstGeom>
        </p:spPr>
      </p:pic>
    </p:spTree>
    <p:extLst>
      <p:ext uri="{BB962C8B-B14F-4D97-AF65-F5344CB8AC3E}">
        <p14:creationId xmlns:p14="http://schemas.microsoft.com/office/powerpoint/2010/main" val="2564650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102196"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 </a:t>
            </a:r>
            <a:r>
              <a:rPr lang="en-US" altLang="ja-JP" sz="2000" dirty="0">
                <a:solidFill>
                  <a:schemeClr val="bg1"/>
                </a:solidFill>
                <a:latin typeface="Meiryo UI" panose="020B0604030504040204" pitchFamily="34" charset="-128"/>
                <a:ea typeface="Meiryo UI" panose="020B0604030504040204" pitchFamily="34" charset="-128"/>
              </a:rPr>
              <a:t>MOTTERU </a:t>
            </a:r>
            <a:r>
              <a:rPr lang="ja-JP" altLang="en-US" sz="2000" dirty="0">
                <a:solidFill>
                  <a:schemeClr val="bg1"/>
                </a:solidFill>
                <a:latin typeface="Meiryo UI" panose="020B0604030504040204" pitchFamily="34" charset="-128"/>
                <a:ea typeface="Meiryo UI" panose="020B0604030504040204" pitchFamily="34" charset="-128"/>
              </a:rPr>
              <a:t>クーラーポーチ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190×200×110(mm)(</a:t>
            </a:r>
            <a:r>
              <a:rPr lang="ja-JP" altLang="en-US" sz="900" dirty="0">
                <a:latin typeface="Meiryo UI" panose="020B0604030504040204" pitchFamily="34" charset="-128"/>
                <a:ea typeface="Meiryo UI" panose="020B0604030504040204" pitchFamily="34" charset="-128"/>
              </a:rPr>
              <a:t>ﾙｰﾌﾟ含まず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包装：ﾍｯﾀﾞｰ付</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表地は再生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生地使用、裏地は抗菌・防臭加工済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保冷機能付きクーラーポーチは、お弁当箱が丁度入るサイズ感で持ち運びに便利。表生地には、エコな再生</a:t>
            </a:r>
            <a:r>
              <a:rPr lang="en-US" altLang="ja-JP" sz="1600" dirty="0">
                <a:latin typeface="Meiryo UI" panose="020B0604030504040204" pitchFamily="50" charset="-128"/>
                <a:ea typeface="Meiryo UI" panose="020B0604030504040204" pitchFamily="50" charset="-128"/>
              </a:rPr>
              <a:t>PET</a:t>
            </a:r>
            <a:r>
              <a:rPr lang="ja-JP" altLang="en-US" sz="1600" dirty="0">
                <a:latin typeface="Meiryo UI" panose="020B0604030504040204" pitchFamily="50" charset="-128"/>
                <a:ea typeface="Meiryo UI" panose="020B0604030504040204" pitchFamily="50" charset="-128"/>
              </a:rPr>
              <a:t>を使用。オリジナル名入れをして物販・ノベルティとしてご使用ください。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FA4A77E2-0073-F38B-9A4F-B8B12F7FDD1A}"/>
              </a:ext>
            </a:extLst>
          </p:cNvPr>
          <p:cNvPicPr>
            <a:picLocks noChangeAspect="1"/>
          </p:cNvPicPr>
          <p:nvPr/>
        </p:nvPicPr>
        <p:blipFill>
          <a:blip r:embed="rId5"/>
          <a:stretch>
            <a:fillRect/>
          </a:stretch>
        </p:blipFill>
        <p:spPr>
          <a:xfrm>
            <a:off x="656415" y="1326020"/>
            <a:ext cx="3726926" cy="3726926"/>
          </a:xfrm>
          <a:prstGeom prst="rect">
            <a:avLst/>
          </a:prstGeom>
        </p:spPr>
      </p:pic>
    </p:spTree>
    <p:extLst>
      <p:ext uri="{BB962C8B-B14F-4D97-AF65-F5344CB8AC3E}">
        <p14:creationId xmlns:p14="http://schemas.microsoft.com/office/powerpoint/2010/main" val="732831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ビーサイド・真空二重ハンドル付きマグボトル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素材：内瓶・胴部：ステンレス鋼　蓋：ポリプロピレン　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φ75×215mm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225×78×78mm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注意事項：梱包割れ不可（</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個単位）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サイズの保冷温効果の高い真空二重マグボトルです。ハンドル付きのため持ち歩きもラクラクで使い勝手バツグン。全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色のカラーバリエーションから自由にお選びいただけます。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E582DFB-C01B-BF7E-DB74-49DB1E26740E}"/>
              </a:ext>
            </a:extLst>
          </p:cNvPr>
          <p:cNvPicPr>
            <a:picLocks noChangeAspect="1"/>
          </p:cNvPicPr>
          <p:nvPr/>
        </p:nvPicPr>
        <p:blipFill>
          <a:blip r:embed="rId5"/>
          <a:stretch>
            <a:fillRect/>
          </a:stretch>
        </p:blipFill>
        <p:spPr>
          <a:xfrm>
            <a:off x="660202" y="1357842"/>
            <a:ext cx="3600450" cy="3600450"/>
          </a:xfrm>
          <a:prstGeom prst="rect">
            <a:avLst/>
          </a:prstGeom>
        </p:spPr>
      </p:pic>
    </p:spTree>
    <p:extLst>
      <p:ext uri="{BB962C8B-B14F-4D97-AF65-F5344CB8AC3E}">
        <p14:creationId xmlns:p14="http://schemas.microsoft.com/office/powerpoint/2010/main" val="1584157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E59401B0-DBFD-7B47-B666-E4ECC908E170}"/>
              </a:ext>
            </a:extLst>
          </p:cNvPr>
          <p:cNvPicPr>
            <a:picLocks noChangeAspect="1"/>
          </p:cNvPicPr>
          <p:nvPr/>
        </p:nvPicPr>
        <p:blipFill>
          <a:blip r:embed="rId3"/>
          <a:stretch>
            <a:fillRect/>
          </a:stretch>
        </p:blipFill>
        <p:spPr>
          <a:xfrm>
            <a:off x="777566" y="1350187"/>
            <a:ext cx="3448188" cy="3761659"/>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キャンバススクエア保冷トート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370×370×170mm､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23L</a:t>
            </a:r>
          </a:p>
          <a:p>
            <a:r>
              <a:rPr lang="ja-JP" altLang="en-US" sz="900" dirty="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ナチュラルな雰囲気で人気も高いキャンバス素材を使用し、内側には保冷性を持たせた</a:t>
            </a: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サイズのスクエアトートです。アウトドアイベントなどのノベルティグッズとしてもおすすめです。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1099460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リップミニサコッシュ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W23.5×H16cm(</a:t>
            </a:r>
            <a:r>
              <a:rPr lang="ja-JP" altLang="en-US" sz="800" dirty="0">
                <a:latin typeface="Meiryo UI" panose="020B0604030504040204" pitchFamily="34" charset="-128"/>
                <a:ea typeface="Meiryo UI" panose="020B0604030504040204" pitchFamily="34" charset="-128"/>
              </a:rPr>
              <a:t>底マチ無し</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ショルダーストラップ</a:t>
            </a:r>
            <a:r>
              <a:rPr lang="en-US" altLang="ja-JP" sz="800" dirty="0">
                <a:latin typeface="Meiryo UI" panose="020B0604030504040204" pitchFamily="34" charset="-128"/>
                <a:ea typeface="Meiryo UI" panose="020B0604030504040204" pitchFamily="34" charset="-128"/>
              </a:rPr>
              <a:t>152cm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1.5L</a:t>
            </a:r>
            <a:r>
              <a:rPr lang="ja-JP" altLang="en-US" sz="800" dirty="0">
                <a:latin typeface="Meiryo UI" panose="020B0604030504040204" pitchFamily="34" charset="-128"/>
                <a:ea typeface="Meiryo UI" panose="020B0604030504040204" pitchFamily="34" charset="-128"/>
              </a:rPr>
              <a:t>　　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付属品：</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カラナビ付き（取り外し可能）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水分などを弾く、撥水加工をしたリップストップ生地を使ったミニサコッシュ。袋口はファスナー仕様で柄付きの紐や取り外し可能なカラビナを装備。キャンプ・アウトドア、フェスでも重宝します。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CAD9BB81-8E0F-E03B-8B8B-E8A7A933B5F0}"/>
              </a:ext>
            </a:extLst>
          </p:cNvPr>
          <p:cNvPicPr>
            <a:picLocks noChangeAspect="1"/>
          </p:cNvPicPr>
          <p:nvPr/>
        </p:nvPicPr>
        <p:blipFill>
          <a:blip r:embed="rId5"/>
          <a:stretch>
            <a:fillRect/>
          </a:stretch>
        </p:blipFill>
        <p:spPr>
          <a:xfrm>
            <a:off x="709624" y="1371901"/>
            <a:ext cx="3643520" cy="3643520"/>
          </a:xfrm>
          <a:prstGeom prst="rect">
            <a:avLst/>
          </a:prstGeom>
        </p:spPr>
      </p:pic>
    </p:spTree>
    <p:extLst>
      <p:ext uri="{BB962C8B-B14F-4D97-AF65-F5344CB8AC3E}">
        <p14:creationId xmlns:p14="http://schemas.microsoft.com/office/powerpoint/2010/main" val="640162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蓄光ランタン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HIPS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φ85×140?195mm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,95×95×170mm</a:t>
            </a:r>
          </a:p>
          <a:p>
            <a:r>
              <a:rPr lang="ja-JP" altLang="en-US" sz="900" dirty="0">
                <a:latin typeface="Meiryo UI" panose="020B0604030504040204" pitchFamily="34" charset="-128"/>
                <a:ea typeface="Meiryo UI" panose="020B0604030504040204" pitchFamily="34" charset="-128"/>
              </a:rPr>
              <a:t>備考：単三電池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持ち手を付け替えれば、懐中電灯としても使える</a:t>
            </a:r>
            <a:r>
              <a:rPr lang="en-US" altLang="ja-JP" sz="1600" dirty="0">
                <a:latin typeface="Meiryo UI" panose="020B0604030504040204" pitchFamily="50" charset="-128"/>
                <a:ea typeface="Meiryo UI" panose="020B0604030504040204" pitchFamily="50" charset="-128"/>
              </a:rPr>
              <a:t>2WAY</a:t>
            </a:r>
            <a:r>
              <a:rPr lang="ja-JP" altLang="en-US" sz="1600" dirty="0">
                <a:latin typeface="Meiryo UI" panose="020B0604030504040204" pitchFamily="50" charset="-128"/>
                <a:ea typeface="Meiryo UI" panose="020B0604030504040204" pitchFamily="50" charset="-128"/>
              </a:rPr>
              <a:t>蓄光ランタン。持ち手が蓄光素材で出来ているので、暗所でも手に取りやすくキャンプやアウトドア・災害時にも便利です。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1BB6B087-02CE-E7EC-F413-BDBFC02758AD}"/>
              </a:ext>
            </a:extLst>
          </p:cNvPr>
          <p:cNvPicPr>
            <a:picLocks noChangeAspect="1"/>
          </p:cNvPicPr>
          <p:nvPr/>
        </p:nvPicPr>
        <p:blipFill>
          <a:blip r:embed="rId5"/>
          <a:stretch>
            <a:fillRect/>
          </a:stretch>
        </p:blipFill>
        <p:spPr>
          <a:xfrm>
            <a:off x="663714" y="1404049"/>
            <a:ext cx="3686900" cy="3686900"/>
          </a:xfrm>
          <a:prstGeom prst="rect">
            <a:avLst/>
          </a:prstGeom>
        </p:spPr>
      </p:pic>
    </p:spTree>
    <p:extLst>
      <p:ext uri="{BB962C8B-B14F-4D97-AF65-F5344CB8AC3E}">
        <p14:creationId xmlns:p14="http://schemas.microsoft.com/office/powerpoint/2010/main" val="1239604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グラデーションサーモタンブラー </a:t>
            </a:r>
            <a:r>
              <a:rPr lang="en-US" altLang="ja-JP" sz="2000" dirty="0">
                <a:solidFill>
                  <a:schemeClr val="bg1"/>
                </a:solidFill>
                <a:latin typeface="Meiryo UI" panose="020B0604030504040204" pitchFamily="34" charset="-128"/>
                <a:ea typeface="Meiryo UI" panose="020B0604030504040204" pitchFamily="34" charset="-128"/>
              </a:rPr>
              <a:t>330ml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Φ83×108(mm)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330ml</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Meiryo UI" panose="020B0604030504040204" pitchFamily="50" charset="-128"/>
                <a:ea typeface="Meiryo UI" panose="020B0604030504040204" pitchFamily="50" charset="-128"/>
              </a:rPr>
              <a:t>330ml</a:t>
            </a:r>
            <a:r>
              <a:rPr lang="ja-JP" altLang="en-US" sz="1600" b="0" i="0" dirty="0">
                <a:solidFill>
                  <a:srgbClr val="333333"/>
                </a:solidFill>
                <a:effectLst/>
                <a:highlight>
                  <a:srgbClr val="FFFFFF"/>
                </a:highlight>
                <a:latin typeface="Meiryo UI" panose="020B0604030504040204" pitchFamily="50" charset="-128"/>
                <a:ea typeface="Meiryo UI" panose="020B0604030504040204" pitchFamily="50" charset="-128"/>
              </a:rPr>
              <a:t>サイズの、淡くも鮮やかなグラデーションがとってもオシャレなタンブラーです。オリジナル名入れも可能なため、物販用にも記念用にもノベルティ用にも人気のあるタイプです。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A8AA5F9-A760-5ECD-A8A9-EAF50341BEB9}"/>
              </a:ext>
            </a:extLst>
          </p:cNvPr>
          <p:cNvPicPr>
            <a:picLocks noChangeAspect="1"/>
          </p:cNvPicPr>
          <p:nvPr/>
        </p:nvPicPr>
        <p:blipFill>
          <a:blip r:embed="rId5"/>
          <a:stretch>
            <a:fillRect/>
          </a:stretch>
        </p:blipFill>
        <p:spPr>
          <a:xfrm>
            <a:off x="661643" y="1371565"/>
            <a:ext cx="3645181" cy="3645181"/>
          </a:xfrm>
          <a:prstGeom prst="rect">
            <a:avLst/>
          </a:prstGeom>
        </p:spPr>
      </p:pic>
    </p:spTree>
    <p:extLst>
      <p:ext uri="{BB962C8B-B14F-4D97-AF65-F5344CB8AC3E}">
        <p14:creationId xmlns:p14="http://schemas.microsoft.com/office/powerpoint/2010/main" val="2408799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ステンレスマグカップ </a:t>
            </a:r>
            <a:r>
              <a:rPr lang="en-US" altLang="ja-JP" sz="2000" dirty="0">
                <a:solidFill>
                  <a:schemeClr val="bg1"/>
                </a:solidFill>
                <a:latin typeface="Meiryo UI" panose="020B0604030504040204" pitchFamily="34" charset="-128"/>
                <a:ea typeface="Meiryo UI" panose="020B0604030504040204" pitchFamily="34" charset="-128"/>
              </a:rPr>
              <a:t>250ml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ステンレススチール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90×107×75mm</a:t>
            </a:r>
          </a:p>
          <a:p>
            <a:r>
              <a:rPr lang="ja-JP" altLang="en-US" sz="900" dirty="0">
                <a:latin typeface="Meiryo UI" panose="020B0604030504040204" pitchFamily="34" charset="-128"/>
                <a:ea typeface="Meiryo UI" panose="020B0604030504040204" pitchFamily="34" charset="-128"/>
              </a:rPr>
              <a:t>包装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箱入　箱サイズ／</a:t>
            </a:r>
            <a:r>
              <a:rPr lang="en-US" altLang="ja-JP" sz="900" dirty="0">
                <a:latin typeface="Meiryo UI" panose="020B0604030504040204" pitchFamily="34" charset="-128"/>
                <a:ea typeface="Meiryo UI" panose="020B0604030504040204" pitchFamily="34" charset="-128"/>
              </a:rPr>
              <a:t>105×100×80mm</a:t>
            </a:r>
          </a:p>
          <a:p>
            <a:r>
              <a:rPr lang="ja-JP" altLang="en-US" sz="900" dirty="0">
                <a:latin typeface="Meiryo UI" panose="020B0604030504040204" pitchFamily="34" charset="-128"/>
                <a:ea typeface="Meiryo UI" panose="020B0604030504040204" pitchFamily="34" charset="-128"/>
              </a:rPr>
              <a:t>容量 </a:t>
            </a:r>
            <a:r>
              <a:rPr lang="en-US" altLang="ja-JP" sz="900" dirty="0">
                <a:latin typeface="Meiryo UI" panose="020B0604030504040204" pitchFamily="34" charset="-128"/>
                <a:ea typeface="Meiryo UI" panose="020B0604030504040204" pitchFamily="34" charset="-128"/>
              </a:rPr>
              <a:t>: 250ml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250ml</a:t>
            </a:r>
            <a:r>
              <a:rPr lang="ja-JP" altLang="en-US" sz="1600" dirty="0">
                <a:latin typeface="Meiryo UI" panose="020B0604030504040204" pitchFamily="34" charset="-128"/>
                <a:ea typeface="Meiryo UI" panose="020B0604030504040204" pitchFamily="34" charset="-128"/>
              </a:rPr>
              <a:t>サイズのマグカップ。保温性の高いステンレス素材に加え、オリジナル名入れがよく映えるシンプルなアイテムも高ポイント！特典用やノベルティ用におすすめです。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6" name="Picture 52">
            <a:extLst>
              <a:ext uri="{FF2B5EF4-FFF2-40B4-BE49-F238E27FC236}">
                <a16:creationId xmlns:a16="http://schemas.microsoft.com/office/drawing/2014/main" id="{29520B64-66C0-D3BA-97DD-0CF29EAFCE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835" y="1375828"/>
            <a:ext cx="3660377" cy="366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17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ライトナイロン リップストップ サコッシュ</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5</a:t>
            </a:r>
            <a:r>
              <a:rPr lang="ja-JP" altLang="en-US" sz="800" dirty="0">
                <a:latin typeface="Meiryo UI" panose="020B0604030504040204" pitchFamily="34" charset="-128"/>
                <a:ea typeface="Meiryo UI" panose="020B0604030504040204" pitchFamily="34" charset="-128"/>
              </a:rPr>
              <a:t>色</a:t>
            </a:r>
            <a:endParaRPr lang="en-US" altLang="ja-JP" sz="800" dirty="0">
              <a:latin typeface="Meiryo UI" panose="020B0604030504040204" pitchFamily="34" charset="-128"/>
              <a:ea typeface="Meiryo UI" panose="020B0604030504040204" pitchFamily="34" charset="-128"/>
            </a:endParaRPr>
          </a:p>
          <a:p>
            <a:r>
              <a:rPr lang="ja-JP" altLang="en-US" sz="800" dirty="0">
                <a:latin typeface="Meiryo UI" panose="020B0604030504040204" pitchFamily="34" charset="-128"/>
                <a:ea typeface="Meiryo UI" panose="020B0604030504040204" pitchFamily="34" charset="-128"/>
              </a:rPr>
              <a:t>素材：ナイロン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％（リップストップ生地）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丸ひも部分：ポリエステル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a:t>
            </a:r>
          </a:p>
          <a:p>
            <a:r>
              <a:rPr lang="ja-JP" altLang="en-US" sz="800" dirty="0">
                <a:latin typeface="Meiryo UI" panose="020B0604030504040204" pitchFamily="34" charset="-128"/>
                <a:ea typeface="Meiryo UI" panose="020B0604030504040204" pitchFamily="34" charset="-128"/>
              </a:rPr>
              <a:t>サイズ：横</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縦</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奥行</a:t>
            </a:r>
            <a:r>
              <a:rPr lang="en-US" altLang="ja-JP" sz="800" dirty="0">
                <a:latin typeface="Meiryo UI" panose="020B0604030504040204" pitchFamily="34" charset="-128"/>
                <a:ea typeface="Meiryo UI" panose="020B0604030504040204" pitchFamily="34" charset="-128"/>
              </a:rPr>
              <a:t>5cm</a:t>
            </a:r>
            <a:r>
              <a:rPr lang="ja-JP" altLang="en-US" sz="800" dirty="0">
                <a:latin typeface="Meiryo UI" panose="020B0604030504040204" pitchFamily="34" charset="-128"/>
                <a:ea typeface="Meiryo UI" panose="020B0604030504040204" pitchFamily="34" charset="-128"/>
              </a:rPr>
              <a:t>、ショルダーコードの長さ</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2L</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インクジェットプリントに関しての取扱注意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色彩は実際と異なる場合があります。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ショルダーコードの長さは調節可能（最長</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ワンマイルバッグに最適なナイロン製サコッシュ。軽くて丈夫な素材で、お財布・スマホ・パスケースなどもしっかり収納可能！ストラップの長さをワンタッチで調整できるアジャスター付きです。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A00A29-6F36-52F6-86BE-4BDFEA20EFE0}"/>
              </a:ext>
            </a:extLst>
          </p:cNvPr>
          <p:cNvPicPr>
            <a:picLocks noChangeAspect="1"/>
          </p:cNvPicPr>
          <p:nvPr/>
        </p:nvPicPr>
        <p:blipFill>
          <a:blip r:embed="rId5"/>
          <a:stretch>
            <a:fillRect/>
          </a:stretch>
        </p:blipFill>
        <p:spPr>
          <a:xfrm>
            <a:off x="724120" y="1422052"/>
            <a:ext cx="3628872" cy="3628872"/>
          </a:xfrm>
          <a:prstGeom prst="rect">
            <a:avLst/>
          </a:prstGeom>
        </p:spPr>
      </p:pic>
    </p:spTree>
    <p:extLst>
      <p:ext uri="{BB962C8B-B14F-4D97-AF65-F5344CB8AC3E}">
        <p14:creationId xmlns:p14="http://schemas.microsoft.com/office/powerpoint/2010/main" val="3916674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クルリト 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カラー展開：ネイビー、チャコールブラック、グレー、ミントブルー、セージグリーン、スモークピンク</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510×350×φ200(mm)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55×360(mm)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18L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くすみカラーでおしゃれな形状のマルシェバッグ。くるりと丸めてゴムバンドで留めればコンパクトにまとまるので、食料品や日用品の買出し用エコバッグに最適です。特典や景品として重宝します。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26E902C1-DFFD-CD82-02AE-6DC9DEF4CB4B}"/>
              </a:ext>
            </a:extLst>
          </p:cNvPr>
          <p:cNvPicPr>
            <a:picLocks noChangeAspect="1"/>
          </p:cNvPicPr>
          <p:nvPr/>
        </p:nvPicPr>
        <p:blipFill>
          <a:blip r:embed="rId5"/>
          <a:stretch>
            <a:fillRect/>
          </a:stretch>
        </p:blipFill>
        <p:spPr>
          <a:xfrm>
            <a:off x="733228" y="1379507"/>
            <a:ext cx="3550831" cy="3550831"/>
          </a:xfrm>
          <a:prstGeom prst="rect">
            <a:avLst/>
          </a:prstGeom>
        </p:spPr>
      </p:pic>
    </p:spTree>
    <p:extLst>
      <p:ext uri="{BB962C8B-B14F-4D97-AF65-F5344CB8AC3E}">
        <p14:creationId xmlns:p14="http://schemas.microsoft.com/office/powerpoint/2010/main" val="3331906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真空保冷温ボトル</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柄取混ぜ</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φ72×267mm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500ml</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機能：真空構造</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包装：化粧箱</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生産国：中国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真空構造で保冷温効果が高く見た目もとっても可愛いラバー塗装の本格</a:t>
            </a:r>
            <a:r>
              <a:rPr lang="en-US" altLang="ja-JP" sz="1600" b="0" i="0" dirty="0">
                <a:solidFill>
                  <a:srgbClr val="333333"/>
                </a:solidFill>
                <a:effectLst/>
                <a:latin typeface="Meiryo UI" panose="020B0604030504040204" pitchFamily="50" charset="-128"/>
                <a:ea typeface="Meiryo UI" panose="020B0604030504040204" pitchFamily="50" charset="-128"/>
              </a:rPr>
              <a:t>500ml</a:t>
            </a:r>
            <a:r>
              <a:rPr lang="ja-JP" altLang="en-US" sz="1600" b="0" i="0" dirty="0">
                <a:solidFill>
                  <a:srgbClr val="333333"/>
                </a:solidFill>
                <a:effectLst/>
                <a:latin typeface="Meiryo UI" panose="020B0604030504040204" pitchFamily="50" charset="-128"/>
                <a:ea typeface="Meiryo UI" panose="020B0604030504040204" pitchFamily="50" charset="-128"/>
              </a:rPr>
              <a:t>ステンレスボトルです。アウトドアイベントやキャンペーンの特典用などとしても人気の商品です。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659174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保冷温フードジャー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φ86×122mm</a:t>
            </a:r>
          </a:p>
          <a:p>
            <a:r>
              <a:rPr lang="ja-JP" altLang="en-US" sz="900" dirty="0">
                <a:latin typeface="Meiryo UI" panose="020B0604030504040204" pitchFamily="34" charset="-128"/>
                <a:ea typeface="Meiryo UI" panose="020B0604030504040204" pitchFamily="34" charset="-128"/>
              </a:rPr>
              <a:t>容量：真空構造、容量</a:t>
            </a:r>
            <a:r>
              <a:rPr lang="en-US" altLang="ja-JP" sz="900" dirty="0">
                <a:latin typeface="Meiryo UI" panose="020B0604030504040204" pitchFamily="34" charset="-128"/>
                <a:ea typeface="Meiryo UI" panose="020B0604030504040204" pitchFamily="34" charset="-128"/>
              </a:rPr>
              <a:t>/300ml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備考：オレンジ・グリーン・ベージュ </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キャンプ等のレジャー用はもちろん、毎日のお弁当用などにも非常に便利に活用できる保冷温効果の高いフードジャーです。シリコンパッキンは外して洗えるため清潔に保てます。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ED00CA43-E6F3-C7C6-F6FC-7B60E7B02E44}"/>
              </a:ext>
            </a:extLst>
          </p:cNvPr>
          <p:cNvPicPr>
            <a:picLocks noChangeAspect="1"/>
          </p:cNvPicPr>
          <p:nvPr/>
        </p:nvPicPr>
        <p:blipFill>
          <a:blip r:embed="rId5"/>
          <a:stretch>
            <a:fillRect/>
          </a:stretch>
        </p:blipFill>
        <p:spPr>
          <a:xfrm>
            <a:off x="709624" y="1411148"/>
            <a:ext cx="3560089" cy="3560089"/>
          </a:xfrm>
          <a:prstGeom prst="rect">
            <a:avLst/>
          </a:prstGeom>
        </p:spPr>
      </p:pic>
    </p:spTree>
    <p:extLst>
      <p:ext uri="{BB962C8B-B14F-4D97-AF65-F5344CB8AC3E}">
        <p14:creationId xmlns:p14="http://schemas.microsoft.com/office/powerpoint/2010/main" val="215884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折りたたみカラビナハンドルステンレスマグ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Φ75×90</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270ml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持ち手部分はカラビナになっており折りたたむことも可能で便利なステンレスマグです。名入れプリントできるアイテムですのでオリジナルグッズやノベルティアイテムとしてもおすすめ。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187192E-C05D-6F45-A4A4-3A25AD919B0A}"/>
              </a:ext>
            </a:extLst>
          </p:cNvPr>
          <p:cNvPicPr>
            <a:picLocks noChangeAspect="1"/>
          </p:cNvPicPr>
          <p:nvPr/>
        </p:nvPicPr>
        <p:blipFill>
          <a:blip r:embed="rId5"/>
          <a:stretch>
            <a:fillRect/>
          </a:stretch>
        </p:blipFill>
        <p:spPr>
          <a:xfrm>
            <a:off x="956881" y="1694390"/>
            <a:ext cx="3378243" cy="3176891"/>
          </a:xfrm>
          <a:prstGeom prst="rect">
            <a:avLst/>
          </a:prstGeom>
        </p:spPr>
      </p:pic>
    </p:spTree>
    <p:extLst>
      <p:ext uri="{BB962C8B-B14F-4D97-AF65-F5344CB8AC3E}">
        <p14:creationId xmlns:p14="http://schemas.microsoft.com/office/powerpoint/2010/main" val="3275266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サラリナ 保冷温レジバッグ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素材：ポリエステル・ポリウレタン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/235×360×240mm</a:t>
            </a:r>
            <a:r>
              <a:rPr lang="ja-JP" altLang="en-US" sz="900" dirty="0">
                <a:latin typeface="Meiryo UI" panose="020B0604030504040204" pitchFamily="34" charset="-128"/>
                <a:ea typeface="Meiryo UI" panose="020B0604030504040204" pitchFamily="34" charset="-128"/>
              </a:rPr>
              <a:t>、畳み時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φ80×240mm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包装：透明袋</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生産国：中国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レジカゴのぴったりセットできる大きなサイズ感で、レジャーなどにも便利に使える保冷温レジバッグです。アウトドアイベント等の特典用や景品用などにもおすすめです。是非ご活用ください。</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869055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ウッドキャップ・ステンレスボトル（</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素材：竹、ステンレス、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サイズ：幅</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350ml</a:t>
            </a:r>
          </a:p>
          <a:p>
            <a:r>
              <a:rPr lang="ja-JP" altLang="en-US" sz="900" dirty="0">
                <a:latin typeface="Meiryo UI" panose="020B0604030504040204" pitchFamily="34" charset="-128"/>
                <a:ea typeface="Meiryo UI" panose="020B0604030504040204" pitchFamily="34" charset="-128"/>
              </a:rPr>
              <a:t>包装：箱入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竹製ウッドキャップがアクセントになっている、</a:t>
            </a:r>
            <a:r>
              <a:rPr lang="en-US" altLang="ja-JP" sz="1600" dirty="0">
                <a:latin typeface="Meiryo UI" panose="020B0604030504040204" pitchFamily="50" charset="-128"/>
                <a:ea typeface="Meiryo UI" panose="020B0604030504040204" pitchFamily="50" charset="-128"/>
              </a:rPr>
              <a:t>350ml</a:t>
            </a:r>
            <a:r>
              <a:rPr lang="ja-JP" altLang="en-US" sz="1600" dirty="0">
                <a:latin typeface="Meiryo UI" panose="020B0604030504040204" pitchFamily="50" charset="-128"/>
                <a:ea typeface="Meiryo UI" panose="020B0604030504040204" pitchFamily="50" charset="-128"/>
              </a:rPr>
              <a:t>サイズのステンレスボトル。保冷温効果抜群の真空</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重構造で、高級感があって見た目もおしゃれ。シンプルな構造でお手入れも簡単です。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3CC22BB-2B82-34E7-9F48-CE85B32A8D11}"/>
              </a:ext>
            </a:extLst>
          </p:cNvPr>
          <p:cNvPicPr>
            <a:picLocks noChangeAspect="1"/>
          </p:cNvPicPr>
          <p:nvPr/>
        </p:nvPicPr>
        <p:blipFill>
          <a:blip r:embed="rId5"/>
          <a:stretch>
            <a:fillRect/>
          </a:stretch>
        </p:blipFill>
        <p:spPr>
          <a:xfrm>
            <a:off x="680266" y="1373616"/>
            <a:ext cx="3613805" cy="3613805"/>
          </a:xfrm>
          <a:prstGeom prst="rect">
            <a:avLst/>
          </a:prstGeom>
        </p:spPr>
      </p:pic>
    </p:spTree>
    <p:extLst>
      <p:ext uri="{BB962C8B-B14F-4D97-AF65-F5344CB8AC3E}">
        <p14:creationId xmlns:p14="http://schemas.microsoft.com/office/powerpoint/2010/main" val="460387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ポケットモバイルチャージャー</a:t>
            </a:r>
            <a:r>
              <a:rPr lang="en-US" altLang="ja-JP" sz="2000" dirty="0">
                <a:solidFill>
                  <a:schemeClr val="bg1"/>
                </a:solidFill>
                <a:latin typeface="Meiryo UI" panose="020B0604030504040204" pitchFamily="34" charset="-128"/>
                <a:ea typeface="Meiryo UI" panose="020B0604030504040204" pitchFamily="34" charset="-128"/>
              </a:rPr>
              <a:t>2200</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 altLang="ja-JP" sz="900" dirty="0">
                <a:latin typeface="Meiryo UI" panose="020B0604030504040204" pitchFamily="34" charset="-128"/>
                <a:ea typeface="Meiryo UI" panose="020B0604030504040204" pitchFamily="34" charset="-128"/>
              </a:rPr>
              <a:t>ABS </a:t>
            </a:r>
            <a:r>
              <a:rPr lang="ja-JP" altLang="en-US" sz="900" dirty="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30×93×21mm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66</a:t>
            </a:r>
            <a:r>
              <a:rPr lang="en" altLang="ja-JP" sz="900" dirty="0">
                <a:latin typeface="Meiryo UI" panose="020B0604030504040204" pitchFamily="34" charset="-128"/>
                <a:ea typeface="Meiryo UI" panose="020B0604030504040204" pitchFamily="34" charset="-128"/>
              </a:rPr>
              <a:t>g</a:t>
            </a:r>
          </a:p>
          <a:p>
            <a:r>
              <a:rPr lang="ja-JP" altLang="en-US" sz="900" dirty="0">
                <a:latin typeface="Meiryo UI" panose="020B0604030504040204" pitchFamily="34" charset="-128"/>
                <a:ea typeface="Meiryo UI" panose="020B0604030504040204" pitchFamily="34" charset="-128"/>
              </a:rPr>
              <a:t>機能：最大出力</a:t>
            </a:r>
            <a:r>
              <a:rPr lang="en-US" altLang="ja-JP" sz="900" dirty="0">
                <a:latin typeface="Meiryo UI" panose="020B0604030504040204" pitchFamily="34" charset="-128"/>
                <a:ea typeface="Meiryo UI" panose="020B0604030504040204" pitchFamily="34" charset="-128"/>
              </a:rPr>
              <a:t>1</a:t>
            </a:r>
            <a:r>
              <a:rPr lang="en" altLang="ja-JP" sz="900" dirty="0">
                <a:latin typeface="Meiryo UI" panose="020B0604030504040204" pitchFamily="34" charset="-128"/>
                <a:ea typeface="Meiryo UI" panose="020B0604030504040204" pitchFamily="34" charset="-128"/>
              </a:rPr>
              <a:t>A</a:t>
            </a:r>
            <a:r>
              <a:rPr lang="ja-JP" altLang="en"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2200</a:t>
            </a:r>
            <a:r>
              <a:rPr lang="en" altLang="ja-JP" sz="900" dirty="0" err="1">
                <a:latin typeface="Meiryo UI" panose="020B0604030504040204" pitchFamily="34" charset="-128"/>
                <a:ea typeface="Meiryo UI" panose="020B0604030504040204" pitchFamily="34" charset="-128"/>
              </a:rPr>
              <a:t>mAh</a:t>
            </a:r>
            <a:endParaRPr lang="en"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備考：スマートフォン約</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回充電可能 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バッグの中に入れておいても邪魔にならないコンパクトな手の平サイズの、</a:t>
            </a:r>
            <a:r>
              <a:rPr lang="en-US" altLang="ja-JP" sz="1600" dirty="0">
                <a:latin typeface="Meiryo UI" panose="020B0604030504040204" pitchFamily="34" charset="-128"/>
                <a:ea typeface="Meiryo UI" panose="020B0604030504040204" pitchFamily="34" charset="-128"/>
              </a:rPr>
              <a:t>2200</a:t>
            </a:r>
            <a:r>
              <a:rPr lang="en" altLang="ja-JP" sz="1600" dirty="0" err="1">
                <a:latin typeface="Meiryo UI" panose="020B0604030504040204" pitchFamily="34" charset="-128"/>
                <a:ea typeface="Meiryo UI" panose="020B0604030504040204" pitchFamily="34" charset="-128"/>
              </a:rPr>
              <a:t>mAh</a:t>
            </a:r>
            <a:r>
              <a:rPr lang="ja-JP" altLang="en-US" sz="1600">
                <a:latin typeface="Meiryo UI" panose="020B0604030504040204" pitchFamily="34" charset="-128"/>
                <a:ea typeface="Meiryo UI" panose="020B0604030504040204" pitchFamily="34" charset="-128"/>
              </a:rPr>
              <a:t>タイプなモバイルチャージャーです。ホワイトとブラックの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289816-3FB1-DB4B-B71A-E977BDA11808}"/>
              </a:ext>
            </a:extLst>
          </p:cNvPr>
          <p:cNvPicPr>
            <a:picLocks noChangeAspect="1"/>
          </p:cNvPicPr>
          <p:nvPr/>
        </p:nvPicPr>
        <p:blipFill>
          <a:blip r:embed="rId5"/>
          <a:stretch>
            <a:fillRect/>
          </a:stretch>
        </p:blipFill>
        <p:spPr>
          <a:xfrm>
            <a:off x="867784" y="1567422"/>
            <a:ext cx="3175000" cy="3175000"/>
          </a:xfrm>
          <a:prstGeom prst="rect">
            <a:avLst/>
          </a:prstGeom>
        </p:spPr>
      </p:pic>
    </p:spTree>
    <p:extLst>
      <p:ext uri="{BB962C8B-B14F-4D97-AF65-F5344CB8AC3E}">
        <p14:creationId xmlns:p14="http://schemas.microsoft.com/office/powerpoint/2010/main" val="318069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MOTTERU</a:t>
            </a:r>
            <a:r>
              <a:rPr lang="ja-JP" altLang="en-US" sz="2000" dirty="0">
                <a:solidFill>
                  <a:schemeClr val="bg1"/>
                </a:solidFill>
                <a:latin typeface="Meiryo UI" panose="020B0604030504040204" pitchFamily="34" charset="-128"/>
                <a:ea typeface="Meiryo UI" panose="020B0604030504040204" pitchFamily="34" charset="-128"/>
              </a:rPr>
              <a:t>カラビナハンドルサーモボトル </a:t>
            </a:r>
            <a:r>
              <a:rPr lang="en-US" altLang="ja-JP" sz="2000" dirty="0">
                <a:solidFill>
                  <a:schemeClr val="bg1"/>
                </a:solidFill>
                <a:latin typeface="Meiryo UI" panose="020B0604030504040204" pitchFamily="34" charset="-128"/>
                <a:ea typeface="Meiryo UI" panose="020B0604030504040204" pitchFamily="34" charset="-128"/>
              </a:rPr>
              <a:t>130ml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a:t>
            </a:r>
            <a:r>
              <a:rPr lang="el-GR" altLang="ja-JP" sz="900" dirty="0">
                <a:latin typeface="Meiryo UI" panose="020B0604030504040204" pitchFamily="34" charset="-128"/>
                <a:ea typeface="Meiryo UI" panose="020B0604030504040204" pitchFamily="34" charset="-128"/>
              </a:rPr>
              <a:t> φ46×</a:t>
            </a:r>
            <a:r>
              <a:rPr lang="en-US" altLang="ja-JP" sz="900" dirty="0">
                <a:latin typeface="Meiryo UI" panose="020B0604030504040204" pitchFamily="34" charset="-128"/>
                <a:ea typeface="Meiryo UI" panose="020B0604030504040204" pitchFamily="34" charset="-128"/>
              </a:rPr>
              <a:t>H144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容量 </a:t>
            </a:r>
            <a:r>
              <a:rPr lang="en-US" altLang="ja-JP" sz="900" dirty="0">
                <a:latin typeface="Meiryo UI" panose="020B0604030504040204" pitchFamily="34" charset="-128"/>
                <a:ea typeface="Meiryo UI" panose="020B0604030504040204" pitchFamily="34" charset="-128"/>
              </a:rPr>
              <a:t>: 130ml</a:t>
            </a:r>
            <a:br>
              <a:rPr lang="en-US" altLang="zh-TW" sz="900" dirty="0">
                <a:latin typeface="Meiryo UI" panose="020B0604030504040204" pitchFamily="34" charset="-128"/>
                <a:ea typeface="Meiryo UI" panose="020B0604030504040204" pitchFamily="34" charset="-128"/>
              </a:rPr>
            </a:br>
            <a:r>
              <a:rPr lang="ja-JP" altLang="en-US" sz="900" dirty="0">
                <a:latin typeface="Meiryo UI" panose="020B0604030504040204" pitchFamily="34" charset="-128"/>
                <a:ea typeface="Meiryo UI" panose="020B0604030504040204" pitchFamily="34" charset="-128"/>
              </a:rPr>
              <a:t>包装 </a:t>
            </a:r>
            <a:r>
              <a:rPr lang="en-US" altLang="ja-JP" sz="900" dirty="0">
                <a:latin typeface="Meiryo UI" panose="020B0604030504040204" pitchFamily="34" charset="-128"/>
                <a:ea typeface="Meiryo UI" panose="020B0604030504040204" pitchFamily="34" charset="-128"/>
              </a:rPr>
              <a:t>: PE</a:t>
            </a:r>
            <a:r>
              <a:rPr lang="ja-JP" altLang="en-US" sz="900" dirty="0">
                <a:latin typeface="Meiryo UI" panose="020B0604030504040204" pitchFamily="34" charset="-128"/>
                <a:ea typeface="Meiryo UI" panose="020B0604030504040204" pitchFamily="34" charset="-128"/>
              </a:rPr>
              <a:t>袋、紙箱</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存在感のあるカラビナハンドルが見た目にもお洒落なサーモボトル。携帯しやすい</a:t>
            </a:r>
            <a:r>
              <a:rPr lang="en-US" altLang="ja-JP" sz="1600" dirty="0">
                <a:latin typeface="Meiryo UI" panose="020B0604030504040204" pitchFamily="34" charset="-128"/>
                <a:ea typeface="Meiryo UI" panose="020B0604030504040204" pitchFamily="34" charset="-128"/>
              </a:rPr>
              <a:t>130ml</a:t>
            </a:r>
            <a:r>
              <a:rPr lang="ja-JP" altLang="en-US" sz="1600" dirty="0">
                <a:latin typeface="Meiryo UI" panose="020B0604030504040204" pitchFamily="34" charset="-128"/>
                <a:ea typeface="Meiryo UI" panose="020B0604030504040204" pitchFamily="34" charset="-128"/>
              </a:rPr>
              <a:t>サイズも昨今非常に人気です。物販用にもノベルティ用にもおすすめのアイテムです。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60" name="Picture 36">
            <a:extLst>
              <a:ext uri="{FF2B5EF4-FFF2-40B4-BE49-F238E27FC236}">
                <a16:creationId xmlns:a16="http://schemas.microsoft.com/office/drawing/2014/main" id="{C83F87BD-C8EF-65A5-42BF-4EDF3DFFE9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30" y="1327033"/>
            <a:ext cx="3717314" cy="371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81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くつみがきセット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ハードケース入</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・スチール・木・豚毛・綿</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70×158×47mm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/72×162×50mm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備考：内容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ブラシ</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ヶ・クロス</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枚・靴クリーム</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無色・黒</a:t>
            </a:r>
            <a:r>
              <a:rPr lang="en-US" altLang="ja-JP" sz="900" dirty="0">
                <a:latin typeface="Meiryo UI" panose="020B0604030504040204" pitchFamily="34" charset="-128"/>
                <a:ea typeface="Meiryo UI" panose="020B0604030504040204" pitchFamily="34" charset="-128"/>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革靴を普段から履くビジネスマンへのギフト用などに最適なくつ磨きセットです。高級感のあるハードケースも高ポイント。名入れプリントも可能なため、オリジナルグッズ用にもおすすめです。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983898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300ml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サイズ：幅</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125mm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300ml</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100g</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機能：保温・保冷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非常にシンプルなデザインのため、名入れプリントするオリジナルデザインもよく映えてオシャレな</a:t>
            </a:r>
            <a:r>
              <a:rPr lang="en-US" altLang="ja-JP" sz="1600" b="0" i="0" dirty="0">
                <a:solidFill>
                  <a:srgbClr val="333333"/>
                </a:solidFill>
                <a:effectLst/>
                <a:latin typeface="Meiryo UI" panose="020B0604030504040204" pitchFamily="50" charset="-128"/>
                <a:ea typeface="Meiryo UI" panose="020B0604030504040204" pitchFamily="50" charset="-128"/>
              </a:rPr>
              <a:t>300ml</a:t>
            </a:r>
            <a:r>
              <a:rPr lang="ja-JP" altLang="en-US" sz="1600" b="0" i="0" dirty="0">
                <a:solidFill>
                  <a:srgbClr val="333333"/>
                </a:solidFill>
                <a:effectLst/>
                <a:latin typeface="Meiryo UI" panose="020B0604030504040204" pitchFamily="50" charset="-128"/>
                <a:ea typeface="Meiryo UI" panose="020B0604030504040204" pitchFamily="50" charset="-128"/>
              </a:rPr>
              <a:t>タンブラー。外側が熱くならず、結露もしにくいため使い勝手は抜群です。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334331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ライトウォッシュキャンバスツールトート</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素材：カップ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 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ポリプロピレン・熱可塑性エラストマー パッキン・スリーブ</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 底面滑り止め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合成ゴム</a:t>
            </a:r>
          </a:p>
          <a:p>
            <a:r>
              <a:rPr lang="ja-JP" altLang="en-US" sz="900" dirty="0">
                <a:latin typeface="Meiryo UI" panose="020B0604030504040204" pitchFamily="34" charset="-128"/>
                <a:ea typeface="Meiryo UI" panose="020B0604030504040204" pitchFamily="34" charset="-128"/>
              </a:rPr>
              <a:t>サイズ：直径</a:t>
            </a:r>
            <a:r>
              <a:rPr lang="en-US" altLang="ja-JP" sz="900" dirty="0">
                <a:latin typeface="Meiryo UI" panose="020B0604030504040204" pitchFamily="34" charset="-128"/>
                <a:ea typeface="Meiryo UI" panose="020B0604030504040204" pitchFamily="34" charset="-128"/>
              </a:rPr>
              <a:t>8.9cm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17.5cm</a:t>
            </a:r>
          </a:p>
          <a:p>
            <a:r>
              <a:rPr lang="ja-JP" altLang="en-US" sz="900" dirty="0">
                <a:latin typeface="Meiryo UI" panose="020B0604030504040204" pitchFamily="34" charset="-128"/>
                <a:ea typeface="Meiryo UI" panose="020B0604030504040204" pitchFamily="34" charset="-128"/>
              </a:rPr>
              <a:t>包装：化粧箱入り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50" charset="-128"/>
                <a:ea typeface="Meiryo UI" panose="020B0604030504040204" pitchFamily="50" charset="-128"/>
              </a:rPr>
              <a:t>L</a:t>
            </a:r>
            <a:r>
              <a:rPr lang="ja-JP" altLang="en-US" sz="1600" dirty="0">
                <a:latin typeface="Meiryo UI" panose="020B0604030504040204" pitchFamily="50" charset="-128"/>
                <a:ea typeface="Meiryo UI" panose="020B0604030504040204" pitchFamily="50" charset="-128"/>
              </a:rPr>
              <a:t>サイズの、ライトウォッシュキャンバス生地を使用したトートバッグです。外側にある</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つのポケットが非常に便利！全</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色のカラーバリエーションからお選びいただけます。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2" name="図 31">
            <a:extLst>
              <a:ext uri="{FF2B5EF4-FFF2-40B4-BE49-F238E27FC236}">
                <a16:creationId xmlns:a16="http://schemas.microsoft.com/office/drawing/2014/main" id="{4741B465-642C-C2D3-F1C8-AF9882A9D6F1}"/>
              </a:ext>
            </a:extLst>
          </p:cNvPr>
          <p:cNvPicPr>
            <a:picLocks noChangeAspect="1"/>
          </p:cNvPicPr>
          <p:nvPr/>
        </p:nvPicPr>
        <p:blipFill>
          <a:blip r:embed="rId5"/>
          <a:stretch>
            <a:fillRect/>
          </a:stretch>
        </p:blipFill>
        <p:spPr>
          <a:xfrm>
            <a:off x="690068" y="1346451"/>
            <a:ext cx="3683305" cy="3683305"/>
          </a:xfrm>
          <a:prstGeom prst="rect">
            <a:avLst/>
          </a:prstGeom>
        </p:spPr>
      </p:pic>
    </p:spTree>
    <p:extLst>
      <p:ext uri="{BB962C8B-B14F-4D97-AF65-F5344CB8AC3E}">
        <p14:creationId xmlns:p14="http://schemas.microsoft.com/office/powerpoint/2010/main" val="190699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ライトウォッシュキャンバスツールトート</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素材：コットン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480×280×160(mm)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30×600(mm)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14L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非常にシンプルなデザインのため、名入れプリントするオリジナルデザインもよく映えてオシャレな</a:t>
            </a:r>
            <a:r>
              <a:rPr lang="en-US" altLang="ja-JP" sz="1600" b="0" i="0" dirty="0">
                <a:solidFill>
                  <a:srgbClr val="333333"/>
                </a:solidFill>
                <a:effectLst/>
                <a:latin typeface="Meiryo UI" panose="020B0604030504040204" pitchFamily="50" charset="-128"/>
                <a:ea typeface="Meiryo UI" panose="020B0604030504040204" pitchFamily="50" charset="-128"/>
              </a:rPr>
              <a:t>300ml</a:t>
            </a:r>
            <a:r>
              <a:rPr lang="ja-JP" altLang="en-US" sz="1600" b="0" i="0" dirty="0">
                <a:solidFill>
                  <a:srgbClr val="333333"/>
                </a:solidFill>
                <a:effectLst/>
                <a:latin typeface="Meiryo UI" panose="020B0604030504040204" pitchFamily="50" charset="-128"/>
                <a:ea typeface="Meiryo UI" panose="020B0604030504040204" pitchFamily="50" charset="-128"/>
              </a:rPr>
              <a:t>タンブラー。外側が熱くならず、結露もしにくいため使い勝手は抜群です。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698F61C0-FB20-81FD-9C64-BD4235DBD23A}"/>
              </a:ext>
            </a:extLst>
          </p:cNvPr>
          <p:cNvPicPr>
            <a:picLocks noChangeAspect="1"/>
          </p:cNvPicPr>
          <p:nvPr/>
        </p:nvPicPr>
        <p:blipFill>
          <a:blip r:embed="rId5"/>
          <a:stretch>
            <a:fillRect/>
          </a:stretch>
        </p:blipFill>
        <p:spPr>
          <a:xfrm>
            <a:off x="682431" y="1414165"/>
            <a:ext cx="3597491" cy="3597491"/>
          </a:xfrm>
          <a:prstGeom prst="rect">
            <a:avLst/>
          </a:prstGeom>
        </p:spPr>
      </p:pic>
    </p:spTree>
    <p:extLst>
      <p:ext uri="{BB962C8B-B14F-4D97-AF65-F5344CB8AC3E}">
        <p14:creationId xmlns:p14="http://schemas.microsoft.com/office/powerpoint/2010/main" val="273945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φ84×112(mm)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50" charset="-128"/>
                <a:ea typeface="Meiryo UI" panose="020B0604030504040204" pitchFamily="50" charset="-128"/>
              </a:rPr>
              <a:t>380ml</a:t>
            </a:r>
            <a:r>
              <a:rPr lang="ja-JP" altLang="en-US" sz="1600" dirty="0">
                <a:latin typeface="Meiryo UI" panose="020B0604030504040204" pitchFamily="50" charset="-128"/>
                <a:ea typeface="Meiryo UI" panose="020B0604030504040204" pitchFamily="50" charset="-128"/>
              </a:rPr>
              <a:t>サイズのシンプルなタンブラー。カラーバリエーションが豊富でシンプルなデザインが映えます。ステンレス素材の真空二重構造で保冷・保温効果はバツグン、使い勝手の良いアイテムです。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3C1723F4-BAE4-1791-1791-C5AA049BAC6B}"/>
              </a:ext>
            </a:extLst>
          </p:cNvPr>
          <p:cNvPicPr>
            <a:picLocks noChangeAspect="1"/>
          </p:cNvPicPr>
          <p:nvPr/>
        </p:nvPicPr>
        <p:blipFill>
          <a:blip r:embed="rId5"/>
          <a:stretch>
            <a:fillRect/>
          </a:stretch>
        </p:blipFill>
        <p:spPr>
          <a:xfrm>
            <a:off x="658921" y="1371901"/>
            <a:ext cx="3621423" cy="3621423"/>
          </a:xfrm>
          <a:prstGeom prst="rect">
            <a:avLst/>
          </a:prstGeom>
        </p:spPr>
      </p:pic>
    </p:spTree>
    <p:extLst>
      <p:ext uri="{BB962C8B-B14F-4D97-AF65-F5344CB8AC3E}">
        <p14:creationId xmlns:p14="http://schemas.microsoft.com/office/powerpoint/2010/main" val="3011460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リップコンパクト アクティブポーチ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079399"/>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W30.5×H13.5cm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a:t>
            </a:r>
            <a:r>
              <a:rPr lang="en-US" altLang="ja-JP" sz="800" dirty="0">
                <a:latin typeface="Meiryo UI" panose="020B0604030504040204" pitchFamily="34" charset="-128"/>
                <a:ea typeface="Meiryo UI" panose="020B0604030504040204" pitchFamily="34" charset="-128"/>
              </a:rPr>
              <a:t>88cm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1L</a:t>
            </a:r>
            <a:r>
              <a:rPr lang="ja-JP" altLang="en-US" sz="800" dirty="0">
                <a:latin typeface="Meiryo UI" panose="020B0604030504040204" pitchFamily="34" charset="-128"/>
                <a:ea typeface="Meiryo UI" panose="020B0604030504040204" pitchFamily="34" charset="-128"/>
              </a:rPr>
              <a:t>　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背面ポケット付き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引き裂けに強いリップストップ生地を使ったコンパクトなアクティブポーチ。性別を問わず使えるシンプルな形状で、ウエストバッグや、斜め掛けでボディバッグとしても使えてとても便利です。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9" name="図 118">
            <a:extLst>
              <a:ext uri="{FF2B5EF4-FFF2-40B4-BE49-F238E27FC236}">
                <a16:creationId xmlns:a16="http://schemas.microsoft.com/office/drawing/2014/main" id="{C11605C7-6A73-EC57-BAA9-F2341719BA05}"/>
              </a:ext>
            </a:extLst>
          </p:cNvPr>
          <p:cNvPicPr>
            <a:picLocks noChangeAspect="1"/>
          </p:cNvPicPr>
          <p:nvPr/>
        </p:nvPicPr>
        <p:blipFill>
          <a:blip r:embed="rId5"/>
          <a:stretch>
            <a:fillRect/>
          </a:stretch>
        </p:blipFill>
        <p:spPr>
          <a:xfrm>
            <a:off x="737584" y="1411149"/>
            <a:ext cx="3560900" cy="3560900"/>
          </a:xfrm>
          <a:prstGeom prst="rect">
            <a:avLst/>
          </a:prstGeom>
        </p:spPr>
      </p:pic>
    </p:spTree>
    <p:extLst>
      <p:ext uri="{BB962C8B-B14F-4D97-AF65-F5344CB8AC3E}">
        <p14:creationId xmlns:p14="http://schemas.microsoft.com/office/powerpoint/2010/main" val="3115696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COB3</a:t>
            </a:r>
            <a:r>
              <a:rPr lang="ja-JP" altLang="en-US" sz="2000">
                <a:solidFill>
                  <a:schemeClr val="bg1"/>
                </a:solidFill>
                <a:latin typeface="Meiryo UI" panose="020B0604030504040204" pitchFamily="34" charset="-128"/>
                <a:ea typeface="Meiryo UI" panose="020B0604030504040204" pitchFamily="34" charset="-128"/>
              </a:rPr>
              <a:t>フェイスランタン ビッグライト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Φ86×145(</a:t>
            </a:r>
            <a:r>
              <a:rPr lang="en" altLang="ja-JP" sz="900" dirty="0">
                <a:latin typeface="Meiryo UI" panose="020B0604030504040204" pitchFamily="34" charset="-128"/>
                <a:ea typeface="Meiryo UI" panose="020B0604030504040204" pitchFamily="34" charset="-128"/>
              </a:rPr>
              <a:t>mm)</a:t>
            </a:r>
            <a:r>
              <a:rPr lang="ja-JP" altLang="en"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Φ86×195(</a:t>
            </a:r>
            <a:r>
              <a:rPr lang="en"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付属</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、取説付</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懐中電灯にもなるしランタンとしても使える強力なビッグライトです。アウトドアイベントはもちろん、緊急災害時などにも非常に役立ちますのでひとつ備えて置くと安心。是非ご活用ください。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BA21CD-F192-7149-BA71-82F2D9792DF4}"/>
              </a:ext>
            </a:extLst>
          </p:cNvPr>
          <p:cNvPicPr>
            <a:picLocks noChangeAspect="1"/>
          </p:cNvPicPr>
          <p:nvPr/>
        </p:nvPicPr>
        <p:blipFill>
          <a:blip r:embed="rId5"/>
          <a:stretch>
            <a:fillRect/>
          </a:stretch>
        </p:blipFill>
        <p:spPr>
          <a:xfrm>
            <a:off x="758545" y="1576866"/>
            <a:ext cx="3393786" cy="3341707"/>
          </a:xfrm>
          <a:prstGeom prst="rect">
            <a:avLst/>
          </a:prstGeom>
        </p:spPr>
      </p:pic>
    </p:spTree>
    <p:extLst>
      <p:ext uri="{BB962C8B-B14F-4D97-AF65-F5344CB8AC3E}">
        <p14:creationId xmlns:p14="http://schemas.microsoft.com/office/powerpoint/2010/main" val="11228242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811</TotalTime>
  <Words>2974</Words>
  <Application>Microsoft Office PowerPoint</Application>
  <PresentationFormat>画面に合わせる (4:3)</PresentationFormat>
  <Paragraphs>485</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2024-07-25T07:36:12Z</dcterms:modified>
</cp:coreProperties>
</file>