
<file path=[Content_Types].xml><?xml version="1.0" encoding="utf-8"?>
<Types xmlns="http://schemas.openxmlformats.org/package/2006/content-types">
  <Default Extension="bin" ContentType="application/vnd.openxmlformats-officedocument.oleObject"/>
  <Default Extension="bmp" ContentType="image/bmp"/>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Lst>
  <p:notesMasterIdLst>
    <p:notesMasterId r:id="rId35"/>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4" r:id="rId27"/>
    <p:sldId id="280" r:id="rId28"/>
    <p:sldId id="281" r:id="rId29"/>
    <p:sldId id="282" r:id="rId30"/>
    <p:sldId id="283" r:id="rId31"/>
    <p:sldId id="285" r:id="rId32"/>
    <p:sldId id="286" r:id="rId33"/>
    <p:sldId id="287" r:id="rId34"/>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6959"/>
    <p:restoredTop sz="94656"/>
  </p:normalViewPr>
  <p:slideViewPr>
    <p:cSldViewPr snapToGrid="0" snapToObjects="1">
      <p:cViewPr varScale="1">
        <p:scale>
          <a:sx n="82" d="100"/>
          <a:sy n="82" d="100"/>
        </p:scale>
        <p:origin x="780" y="96"/>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A08D55-502A-E34A-8EAC-0CBDB58BC935}" type="datetimeFigureOut">
              <a:rPr kumimoji="1" lang="ja-JP" altLang="en-US" smtClean="0"/>
              <a:t>2024/7/25</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33F492-097D-4343-8401-B9480D7F56FB}" type="slidenum">
              <a:rPr kumimoji="1" lang="ja-JP" altLang="en-US" smtClean="0"/>
              <a:t>‹#›</a:t>
            </a:fld>
            <a:endParaRPr kumimoji="1" lang="ja-JP" altLang="en-US"/>
          </a:p>
        </p:txBody>
      </p:sp>
    </p:spTree>
    <p:extLst>
      <p:ext uri="{BB962C8B-B14F-4D97-AF65-F5344CB8AC3E}">
        <p14:creationId xmlns:p14="http://schemas.microsoft.com/office/powerpoint/2010/main" val="294744913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1</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10</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11</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12</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13</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14</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15</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16</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PlaceHolder 1"/>
          <p:cNvSpPr>
            <a:spLocks noGrp="1" noRot="1" noChangeAspect="1"/>
          </p:cNvSpPr>
          <p:nvPr>
            <p:ph type="sldImg"/>
          </p:nvPr>
        </p:nvSpPr>
        <p:spPr>
          <a:xfrm>
            <a:off x="1371600" y="1143000"/>
            <a:ext cx="4114440" cy="3085920"/>
          </a:xfrm>
          <a:prstGeom prst="rect">
            <a:avLst/>
          </a:prstGeom>
          <a:ln w="0">
            <a:noFill/>
          </a:ln>
        </p:spPr>
      </p:sp>
      <p:sp>
        <p:nvSpPr>
          <p:cNvPr id="81" name="PlaceHolder 2"/>
          <p:cNvSpPr>
            <a:spLocks noGrp="1"/>
          </p:cNvSpPr>
          <p:nvPr>
            <p:ph type="body"/>
          </p:nvPr>
        </p:nvSpPr>
        <p:spPr>
          <a:xfrm>
            <a:off x="685800" y="4400640"/>
            <a:ext cx="5486040" cy="3600000"/>
          </a:xfrm>
          <a:prstGeom prst="rect">
            <a:avLst/>
          </a:prstGeom>
          <a:noFill/>
          <a:ln w="0">
            <a:noFill/>
          </a:ln>
        </p:spPr>
        <p:txBody>
          <a:bodyPr anchor="t">
            <a:noAutofit/>
          </a:bodyPr>
          <a:lstStyle/>
          <a:p>
            <a:endParaRPr lang="en-US" sz="2000" b="0" strike="noStrike" spc="-1">
              <a:latin typeface="Arial"/>
            </a:endParaRPr>
          </a:p>
        </p:txBody>
      </p:sp>
      <p:sp>
        <p:nvSpPr>
          <p:cNvPr id="82" name="PlaceHolder 3"/>
          <p:cNvSpPr>
            <a:spLocks noGrp="1"/>
          </p:cNvSpPr>
          <p:nvPr>
            <p:ph type="sldNum"/>
          </p:nvPr>
        </p:nvSpPr>
        <p:spPr>
          <a:xfrm>
            <a:off x="3884760" y="8685360"/>
            <a:ext cx="2971440" cy="458280"/>
          </a:xfrm>
          <a:prstGeom prst="rect">
            <a:avLst/>
          </a:prstGeom>
          <a:noFill/>
          <a:ln w="0">
            <a:noFill/>
          </a:ln>
        </p:spPr>
        <p:txBody>
          <a:bodyPr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E7820-12FB-45C8-B099-A555CFDE7EFB}" type="slidenum">
              <a:rPr kumimoji="1" lang="en-US" sz="1200" b="0" i="0" u="none" strike="noStrike" kern="1200" cap="none" spc="-1" normalizeH="0" baseline="0" noProof="0">
                <a:ln>
                  <a:noFill/>
                </a:ln>
                <a:solidFill>
                  <a:prstClr val="black"/>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1" lang="en-US" sz="1200" b="0" i="0" u="none" strike="noStrike" kern="1200" cap="none" spc="-1" normalizeH="0" baseline="0" noProof="0">
              <a:ln>
                <a:noFill/>
              </a:ln>
              <a:solidFill>
                <a:prstClr val="black"/>
              </a:solidFill>
              <a:effectLst/>
              <a:uLnTx/>
              <a:uFillTx/>
              <a:latin typeface="Times New Roman"/>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18</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19</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2</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20</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21</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22</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23</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24</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25</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26</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27</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28</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29</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3</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30</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31</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32</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4</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5</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6</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7</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8</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9</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897AD025-FFB8-A244-965F-2B7F7F43E628}" type="datetimeFigureOut">
              <a:rPr kumimoji="1" lang="ja-JP" altLang="en-US" smtClean="0"/>
              <a:t>2024/7/25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617B1B2-074F-F04D-A01C-FC4065C487A1}" type="slidenum">
              <a:rPr kumimoji="1" lang="ja-JP" altLang="en-US" smtClean="0"/>
              <a:t>‹#›</a:t>
            </a:fld>
            <a:endParaRPr kumimoji="1" lang="ja-JP" altLang="en-US"/>
          </a:p>
        </p:txBody>
      </p:sp>
      <p:sp>
        <p:nvSpPr>
          <p:cNvPr id="8" name="正方形/長方形 7">
            <a:extLst>
              <a:ext uri="{FF2B5EF4-FFF2-40B4-BE49-F238E27FC236}">
                <a16:creationId xmlns:a16="http://schemas.microsoft.com/office/drawing/2014/main" id="{A2C56DA5-588D-A643-B482-FBFC5DBFE846}"/>
              </a:ext>
            </a:extLst>
          </p:cNvPr>
          <p:cNvSpPr/>
          <p:nvPr userDrawn="1"/>
        </p:nvSpPr>
        <p:spPr>
          <a:xfrm>
            <a:off x="279402" y="1295400"/>
            <a:ext cx="4471502" cy="5081926"/>
          </a:xfrm>
          <a:prstGeom prst="rect">
            <a:avLst/>
          </a:prstGeom>
          <a:solidFill>
            <a:schemeClr val="bg1"/>
          </a:solidFill>
          <a:ln w="12700">
            <a:noFill/>
          </a:ln>
          <a:effectLst>
            <a:outerShdw blurRad="1270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ja-JP" altLang="en-US"/>
          </a:p>
        </p:txBody>
      </p:sp>
      <p:sp>
        <p:nvSpPr>
          <p:cNvPr id="9" name="正方形/長方形 8">
            <a:extLst>
              <a:ext uri="{FF2B5EF4-FFF2-40B4-BE49-F238E27FC236}">
                <a16:creationId xmlns:a16="http://schemas.microsoft.com/office/drawing/2014/main" id="{9F4EDA87-4F59-5249-BEA9-C2F2D68A70C0}"/>
              </a:ext>
            </a:extLst>
          </p:cNvPr>
          <p:cNvSpPr/>
          <p:nvPr userDrawn="1"/>
        </p:nvSpPr>
        <p:spPr>
          <a:xfrm>
            <a:off x="281519" y="485059"/>
            <a:ext cx="8583081" cy="603436"/>
          </a:xfrm>
          <a:prstGeom prst="rect">
            <a:avLst/>
          </a:prstGeom>
          <a:gradFill>
            <a:gsLst>
              <a:gs pos="0">
                <a:schemeClr val="accent1">
                  <a:lumMod val="50000"/>
                </a:schemeClr>
              </a:gs>
              <a:gs pos="100000">
                <a:schemeClr val="accent1">
                  <a:lumMod val="8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1034618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97AD025-FFB8-A244-965F-2B7F7F43E628}" type="datetimeFigureOut">
              <a:rPr kumimoji="1" lang="ja-JP" altLang="en-US" smtClean="0"/>
              <a:t>2024/7/25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617B1B2-074F-F04D-A01C-FC4065C487A1}" type="slidenum">
              <a:rPr kumimoji="1" lang="ja-JP" altLang="en-US" smtClean="0"/>
              <a:t>‹#›</a:t>
            </a:fld>
            <a:endParaRPr kumimoji="1" lang="ja-JP" altLang="en-US"/>
          </a:p>
        </p:txBody>
      </p:sp>
    </p:spTree>
    <p:extLst>
      <p:ext uri="{BB962C8B-B14F-4D97-AF65-F5344CB8AC3E}">
        <p14:creationId xmlns:p14="http://schemas.microsoft.com/office/powerpoint/2010/main" val="4774297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97AD025-FFB8-A244-965F-2B7F7F43E628}" type="datetimeFigureOut">
              <a:rPr kumimoji="1" lang="ja-JP" altLang="en-US" smtClean="0"/>
              <a:t>2024/7/25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617B1B2-074F-F04D-A01C-FC4065C487A1}" type="slidenum">
              <a:rPr kumimoji="1" lang="ja-JP" altLang="en-US" smtClean="0"/>
              <a:t>‹#›</a:t>
            </a:fld>
            <a:endParaRPr kumimoji="1" lang="ja-JP" altLang="en-US"/>
          </a:p>
        </p:txBody>
      </p:sp>
    </p:spTree>
    <p:extLst>
      <p:ext uri="{BB962C8B-B14F-4D97-AF65-F5344CB8AC3E}">
        <p14:creationId xmlns:p14="http://schemas.microsoft.com/office/powerpoint/2010/main" val="22081182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37867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7" name="PlaceHolder 1"/>
          <p:cNvSpPr>
            <a:spLocks noGrp="1"/>
          </p:cNvSpPr>
          <p:nvPr>
            <p:ph type="title"/>
          </p:nvPr>
        </p:nvSpPr>
        <p:spPr>
          <a:xfrm>
            <a:off x="685800" y="1122480"/>
            <a:ext cx="7772040" cy="238716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8" name="PlaceHolder 2"/>
          <p:cNvSpPr>
            <a:spLocks noGrp="1"/>
          </p:cNvSpPr>
          <p:nvPr>
            <p:ph type="subTitle"/>
          </p:nvPr>
        </p:nvSpPr>
        <p:spPr>
          <a:xfrm>
            <a:off x="457200" y="1604520"/>
            <a:ext cx="8229240" cy="3977280"/>
          </a:xfrm>
          <a:prstGeom prst="rect">
            <a:avLst/>
          </a:prstGeom>
          <a:noFill/>
          <a:ln w="0">
            <a:noFill/>
          </a:ln>
        </p:spPr>
        <p:txBody>
          <a:bodyPr lIns="0" tIns="0" rIns="0" bIns="0" anchor="ctr">
            <a:noAutofit/>
          </a:bodyPr>
          <a:lstStyle/>
          <a:p>
            <a:pPr algn="ctr"/>
            <a:endParaRPr lang="en-US" sz="3200" b="0" strike="noStrike" spc="-1">
              <a:latin typeface="Arial"/>
            </a:endParaRPr>
          </a:p>
        </p:txBody>
      </p:sp>
    </p:spTree>
    <p:extLst>
      <p:ext uri="{BB962C8B-B14F-4D97-AF65-F5344CB8AC3E}">
        <p14:creationId xmlns:p14="http://schemas.microsoft.com/office/powerpoint/2010/main" val="3447298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685800" y="1122480"/>
            <a:ext cx="7772040" cy="238716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10" name="PlaceHolder 2"/>
          <p:cNvSpPr>
            <a:spLocks noGrp="1"/>
          </p:cNvSpPr>
          <p:nvPr>
            <p:ph/>
          </p:nvPr>
        </p:nvSpPr>
        <p:spPr>
          <a:xfrm>
            <a:off x="457200" y="1604520"/>
            <a:ext cx="8229240" cy="3977280"/>
          </a:xfrm>
          <a:prstGeom prst="rect">
            <a:avLst/>
          </a:prstGeom>
          <a:noFill/>
          <a:ln w="0">
            <a:noFill/>
          </a:ln>
        </p:spPr>
        <p:txBody>
          <a:bodyPr lIns="0" tIns="0" rIns="0" bIns="0" anchor="t">
            <a:normAutofit/>
          </a:bodyPr>
          <a:lstStyle/>
          <a:p>
            <a:endParaRPr lang="en-US" sz="2800" b="0" strike="noStrike" spc="-1">
              <a:solidFill>
                <a:srgbClr val="000000"/>
              </a:solidFill>
              <a:latin typeface="Calibri"/>
            </a:endParaRPr>
          </a:p>
        </p:txBody>
      </p:sp>
    </p:spTree>
    <p:extLst>
      <p:ext uri="{BB962C8B-B14F-4D97-AF65-F5344CB8AC3E}">
        <p14:creationId xmlns:p14="http://schemas.microsoft.com/office/powerpoint/2010/main" val="30204204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85800" y="1122480"/>
            <a:ext cx="7772040" cy="238716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12" name="PlaceHolder 2"/>
          <p:cNvSpPr>
            <a:spLocks noGrp="1"/>
          </p:cNvSpPr>
          <p:nvPr>
            <p:ph/>
          </p:nvPr>
        </p:nvSpPr>
        <p:spPr>
          <a:xfrm>
            <a:off x="457200" y="1604520"/>
            <a:ext cx="4015800" cy="3977280"/>
          </a:xfrm>
          <a:prstGeom prst="rect">
            <a:avLst/>
          </a:prstGeom>
          <a:noFill/>
          <a:ln w="0">
            <a:noFill/>
          </a:ln>
        </p:spPr>
        <p:txBody>
          <a:bodyPr lIns="0" tIns="0" rIns="0" bIns="0" anchor="t">
            <a:normAutofit/>
          </a:bodyPr>
          <a:lstStyle/>
          <a:p>
            <a:endParaRPr lang="en-US" sz="2800" b="0" strike="noStrike" spc="-1">
              <a:solidFill>
                <a:srgbClr val="000000"/>
              </a:solidFill>
              <a:latin typeface="Calibri"/>
            </a:endParaRPr>
          </a:p>
        </p:txBody>
      </p:sp>
      <p:sp>
        <p:nvSpPr>
          <p:cNvPr id="13" name="PlaceHolder 3"/>
          <p:cNvSpPr>
            <a:spLocks noGrp="1"/>
          </p:cNvSpPr>
          <p:nvPr>
            <p:ph/>
          </p:nvPr>
        </p:nvSpPr>
        <p:spPr>
          <a:xfrm>
            <a:off x="4674240" y="1604520"/>
            <a:ext cx="4015800" cy="3977280"/>
          </a:xfrm>
          <a:prstGeom prst="rect">
            <a:avLst/>
          </a:prstGeom>
          <a:noFill/>
          <a:ln w="0">
            <a:noFill/>
          </a:ln>
        </p:spPr>
        <p:txBody>
          <a:bodyPr lIns="0" tIns="0" rIns="0" bIns="0" anchor="t">
            <a:normAutofit/>
          </a:bodyPr>
          <a:lstStyle/>
          <a:p>
            <a:endParaRPr lang="en-US" sz="2800" b="0" strike="noStrike" spc="-1">
              <a:solidFill>
                <a:srgbClr val="000000"/>
              </a:solidFill>
              <a:latin typeface="Calibri"/>
            </a:endParaRPr>
          </a:p>
        </p:txBody>
      </p:sp>
    </p:spTree>
    <p:extLst>
      <p:ext uri="{BB962C8B-B14F-4D97-AF65-F5344CB8AC3E}">
        <p14:creationId xmlns:p14="http://schemas.microsoft.com/office/powerpoint/2010/main" val="36679805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4" name="PlaceHolder 1"/>
          <p:cNvSpPr>
            <a:spLocks noGrp="1"/>
          </p:cNvSpPr>
          <p:nvPr>
            <p:ph type="title"/>
          </p:nvPr>
        </p:nvSpPr>
        <p:spPr>
          <a:xfrm>
            <a:off x="685800" y="1122480"/>
            <a:ext cx="7772040" cy="238716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Tree>
    <p:extLst>
      <p:ext uri="{BB962C8B-B14F-4D97-AF65-F5344CB8AC3E}">
        <p14:creationId xmlns:p14="http://schemas.microsoft.com/office/powerpoint/2010/main" val="27641879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5" name="PlaceHolder 1"/>
          <p:cNvSpPr>
            <a:spLocks noGrp="1"/>
          </p:cNvSpPr>
          <p:nvPr>
            <p:ph type="subTitle"/>
          </p:nvPr>
        </p:nvSpPr>
        <p:spPr>
          <a:xfrm>
            <a:off x="685800" y="1122480"/>
            <a:ext cx="7772040" cy="11066760"/>
          </a:xfrm>
          <a:prstGeom prst="rect">
            <a:avLst/>
          </a:prstGeom>
          <a:noFill/>
          <a:ln w="0">
            <a:noFill/>
          </a:ln>
        </p:spPr>
        <p:txBody>
          <a:bodyPr lIns="0" tIns="0" rIns="0" bIns="0" anchor="ctr">
            <a:noAutofit/>
          </a:bodyPr>
          <a:lstStyle/>
          <a:p>
            <a:pPr algn="ctr"/>
            <a:endParaRPr lang="en-US" sz="3200" b="0" strike="noStrike" spc="-1">
              <a:latin typeface="Arial"/>
            </a:endParaRPr>
          </a:p>
        </p:txBody>
      </p:sp>
    </p:spTree>
    <p:extLst>
      <p:ext uri="{BB962C8B-B14F-4D97-AF65-F5344CB8AC3E}">
        <p14:creationId xmlns:p14="http://schemas.microsoft.com/office/powerpoint/2010/main" val="37247063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6" name="PlaceHolder 1"/>
          <p:cNvSpPr>
            <a:spLocks noGrp="1"/>
          </p:cNvSpPr>
          <p:nvPr>
            <p:ph type="title"/>
          </p:nvPr>
        </p:nvSpPr>
        <p:spPr>
          <a:xfrm>
            <a:off x="685800" y="1122480"/>
            <a:ext cx="7772040" cy="238716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17" name="PlaceHolder 2"/>
          <p:cNvSpPr>
            <a:spLocks noGrp="1"/>
          </p:cNvSpPr>
          <p:nvPr>
            <p:ph/>
          </p:nvPr>
        </p:nvSpPr>
        <p:spPr>
          <a:xfrm>
            <a:off x="457200" y="1604520"/>
            <a:ext cx="4015800" cy="1896840"/>
          </a:xfrm>
          <a:prstGeom prst="rect">
            <a:avLst/>
          </a:prstGeom>
          <a:noFill/>
          <a:ln w="0">
            <a:noFill/>
          </a:ln>
        </p:spPr>
        <p:txBody>
          <a:bodyPr lIns="0" tIns="0" rIns="0" bIns="0" anchor="t">
            <a:normAutofit/>
          </a:bodyPr>
          <a:lstStyle/>
          <a:p>
            <a:endParaRPr lang="en-US" sz="2800" b="0" strike="noStrike" spc="-1">
              <a:solidFill>
                <a:srgbClr val="000000"/>
              </a:solidFill>
              <a:latin typeface="Calibri"/>
            </a:endParaRPr>
          </a:p>
        </p:txBody>
      </p:sp>
      <p:sp>
        <p:nvSpPr>
          <p:cNvPr id="18" name="PlaceHolder 3"/>
          <p:cNvSpPr>
            <a:spLocks noGrp="1"/>
          </p:cNvSpPr>
          <p:nvPr>
            <p:ph/>
          </p:nvPr>
        </p:nvSpPr>
        <p:spPr>
          <a:xfrm>
            <a:off x="4674240" y="1604520"/>
            <a:ext cx="4015800" cy="3977280"/>
          </a:xfrm>
          <a:prstGeom prst="rect">
            <a:avLst/>
          </a:prstGeom>
          <a:noFill/>
          <a:ln w="0">
            <a:noFill/>
          </a:ln>
        </p:spPr>
        <p:txBody>
          <a:bodyPr lIns="0" tIns="0" rIns="0" bIns="0" anchor="t">
            <a:normAutofit/>
          </a:bodyPr>
          <a:lstStyle/>
          <a:p>
            <a:endParaRPr lang="en-US" sz="2800" b="0" strike="noStrike" spc="-1">
              <a:solidFill>
                <a:srgbClr val="000000"/>
              </a:solidFill>
              <a:latin typeface="Calibri"/>
            </a:endParaRPr>
          </a:p>
        </p:txBody>
      </p:sp>
      <p:sp>
        <p:nvSpPr>
          <p:cNvPr id="19" name="PlaceHolder 4"/>
          <p:cNvSpPr>
            <a:spLocks noGrp="1"/>
          </p:cNvSpPr>
          <p:nvPr>
            <p:ph/>
          </p:nvPr>
        </p:nvSpPr>
        <p:spPr>
          <a:xfrm>
            <a:off x="457200" y="3682080"/>
            <a:ext cx="4015800" cy="1896840"/>
          </a:xfrm>
          <a:prstGeom prst="rect">
            <a:avLst/>
          </a:prstGeom>
          <a:noFill/>
          <a:ln w="0">
            <a:noFill/>
          </a:ln>
        </p:spPr>
        <p:txBody>
          <a:bodyPr lIns="0" tIns="0" rIns="0" bIns="0" anchor="t">
            <a:normAutofit/>
          </a:bodyPr>
          <a:lstStyle/>
          <a:p>
            <a:endParaRPr lang="en-US" sz="2800" b="0" strike="noStrike" spc="-1">
              <a:solidFill>
                <a:srgbClr val="000000"/>
              </a:solidFill>
              <a:latin typeface="Calibri"/>
            </a:endParaRPr>
          </a:p>
        </p:txBody>
      </p:sp>
    </p:spTree>
    <p:extLst>
      <p:ext uri="{BB962C8B-B14F-4D97-AF65-F5344CB8AC3E}">
        <p14:creationId xmlns:p14="http://schemas.microsoft.com/office/powerpoint/2010/main" val="14066305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0" name="PlaceHolder 1"/>
          <p:cNvSpPr>
            <a:spLocks noGrp="1"/>
          </p:cNvSpPr>
          <p:nvPr>
            <p:ph type="title"/>
          </p:nvPr>
        </p:nvSpPr>
        <p:spPr>
          <a:xfrm>
            <a:off x="685800" y="1122480"/>
            <a:ext cx="7772040" cy="238716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21" name="PlaceHolder 2"/>
          <p:cNvSpPr>
            <a:spLocks noGrp="1"/>
          </p:cNvSpPr>
          <p:nvPr>
            <p:ph/>
          </p:nvPr>
        </p:nvSpPr>
        <p:spPr>
          <a:xfrm>
            <a:off x="457200" y="1604520"/>
            <a:ext cx="4015800" cy="3977280"/>
          </a:xfrm>
          <a:prstGeom prst="rect">
            <a:avLst/>
          </a:prstGeom>
          <a:noFill/>
          <a:ln w="0">
            <a:noFill/>
          </a:ln>
        </p:spPr>
        <p:txBody>
          <a:bodyPr lIns="0" tIns="0" rIns="0" bIns="0" anchor="t">
            <a:normAutofit/>
          </a:bodyPr>
          <a:lstStyle/>
          <a:p>
            <a:endParaRPr lang="en-US" sz="2800" b="0" strike="noStrike" spc="-1">
              <a:solidFill>
                <a:srgbClr val="000000"/>
              </a:solidFill>
              <a:latin typeface="Calibri"/>
            </a:endParaRPr>
          </a:p>
        </p:txBody>
      </p:sp>
      <p:sp>
        <p:nvSpPr>
          <p:cNvPr id="22" name="PlaceHolder 3"/>
          <p:cNvSpPr>
            <a:spLocks noGrp="1"/>
          </p:cNvSpPr>
          <p:nvPr>
            <p:ph/>
          </p:nvPr>
        </p:nvSpPr>
        <p:spPr>
          <a:xfrm>
            <a:off x="4674240" y="1604520"/>
            <a:ext cx="4015800" cy="1896840"/>
          </a:xfrm>
          <a:prstGeom prst="rect">
            <a:avLst/>
          </a:prstGeom>
          <a:noFill/>
          <a:ln w="0">
            <a:noFill/>
          </a:ln>
        </p:spPr>
        <p:txBody>
          <a:bodyPr lIns="0" tIns="0" rIns="0" bIns="0" anchor="t">
            <a:normAutofit/>
          </a:bodyPr>
          <a:lstStyle/>
          <a:p>
            <a:endParaRPr lang="en-US" sz="2800" b="0" strike="noStrike" spc="-1">
              <a:solidFill>
                <a:srgbClr val="000000"/>
              </a:solidFill>
              <a:latin typeface="Calibri"/>
            </a:endParaRPr>
          </a:p>
        </p:txBody>
      </p:sp>
      <p:sp>
        <p:nvSpPr>
          <p:cNvPr id="23" name="PlaceHolder 4"/>
          <p:cNvSpPr>
            <a:spLocks noGrp="1"/>
          </p:cNvSpPr>
          <p:nvPr>
            <p:ph/>
          </p:nvPr>
        </p:nvSpPr>
        <p:spPr>
          <a:xfrm>
            <a:off x="4674240" y="3682080"/>
            <a:ext cx="4015800" cy="1896840"/>
          </a:xfrm>
          <a:prstGeom prst="rect">
            <a:avLst/>
          </a:prstGeom>
          <a:noFill/>
          <a:ln w="0">
            <a:noFill/>
          </a:ln>
        </p:spPr>
        <p:txBody>
          <a:bodyPr lIns="0" tIns="0" rIns="0" bIns="0" anchor="t">
            <a:normAutofit/>
          </a:bodyPr>
          <a:lstStyle/>
          <a:p>
            <a:endParaRPr lang="en-US" sz="2800" b="0" strike="noStrike" spc="-1">
              <a:solidFill>
                <a:srgbClr val="000000"/>
              </a:solidFill>
              <a:latin typeface="Calibri"/>
            </a:endParaRPr>
          </a:p>
        </p:txBody>
      </p:sp>
    </p:spTree>
    <p:extLst>
      <p:ext uri="{BB962C8B-B14F-4D97-AF65-F5344CB8AC3E}">
        <p14:creationId xmlns:p14="http://schemas.microsoft.com/office/powerpoint/2010/main" val="10841104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97AD025-FFB8-A244-965F-2B7F7F43E628}" type="datetimeFigureOut">
              <a:rPr kumimoji="1" lang="ja-JP" altLang="en-US" smtClean="0"/>
              <a:t>2024/7/25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617B1B2-074F-F04D-A01C-FC4065C487A1}" type="slidenum">
              <a:rPr kumimoji="1" lang="ja-JP" altLang="en-US" smtClean="0"/>
              <a:t>‹#›</a:t>
            </a:fld>
            <a:endParaRPr kumimoji="1" lang="ja-JP" altLang="en-US"/>
          </a:p>
        </p:txBody>
      </p:sp>
    </p:spTree>
    <p:extLst>
      <p:ext uri="{BB962C8B-B14F-4D97-AF65-F5344CB8AC3E}">
        <p14:creationId xmlns:p14="http://schemas.microsoft.com/office/powerpoint/2010/main" val="634430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4" name="PlaceHolder 1"/>
          <p:cNvSpPr>
            <a:spLocks noGrp="1"/>
          </p:cNvSpPr>
          <p:nvPr>
            <p:ph type="title"/>
          </p:nvPr>
        </p:nvSpPr>
        <p:spPr>
          <a:xfrm>
            <a:off x="685800" y="1122480"/>
            <a:ext cx="7772040" cy="238716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25" name="PlaceHolder 2"/>
          <p:cNvSpPr>
            <a:spLocks noGrp="1"/>
          </p:cNvSpPr>
          <p:nvPr>
            <p:ph/>
          </p:nvPr>
        </p:nvSpPr>
        <p:spPr>
          <a:xfrm>
            <a:off x="457200" y="1604520"/>
            <a:ext cx="4015800" cy="1896840"/>
          </a:xfrm>
          <a:prstGeom prst="rect">
            <a:avLst/>
          </a:prstGeom>
          <a:noFill/>
          <a:ln w="0">
            <a:noFill/>
          </a:ln>
        </p:spPr>
        <p:txBody>
          <a:bodyPr lIns="0" tIns="0" rIns="0" bIns="0" anchor="t">
            <a:normAutofit/>
          </a:bodyPr>
          <a:lstStyle/>
          <a:p>
            <a:endParaRPr lang="en-US" sz="2800" b="0" strike="noStrike" spc="-1">
              <a:solidFill>
                <a:srgbClr val="000000"/>
              </a:solidFill>
              <a:latin typeface="Calibri"/>
            </a:endParaRPr>
          </a:p>
        </p:txBody>
      </p:sp>
      <p:sp>
        <p:nvSpPr>
          <p:cNvPr id="26" name="PlaceHolder 3"/>
          <p:cNvSpPr>
            <a:spLocks noGrp="1"/>
          </p:cNvSpPr>
          <p:nvPr>
            <p:ph/>
          </p:nvPr>
        </p:nvSpPr>
        <p:spPr>
          <a:xfrm>
            <a:off x="4674240" y="1604520"/>
            <a:ext cx="4015800" cy="1896840"/>
          </a:xfrm>
          <a:prstGeom prst="rect">
            <a:avLst/>
          </a:prstGeom>
          <a:noFill/>
          <a:ln w="0">
            <a:noFill/>
          </a:ln>
        </p:spPr>
        <p:txBody>
          <a:bodyPr lIns="0" tIns="0" rIns="0" bIns="0" anchor="t">
            <a:normAutofit/>
          </a:bodyPr>
          <a:lstStyle/>
          <a:p>
            <a:endParaRPr lang="en-US" sz="2800" b="0" strike="noStrike" spc="-1">
              <a:solidFill>
                <a:srgbClr val="000000"/>
              </a:solidFill>
              <a:latin typeface="Calibri"/>
            </a:endParaRPr>
          </a:p>
        </p:txBody>
      </p:sp>
      <p:sp>
        <p:nvSpPr>
          <p:cNvPr id="27" name="PlaceHolder 4"/>
          <p:cNvSpPr>
            <a:spLocks noGrp="1"/>
          </p:cNvSpPr>
          <p:nvPr>
            <p:ph/>
          </p:nvPr>
        </p:nvSpPr>
        <p:spPr>
          <a:xfrm>
            <a:off x="457200" y="3682080"/>
            <a:ext cx="8229240" cy="1896840"/>
          </a:xfrm>
          <a:prstGeom prst="rect">
            <a:avLst/>
          </a:prstGeom>
          <a:noFill/>
          <a:ln w="0">
            <a:noFill/>
          </a:ln>
        </p:spPr>
        <p:txBody>
          <a:bodyPr lIns="0" tIns="0" rIns="0" bIns="0" anchor="t">
            <a:normAutofit/>
          </a:bodyPr>
          <a:lstStyle/>
          <a:p>
            <a:endParaRPr lang="en-US" sz="2800" b="0" strike="noStrike" spc="-1">
              <a:solidFill>
                <a:srgbClr val="000000"/>
              </a:solidFill>
              <a:latin typeface="Calibri"/>
            </a:endParaRPr>
          </a:p>
        </p:txBody>
      </p:sp>
    </p:spTree>
    <p:extLst>
      <p:ext uri="{BB962C8B-B14F-4D97-AF65-F5344CB8AC3E}">
        <p14:creationId xmlns:p14="http://schemas.microsoft.com/office/powerpoint/2010/main" val="3736919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8" name="PlaceHolder 1"/>
          <p:cNvSpPr>
            <a:spLocks noGrp="1"/>
          </p:cNvSpPr>
          <p:nvPr>
            <p:ph type="title"/>
          </p:nvPr>
        </p:nvSpPr>
        <p:spPr>
          <a:xfrm>
            <a:off x="685800" y="1122480"/>
            <a:ext cx="7772040" cy="238716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29" name="PlaceHolder 2"/>
          <p:cNvSpPr>
            <a:spLocks noGrp="1"/>
          </p:cNvSpPr>
          <p:nvPr>
            <p:ph/>
          </p:nvPr>
        </p:nvSpPr>
        <p:spPr>
          <a:xfrm>
            <a:off x="457200" y="1604520"/>
            <a:ext cx="8229240" cy="1896840"/>
          </a:xfrm>
          <a:prstGeom prst="rect">
            <a:avLst/>
          </a:prstGeom>
          <a:noFill/>
          <a:ln w="0">
            <a:noFill/>
          </a:ln>
        </p:spPr>
        <p:txBody>
          <a:bodyPr lIns="0" tIns="0" rIns="0" bIns="0" anchor="t">
            <a:normAutofit/>
          </a:bodyPr>
          <a:lstStyle/>
          <a:p>
            <a:endParaRPr lang="en-US" sz="2800" b="0" strike="noStrike" spc="-1">
              <a:solidFill>
                <a:srgbClr val="000000"/>
              </a:solidFill>
              <a:latin typeface="Calibri"/>
            </a:endParaRPr>
          </a:p>
        </p:txBody>
      </p:sp>
      <p:sp>
        <p:nvSpPr>
          <p:cNvPr id="30" name="PlaceHolder 3"/>
          <p:cNvSpPr>
            <a:spLocks noGrp="1"/>
          </p:cNvSpPr>
          <p:nvPr>
            <p:ph/>
          </p:nvPr>
        </p:nvSpPr>
        <p:spPr>
          <a:xfrm>
            <a:off x="457200" y="3682080"/>
            <a:ext cx="8229240" cy="1896840"/>
          </a:xfrm>
          <a:prstGeom prst="rect">
            <a:avLst/>
          </a:prstGeom>
          <a:noFill/>
          <a:ln w="0">
            <a:noFill/>
          </a:ln>
        </p:spPr>
        <p:txBody>
          <a:bodyPr lIns="0" tIns="0" rIns="0" bIns="0" anchor="t">
            <a:normAutofit/>
          </a:bodyPr>
          <a:lstStyle/>
          <a:p>
            <a:endParaRPr lang="en-US" sz="2800" b="0" strike="noStrike" spc="-1">
              <a:solidFill>
                <a:srgbClr val="000000"/>
              </a:solidFill>
              <a:latin typeface="Calibri"/>
            </a:endParaRPr>
          </a:p>
        </p:txBody>
      </p:sp>
    </p:spTree>
    <p:extLst>
      <p:ext uri="{BB962C8B-B14F-4D97-AF65-F5344CB8AC3E}">
        <p14:creationId xmlns:p14="http://schemas.microsoft.com/office/powerpoint/2010/main" val="20486031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85800" y="1122480"/>
            <a:ext cx="7772040" cy="238716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32" name="PlaceHolder 2"/>
          <p:cNvSpPr>
            <a:spLocks noGrp="1"/>
          </p:cNvSpPr>
          <p:nvPr>
            <p:ph/>
          </p:nvPr>
        </p:nvSpPr>
        <p:spPr>
          <a:xfrm>
            <a:off x="457200" y="1604520"/>
            <a:ext cx="4015800" cy="1896840"/>
          </a:xfrm>
          <a:prstGeom prst="rect">
            <a:avLst/>
          </a:prstGeom>
          <a:noFill/>
          <a:ln w="0">
            <a:noFill/>
          </a:ln>
        </p:spPr>
        <p:txBody>
          <a:bodyPr lIns="0" tIns="0" rIns="0" bIns="0" anchor="t">
            <a:normAutofit/>
          </a:bodyPr>
          <a:lstStyle/>
          <a:p>
            <a:endParaRPr lang="en-US" sz="2800" b="0" strike="noStrike" spc="-1">
              <a:solidFill>
                <a:srgbClr val="000000"/>
              </a:solidFill>
              <a:latin typeface="Calibri"/>
            </a:endParaRPr>
          </a:p>
        </p:txBody>
      </p:sp>
      <p:sp>
        <p:nvSpPr>
          <p:cNvPr id="33" name="PlaceHolder 3"/>
          <p:cNvSpPr>
            <a:spLocks noGrp="1"/>
          </p:cNvSpPr>
          <p:nvPr>
            <p:ph/>
          </p:nvPr>
        </p:nvSpPr>
        <p:spPr>
          <a:xfrm>
            <a:off x="4674240" y="1604520"/>
            <a:ext cx="4015800" cy="1896840"/>
          </a:xfrm>
          <a:prstGeom prst="rect">
            <a:avLst/>
          </a:prstGeom>
          <a:noFill/>
          <a:ln w="0">
            <a:noFill/>
          </a:ln>
        </p:spPr>
        <p:txBody>
          <a:bodyPr lIns="0" tIns="0" rIns="0" bIns="0" anchor="t">
            <a:normAutofit/>
          </a:bodyPr>
          <a:lstStyle/>
          <a:p>
            <a:endParaRPr lang="en-US" sz="2800" b="0" strike="noStrike" spc="-1">
              <a:solidFill>
                <a:srgbClr val="000000"/>
              </a:solidFill>
              <a:latin typeface="Calibri"/>
            </a:endParaRPr>
          </a:p>
        </p:txBody>
      </p:sp>
      <p:sp>
        <p:nvSpPr>
          <p:cNvPr id="34" name="PlaceHolder 4"/>
          <p:cNvSpPr>
            <a:spLocks noGrp="1"/>
          </p:cNvSpPr>
          <p:nvPr>
            <p:ph/>
          </p:nvPr>
        </p:nvSpPr>
        <p:spPr>
          <a:xfrm>
            <a:off x="457200" y="3682080"/>
            <a:ext cx="4015800" cy="1896840"/>
          </a:xfrm>
          <a:prstGeom prst="rect">
            <a:avLst/>
          </a:prstGeom>
          <a:noFill/>
          <a:ln w="0">
            <a:noFill/>
          </a:ln>
        </p:spPr>
        <p:txBody>
          <a:bodyPr lIns="0" tIns="0" rIns="0" bIns="0" anchor="t">
            <a:normAutofit/>
          </a:bodyPr>
          <a:lstStyle/>
          <a:p>
            <a:endParaRPr lang="en-US" sz="2800" b="0" strike="noStrike" spc="-1">
              <a:solidFill>
                <a:srgbClr val="000000"/>
              </a:solidFill>
              <a:latin typeface="Calibri"/>
            </a:endParaRPr>
          </a:p>
        </p:txBody>
      </p:sp>
      <p:sp>
        <p:nvSpPr>
          <p:cNvPr id="35" name="PlaceHolder 5"/>
          <p:cNvSpPr>
            <a:spLocks noGrp="1"/>
          </p:cNvSpPr>
          <p:nvPr>
            <p:ph/>
          </p:nvPr>
        </p:nvSpPr>
        <p:spPr>
          <a:xfrm>
            <a:off x="4674240" y="3682080"/>
            <a:ext cx="4015800" cy="1896840"/>
          </a:xfrm>
          <a:prstGeom prst="rect">
            <a:avLst/>
          </a:prstGeom>
          <a:noFill/>
          <a:ln w="0">
            <a:noFill/>
          </a:ln>
        </p:spPr>
        <p:txBody>
          <a:bodyPr lIns="0" tIns="0" rIns="0" bIns="0" anchor="t">
            <a:normAutofit/>
          </a:bodyPr>
          <a:lstStyle/>
          <a:p>
            <a:endParaRPr lang="en-US" sz="2800" b="0" strike="noStrike" spc="-1">
              <a:solidFill>
                <a:srgbClr val="000000"/>
              </a:solidFill>
              <a:latin typeface="Calibri"/>
            </a:endParaRPr>
          </a:p>
        </p:txBody>
      </p:sp>
    </p:spTree>
    <p:extLst>
      <p:ext uri="{BB962C8B-B14F-4D97-AF65-F5344CB8AC3E}">
        <p14:creationId xmlns:p14="http://schemas.microsoft.com/office/powerpoint/2010/main" val="31506071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6" name="PlaceHolder 1"/>
          <p:cNvSpPr>
            <a:spLocks noGrp="1"/>
          </p:cNvSpPr>
          <p:nvPr>
            <p:ph type="title"/>
          </p:nvPr>
        </p:nvSpPr>
        <p:spPr>
          <a:xfrm>
            <a:off x="685800" y="1122480"/>
            <a:ext cx="7772040" cy="238716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37" name="PlaceHolder 2"/>
          <p:cNvSpPr>
            <a:spLocks noGrp="1"/>
          </p:cNvSpPr>
          <p:nvPr>
            <p:ph/>
          </p:nvPr>
        </p:nvSpPr>
        <p:spPr>
          <a:xfrm>
            <a:off x="457200" y="1604520"/>
            <a:ext cx="2649600" cy="1896840"/>
          </a:xfrm>
          <a:prstGeom prst="rect">
            <a:avLst/>
          </a:prstGeom>
          <a:noFill/>
          <a:ln w="0">
            <a:noFill/>
          </a:ln>
        </p:spPr>
        <p:txBody>
          <a:bodyPr lIns="0" tIns="0" rIns="0" bIns="0" anchor="t">
            <a:normAutofit/>
          </a:bodyPr>
          <a:lstStyle/>
          <a:p>
            <a:endParaRPr lang="en-US" sz="2800" b="0" strike="noStrike" spc="-1">
              <a:solidFill>
                <a:srgbClr val="000000"/>
              </a:solidFill>
              <a:latin typeface="Calibri"/>
            </a:endParaRPr>
          </a:p>
        </p:txBody>
      </p:sp>
      <p:sp>
        <p:nvSpPr>
          <p:cNvPr id="38" name="PlaceHolder 3"/>
          <p:cNvSpPr>
            <a:spLocks noGrp="1"/>
          </p:cNvSpPr>
          <p:nvPr>
            <p:ph/>
          </p:nvPr>
        </p:nvSpPr>
        <p:spPr>
          <a:xfrm>
            <a:off x="3239640" y="1604520"/>
            <a:ext cx="2649600" cy="1896840"/>
          </a:xfrm>
          <a:prstGeom prst="rect">
            <a:avLst/>
          </a:prstGeom>
          <a:noFill/>
          <a:ln w="0">
            <a:noFill/>
          </a:ln>
        </p:spPr>
        <p:txBody>
          <a:bodyPr lIns="0" tIns="0" rIns="0" bIns="0" anchor="t">
            <a:normAutofit/>
          </a:bodyPr>
          <a:lstStyle/>
          <a:p>
            <a:endParaRPr lang="en-US" sz="2800" b="0" strike="noStrike" spc="-1">
              <a:solidFill>
                <a:srgbClr val="000000"/>
              </a:solidFill>
              <a:latin typeface="Calibri"/>
            </a:endParaRPr>
          </a:p>
        </p:txBody>
      </p:sp>
      <p:sp>
        <p:nvSpPr>
          <p:cNvPr id="39" name="PlaceHolder 4"/>
          <p:cNvSpPr>
            <a:spLocks noGrp="1"/>
          </p:cNvSpPr>
          <p:nvPr>
            <p:ph/>
          </p:nvPr>
        </p:nvSpPr>
        <p:spPr>
          <a:xfrm>
            <a:off x="6022080" y="1604520"/>
            <a:ext cx="2649600" cy="1896840"/>
          </a:xfrm>
          <a:prstGeom prst="rect">
            <a:avLst/>
          </a:prstGeom>
          <a:noFill/>
          <a:ln w="0">
            <a:noFill/>
          </a:ln>
        </p:spPr>
        <p:txBody>
          <a:bodyPr lIns="0" tIns="0" rIns="0" bIns="0" anchor="t">
            <a:normAutofit/>
          </a:bodyPr>
          <a:lstStyle/>
          <a:p>
            <a:endParaRPr lang="en-US" sz="2800" b="0" strike="noStrike" spc="-1">
              <a:solidFill>
                <a:srgbClr val="000000"/>
              </a:solidFill>
              <a:latin typeface="Calibri"/>
            </a:endParaRPr>
          </a:p>
        </p:txBody>
      </p:sp>
      <p:sp>
        <p:nvSpPr>
          <p:cNvPr id="40" name="PlaceHolder 5"/>
          <p:cNvSpPr>
            <a:spLocks noGrp="1"/>
          </p:cNvSpPr>
          <p:nvPr>
            <p:ph/>
          </p:nvPr>
        </p:nvSpPr>
        <p:spPr>
          <a:xfrm>
            <a:off x="457200" y="3682080"/>
            <a:ext cx="2649600" cy="1896840"/>
          </a:xfrm>
          <a:prstGeom prst="rect">
            <a:avLst/>
          </a:prstGeom>
          <a:noFill/>
          <a:ln w="0">
            <a:noFill/>
          </a:ln>
        </p:spPr>
        <p:txBody>
          <a:bodyPr lIns="0" tIns="0" rIns="0" bIns="0" anchor="t">
            <a:normAutofit/>
          </a:bodyPr>
          <a:lstStyle/>
          <a:p>
            <a:endParaRPr lang="en-US" sz="2800" b="0" strike="noStrike" spc="-1">
              <a:solidFill>
                <a:srgbClr val="000000"/>
              </a:solidFill>
              <a:latin typeface="Calibri"/>
            </a:endParaRPr>
          </a:p>
        </p:txBody>
      </p:sp>
      <p:sp>
        <p:nvSpPr>
          <p:cNvPr id="41" name="PlaceHolder 6"/>
          <p:cNvSpPr>
            <a:spLocks noGrp="1"/>
          </p:cNvSpPr>
          <p:nvPr>
            <p:ph/>
          </p:nvPr>
        </p:nvSpPr>
        <p:spPr>
          <a:xfrm>
            <a:off x="3239640" y="3682080"/>
            <a:ext cx="2649600" cy="1896840"/>
          </a:xfrm>
          <a:prstGeom prst="rect">
            <a:avLst/>
          </a:prstGeom>
          <a:noFill/>
          <a:ln w="0">
            <a:noFill/>
          </a:ln>
        </p:spPr>
        <p:txBody>
          <a:bodyPr lIns="0" tIns="0" rIns="0" bIns="0" anchor="t">
            <a:normAutofit/>
          </a:bodyPr>
          <a:lstStyle/>
          <a:p>
            <a:endParaRPr lang="en-US" sz="2800" b="0" strike="noStrike" spc="-1">
              <a:solidFill>
                <a:srgbClr val="000000"/>
              </a:solidFill>
              <a:latin typeface="Calibri"/>
            </a:endParaRPr>
          </a:p>
        </p:txBody>
      </p:sp>
      <p:sp>
        <p:nvSpPr>
          <p:cNvPr id="42" name="PlaceHolder 7"/>
          <p:cNvSpPr>
            <a:spLocks noGrp="1"/>
          </p:cNvSpPr>
          <p:nvPr>
            <p:ph/>
          </p:nvPr>
        </p:nvSpPr>
        <p:spPr>
          <a:xfrm>
            <a:off x="6022080" y="3682080"/>
            <a:ext cx="2649600" cy="1896840"/>
          </a:xfrm>
          <a:prstGeom prst="rect">
            <a:avLst/>
          </a:prstGeom>
          <a:noFill/>
          <a:ln w="0">
            <a:noFill/>
          </a:ln>
        </p:spPr>
        <p:txBody>
          <a:bodyPr lIns="0" tIns="0" rIns="0" bIns="0" anchor="t">
            <a:normAutofit/>
          </a:bodyPr>
          <a:lstStyle/>
          <a:p>
            <a:endParaRPr lang="en-US" sz="2800" b="0" strike="noStrike" spc="-1">
              <a:solidFill>
                <a:srgbClr val="000000"/>
              </a:solidFill>
              <a:latin typeface="Calibri"/>
            </a:endParaRPr>
          </a:p>
        </p:txBody>
      </p:sp>
    </p:spTree>
    <p:extLst>
      <p:ext uri="{BB962C8B-B14F-4D97-AF65-F5344CB8AC3E}">
        <p14:creationId xmlns:p14="http://schemas.microsoft.com/office/powerpoint/2010/main" val="17438029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897AD025-FFB8-A244-965F-2B7F7F43E628}" type="datetimeFigureOut">
              <a:rPr kumimoji="1" lang="ja-JP" altLang="en-US" smtClean="0"/>
              <a:t>2024/7/25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617B1B2-074F-F04D-A01C-FC4065C487A1}" type="slidenum">
              <a:rPr kumimoji="1" lang="ja-JP" altLang="en-US" smtClean="0"/>
              <a:t>‹#›</a:t>
            </a:fld>
            <a:endParaRPr kumimoji="1" lang="ja-JP" altLang="en-US"/>
          </a:p>
        </p:txBody>
      </p:sp>
      <p:sp>
        <p:nvSpPr>
          <p:cNvPr id="8" name="正方形/長方形 7">
            <a:extLst>
              <a:ext uri="{FF2B5EF4-FFF2-40B4-BE49-F238E27FC236}">
                <a16:creationId xmlns:a16="http://schemas.microsoft.com/office/drawing/2014/main" id="{A2C56DA5-588D-A643-B482-FBFC5DBFE846}"/>
              </a:ext>
            </a:extLst>
          </p:cNvPr>
          <p:cNvSpPr/>
          <p:nvPr userDrawn="1"/>
        </p:nvSpPr>
        <p:spPr>
          <a:xfrm>
            <a:off x="279402" y="1295400"/>
            <a:ext cx="4471502" cy="5081926"/>
          </a:xfrm>
          <a:prstGeom prst="rect">
            <a:avLst/>
          </a:prstGeom>
          <a:solidFill>
            <a:schemeClr val="bg1"/>
          </a:solidFill>
          <a:ln w="12700">
            <a:noFill/>
          </a:ln>
          <a:effectLst>
            <a:outerShdw blurRad="1270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ja-JP" altLang="en-US"/>
          </a:p>
        </p:txBody>
      </p:sp>
      <p:sp>
        <p:nvSpPr>
          <p:cNvPr id="9" name="正方形/長方形 8">
            <a:extLst>
              <a:ext uri="{FF2B5EF4-FFF2-40B4-BE49-F238E27FC236}">
                <a16:creationId xmlns:a16="http://schemas.microsoft.com/office/drawing/2014/main" id="{9F4EDA87-4F59-5249-BEA9-C2F2D68A70C0}"/>
              </a:ext>
            </a:extLst>
          </p:cNvPr>
          <p:cNvSpPr/>
          <p:nvPr userDrawn="1"/>
        </p:nvSpPr>
        <p:spPr>
          <a:xfrm>
            <a:off x="281519" y="485059"/>
            <a:ext cx="8583081" cy="603436"/>
          </a:xfrm>
          <a:prstGeom prst="rect">
            <a:avLst/>
          </a:prstGeom>
          <a:gradFill>
            <a:gsLst>
              <a:gs pos="0">
                <a:schemeClr val="accent1">
                  <a:lumMod val="50000"/>
                </a:schemeClr>
              </a:gs>
              <a:gs pos="100000">
                <a:schemeClr val="accent1">
                  <a:lumMod val="8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0808494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97AD025-FFB8-A244-965F-2B7F7F43E628}" type="datetimeFigureOut">
              <a:rPr kumimoji="1" lang="ja-JP" altLang="en-US" smtClean="0"/>
              <a:t>2024/7/25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617B1B2-074F-F04D-A01C-FC4065C487A1}" type="slidenum">
              <a:rPr kumimoji="1" lang="ja-JP" altLang="en-US" smtClean="0"/>
              <a:t>‹#›</a:t>
            </a:fld>
            <a:endParaRPr kumimoji="1" lang="ja-JP" altLang="en-US"/>
          </a:p>
        </p:txBody>
      </p:sp>
    </p:spTree>
    <p:extLst>
      <p:ext uri="{BB962C8B-B14F-4D97-AF65-F5344CB8AC3E}">
        <p14:creationId xmlns:p14="http://schemas.microsoft.com/office/powerpoint/2010/main" val="1579294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897AD025-FFB8-A244-965F-2B7F7F43E628}" type="datetimeFigureOut">
              <a:rPr kumimoji="1" lang="ja-JP" altLang="en-US" smtClean="0"/>
              <a:t>2024/7/25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617B1B2-074F-F04D-A01C-FC4065C487A1}" type="slidenum">
              <a:rPr kumimoji="1" lang="ja-JP" altLang="en-US" smtClean="0"/>
              <a:t>‹#›</a:t>
            </a:fld>
            <a:endParaRPr kumimoji="1" lang="ja-JP" altLang="en-US"/>
          </a:p>
        </p:txBody>
      </p:sp>
    </p:spTree>
    <p:extLst>
      <p:ext uri="{BB962C8B-B14F-4D97-AF65-F5344CB8AC3E}">
        <p14:creationId xmlns:p14="http://schemas.microsoft.com/office/powerpoint/2010/main" val="42208782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897AD025-FFB8-A244-965F-2B7F7F43E628}" type="datetimeFigureOut">
              <a:rPr kumimoji="1" lang="ja-JP" altLang="en-US" smtClean="0"/>
              <a:t>2024/7/25</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0617B1B2-074F-F04D-A01C-FC4065C487A1}" type="slidenum">
              <a:rPr kumimoji="1" lang="ja-JP" altLang="en-US" smtClean="0"/>
              <a:t>‹#›</a:t>
            </a:fld>
            <a:endParaRPr kumimoji="1" lang="ja-JP" altLang="en-US"/>
          </a:p>
        </p:txBody>
      </p:sp>
    </p:spTree>
    <p:extLst>
      <p:ext uri="{BB962C8B-B14F-4D97-AF65-F5344CB8AC3E}">
        <p14:creationId xmlns:p14="http://schemas.microsoft.com/office/powerpoint/2010/main" val="19504989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897AD025-FFB8-A244-965F-2B7F7F43E628}" type="datetimeFigureOut">
              <a:rPr kumimoji="1" lang="ja-JP" altLang="en-US" smtClean="0"/>
              <a:t>2024/7/25</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0617B1B2-074F-F04D-A01C-FC4065C487A1}" type="slidenum">
              <a:rPr kumimoji="1" lang="ja-JP" altLang="en-US" smtClean="0"/>
              <a:t>‹#›</a:t>
            </a:fld>
            <a:endParaRPr kumimoji="1" lang="ja-JP" altLang="en-US"/>
          </a:p>
        </p:txBody>
      </p:sp>
    </p:spTree>
    <p:extLst>
      <p:ext uri="{BB962C8B-B14F-4D97-AF65-F5344CB8AC3E}">
        <p14:creationId xmlns:p14="http://schemas.microsoft.com/office/powerpoint/2010/main" val="8294674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7AD025-FFB8-A244-965F-2B7F7F43E628}" type="datetimeFigureOut">
              <a:rPr kumimoji="1" lang="ja-JP" altLang="en-US" smtClean="0"/>
              <a:t>2024/7/25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0617B1B2-074F-F04D-A01C-FC4065C487A1}" type="slidenum">
              <a:rPr kumimoji="1" lang="ja-JP" altLang="en-US" smtClean="0"/>
              <a:t>‹#›</a:t>
            </a:fld>
            <a:endParaRPr kumimoji="1" lang="ja-JP" altLang="en-US"/>
          </a:p>
        </p:txBody>
      </p:sp>
    </p:spTree>
    <p:extLst>
      <p:ext uri="{BB962C8B-B14F-4D97-AF65-F5344CB8AC3E}">
        <p14:creationId xmlns:p14="http://schemas.microsoft.com/office/powerpoint/2010/main" val="1050956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897AD025-FFB8-A244-965F-2B7F7F43E628}" type="datetimeFigureOut">
              <a:rPr kumimoji="1" lang="ja-JP" altLang="en-US" smtClean="0"/>
              <a:t>2024/7/25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617B1B2-074F-F04D-A01C-FC4065C487A1}" type="slidenum">
              <a:rPr kumimoji="1" lang="ja-JP" altLang="en-US" smtClean="0"/>
              <a:t>‹#›</a:t>
            </a:fld>
            <a:endParaRPr kumimoji="1" lang="ja-JP" altLang="en-US"/>
          </a:p>
        </p:txBody>
      </p:sp>
    </p:spTree>
    <p:extLst>
      <p:ext uri="{BB962C8B-B14F-4D97-AF65-F5344CB8AC3E}">
        <p14:creationId xmlns:p14="http://schemas.microsoft.com/office/powerpoint/2010/main" val="608608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897AD025-FFB8-A244-965F-2B7F7F43E628}" type="datetimeFigureOut">
              <a:rPr kumimoji="1" lang="ja-JP" altLang="en-US" smtClean="0"/>
              <a:t>2024/7/25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617B1B2-074F-F04D-A01C-FC4065C487A1}" type="slidenum">
              <a:rPr kumimoji="1" lang="ja-JP" altLang="en-US" smtClean="0"/>
              <a:t>‹#›</a:t>
            </a:fld>
            <a:endParaRPr kumimoji="1" lang="ja-JP" altLang="en-US"/>
          </a:p>
        </p:txBody>
      </p:sp>
    </p:spTree>
    <p:extLst>
      <p:ext uri="{BB962C8B-B14F-4D97-AF65-F5344CB8AC3E}">
        <p14:creationId xmlns:p14="http://schemas.microsoft.com/office/powerpoint/2010/main" val="32048339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7AD025-FFB8-A244-965F-2B7F7F43E628}" type="datetimeFigureOut">
              <a:rPr kumimoji="1" lang="ja-JP" altLang="en-US" smtClean="0"/>
              <a:t>2024/7/25</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17B1B2-074F-F04D-A01C-FC4065C487A1}" type="slidenum">
              <a:rPr kumimoji="1" lang="ja-JP" altLang="en-US" smtClean="0"/>
              <a:t>‹#›</a:t>
            </a:fld>
            <a:endParaRPr kumimoji="1" lang="ja-JP" altLang="en-US"/>
          </a:p>
        </p:txBody>
      </p:sp>
    </p:spTree>
    <p:extLst>
      <p:ext uri="{BB962C8B-B14F-4D97-AF65-F5344CB8AC3E}">
        <p14:creationId xmlns:p14="http://schemas.microsoft.com/office/powerpoint/2010/main" val="27621456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PlaceHolder 1"/>
          <p:cNvSpPr>
            <a:spLocks noGrp="1"/>
          </p:cNvSpPr>
          <p:nvPr>
            <p:ph type="title"/>
          </p:nvPr>
        </p:nvSpPr>
        <p:spPr>
          <a:xfrm>
            <a:off x="685800" y="1122480"/>
            <a:ext cx="7772040" cy="2387160"/>
          </a:xfrm>
          <a:prstGeom prst="rect">
            <a:avLst/>
          </a:prstGeom>
          <a:noFill/>
          <a:ln w="0">
            <a:noFill/>
          </a:ln>
        </p:spPr>
        <p:txBody>
          <a:bodyPr anchor="b">
            <a:noAutofit/>
          </a:bodyPr>
          <a:lstStyle/>
          <a:p>
            <a:pPr algn="ctr">
              <a:lnSpc>
                <a:spcPct val="90000"/>
              </a:lnSpc>
            </a:pPr>
            <a:r>
              <a:rPr lang="ja-JP" sz="6000" b="0" strike="noStrike" spc="-1">
                <a:solidFill>
                  <a:srgbClr val="000000"/>
                </a:solidFill>
                <a:latin typeface="Calibri Light"/>
              </a:rPr>
              <a:t>マスター タイトルの書式設定</a:t>
            </a:r>
            <a:endParaRPr lang="en-US" sz="6000" b="0" strike="noStrike" spc="-1">
              <a:solidFill>
                <a:srgbClr val="000000"/>
              </a:solidFill>
              <a:latin typeface="Calibri"/>
            </a:endParaRPr>
          </a:p>
        </p:txBody>
      </p:sp>
      <p:sp>
        <p:nvSpPr>
          <p:cNvPr id="8" name="PlaceHolder 2"/>
          <p:cNvSpPr>
            <a:spLocks noGrp="1"/>
          </p:cNvSpPr>
          <p:nvPr>
            <p:ph type="dt"/>
          </p:nvPr>
        </p:nvSpPr>
        <p:spPr>
          <a:xfrm>
            <a:off x="628560" y="6356520"/>
            <a:ext cx="2057040" cy="364680"/>
          </a:xfrm>
          <a:prstGeom prst="rect">
            <a:avLst/>
          </a:prstGeom>
          <a:noFill/>
          <a:ln w="0">
            <a:noFill/>
          </a:ln>
        </p:spPr>
        <p:txBody>
          <a:bodyPr anchor="ctr">
            <a:noAutofit/>
          </a:bodyPr>
          <a:lstStyle/>
          <a:p>
            <a:pPr>
              <a:lnSpc>
                <a:spcPct val="100000"/>
              </a:lnSpc>
            </a:pPr>
            <a:fld id="{D2795872-1821-4FEC-8857-201AA3F4536D}" type="datetime">
              <a:rPr lang="en-US" sz="1200" b="0" strike="noStrike" spc="-1">
                <a:solidFill>
                  <a:srgbClr val="8B8B8B"/>
                </a:solidFill>
                <a:latin typeface="Calibri"/>
              </a:rPr>
              <a:t>7/25/2024</a:t>
            </a:fld>
            <a:endParaRPr lang="en-US" sz="1200" b="0" strike="noStrike" spc="-1">
              <a:latin typeface="Times New Roman"/>
            </a:endParaRPr>
          </a:p>
        </p:txBody>
      </p:sp>
      <p:sp>
        <p:nvSpPr>
          <p:cNvPr id="2" name="PlaceHolder 3"/>
          <p:cNvSpPr>
            <a:spLocks noGrp="1"/>
          </p:cNvSpPr>
          <p:nvPr>
            <p:ph type="ftr"/>
          </p:nvPr>
        </p:nvSpPr>
        <p:spPr>
          <a:xfrm>
            <a:off x="3029040" y="6356520"/>
            <a:ext cx="3085920" cy="364680"/>
          </a:xfrm>
          <a:prstGeom prst="rect">
            <a:avLst/>
          </a:prstGeom>
          <a:noFill/>
          <a:ln w="0">
            <a:noFill/>
          </a:ln>
        </p:spPr>
        <p:txBody>
          <a:bodyPr anchor="ctr">
            <a:noAutofit/>
          </a:bodyPr>
          <a:lstStyle/>
          <a:p>
            <a:endParaRPr lang="en-US" sz="2400" b="0" strike="noStrike" spc="-1">
              <a:latin typeface="Times New Roman"/>
            </a:endParaRPr>
          </a:p>
        </p:txBody>
      </p:sp>
      <p:sp>
        <p:nvSpPr>
          <p:cNvPr id="3" name="PlaceHolder 4"/>
          <p:cNvSpPr>
            <a:spLocks noGrp="1"/>
          </p:cNvSpPr>
          <p:nvPr>
            <p:ph type="sldNum"/>
          </p:nvPr>
        </p:nvSpPr>
        <p:spPr>
          <a:xfrm>
            <a:off x="6458040" y="6356520"/>
            <a:ext cx="2057040" cy="364680"/>
          </a:xfrm>
          <a:prstGeom prst="rect">
            <a:avLst/>
          </a:prstGeom>
          <a:noFill/>
          <a:ln w="0">
            <a:noFill/>
          </a:ln>
        </p:spPr>
        <p:txBody>
          <a:bodyPr anchor="ctr">
            <a:noAutofit/>
          </a:bodyPr>
          <a:lstStyle/>
          <a:p>
            <a:pPr algn="r">
              <a:lnSpc>
                <a:spcPct val="100000"/>
              </a:lnSpc>
            </a:pPr>
            <a:fld id="{0FF99DCB-3077-4AF3-A78A-8197CA08B6DE}" type="slidenum">
              <a:rPr lang="en-US" sz="1200" b="0" strike="noStrike" spc="-1">
                <a:solidFill>
                  <a:srgbClr val="8B8B8B"/>
                </a:solidFill>
                <a:latin typeface="Calibri"/>
              </a:rPr>
              <a:t>‹#›</a:t>
            </a:fld>
            <a:endParaRPr lang="en-US" sz="1200" b="0" strike="noStrike" spc="-1">
              <a:latin typeface="Times New Roman"/>
            </a:endParaRPr>
          </a:p>
        </p:txBody>
      </p:sp>
      <p:sp>
        <p:nvSpPr>
          <p:cNvPr id="4" name="正方形/長方形 7"/>
          <p:cNvSpPr/>
          <p:nvPr/>
        </p:nvSpPr>
        <p:spPr>
          <a:xfrm>
            <a:off x="279360" y="1295280"/>
            <a:ext cx="4471200" cy="5081400"/>
          </a:xfrm>
          <a:prstGeom prst="rect">
            <a:avLst/>
          </a:prstGeom>
          <a:solidFill>
            <a:schemeClr val="bg1"/>
          </a:solidFill>
          <a:ln>
            <a:noFill/>
          </a:ln>
          <a:effectLst>
            <a:outerShdw blurRad="127080" dist="50402" dir="2700000" algn="tl"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sp>
      <p:sp>
        <p:nvSpPr>
          <p:cNvPr id="5" name="正方形/長方形 8"/>
          <p:cNvSpPr/>
          <p:nvPr/>
        </p:nvSpPr>
        <p:spPr>
          <a:xfrm>
            <a:off x="281520" y="484920"/>
            <a:ext cx="8582760" cy="603000"/>
          </a:xfrm>
          <a:prstGeom prst="rect">
            <a:avLst/>
          </a:prstGeom>
          <a:gradFill rotWithShape="0">
            <a:gsLst>
              <a:gs pos="0">
                <a:srgbClr val="203864"/>
              </a:gs>
              <a:gs pos="100000">
                <a:srgbClr val="3660AB"/>
              </a:gs>
            </a:gsLst>
            <a:lin ang="0"/>
          </a:gradFill>
          <a:ln>
            <a:noFill/>
          </a:ln>
        </p:spPr>
        <p:style>
          <a:lnRef idx="2">
            <a:schemeClr val="accent1">
              <a:shade val="50000"/>
            </a:schemeClr>
          </a:lnRef>
          <a:fillRef idx="1">
            <a:schemeClr val="accent1"/>
          </a:fillRef>
          <a:effectRef idx="0">
            <a:schemeClr val="accent1"/>
          </a:effectRef>
          <a:fontRef idx="minor"/>
        </p:style>
      </p:sp>
      <p:sp>
        <p:nvSpPr>
          <p:cNvPr id="6" name="PlaceHolder 5"/>
          <p:cNvSpPr>
            <a:spLocks noGrp="1"/>
          </p:cNvSpPr>
          <p:nvPr>
            <p:ph type="body"/>
          </p:nvPr>
        </p:nvSpPr>
        <p:spPr>
          <a:xfrm>
            <a:off x="457200" y="1604520"/>
            <a:ext cx="82292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ja-JP" sz="2800" b="0" strike="noStrike" spc="-1">
                <a:solidFill>
                  <a:srgbClr val="000000"/>
                </a:solidFill>
                <a:latin typeface="Calibri"/>
              </a:rPr>
              <a:t>クリックしてアウトラインのテキストを編集</a:t>
            </a:r>
            <a:endParaRPr lang="en-US" sz="2800" b="0" strike="noStrike" spc="-1">
              <a:solidFill>
                <a:srgbClr val="000000"/>
              </a:solidFill>
              <a:latin typeface="Calibri"/>
            </a:endParaRPr>
          </a:p>
          <a:p>
            <a:pPr marL="864000" lvl="1" indent="-324000">
              <a:spcBef>
                <a:spcPts val="1134"/>
              </a:spcBef>
              <a:buClr>
                <a:srgbClr val="000000"/>
              </a:buClr>
              <a:buSzPct val="75000"/>
              <a:buFont typeface="Symbol" charset="2"/>
              <a:buChar char=""/>
            </a:pPr>
            <a:r>
              <a:rPr lang="en-US" sz="2000" b="0" strike="noStrike" spc="-1">
                <a:solidFill>
                  <a:srgbClr val="000000"/>
                </a:solidFill>
                <a:latin typeface="Calibri"/>
              </a:rPr>
              <a:t>2</a:t>
            </a:r>
            <a:r>
              <a:rPr lang="ja-JP" sz="2000" b="0" strike="noStrike" spc="-1">
                <a:solidFill>
                  <a:srgbClr val="000000"/>
                </a:solidFill>
                <a:latin typeface="Calibri"/>
              </a:rPr>
              <a:t>レベル目のアウトライン</a:t>
            </a:r>
            <a:endParaRPr lang="en-US" sz="2000" b="0" strike="noStrike" spc="-1">
              <a:solidFill>
                <a:srgbClr val="000000"/>
              </a:solidFill>
              <a:latin typeface="Calibri"/>
            </a:endParaRPr>
          </a:p>
          <a:p>
            <a:pPr marL="1296000" lvl="2" indent="-288000">
              <a:spcBef>
                <a:spcPts val="850"/>
              </a:spcBef>
              <a:buClr>
                <a:srgbClr val="000000"/>
              </a:buClr>
              <a:buSzPct val="45000"/>
              <a:buFont typeface="Wingdings" charset="2"/>
              <a:buChar char=""/>
            </a:pPr>
            <a:r>
              <a:rPr lang="en-US" sz="1800" b="0" strike="noStrike" spc="-1">
                <a:solidFill>
                  <a:srgbClr val="000000"/>
                </a:solidFill>
                <a:latin typeface="Calibri"/>
              </a:rPr>
              <a:t>3</a:t>
            </a:r>
            <a:r>
              <a:rPr lang="ja-JP" sz="1800" b="0" strike="noStrike" spc="-1">
                <a:solidFill>
                  <a:srgbClr val="000000"/>
                </a:solidFill>
                <a:latin typeface="Calibri"/>
              </a:rPr>
              <a:t>レベル目のアウトライン</a:t>
            </a:r>
            <a:endParaRPr lang="en-US" sz="1800" b="0" strike="noStrike" spc="-1">
              <a:solidFill>
                <a:srgbClr val="000000"/>
              </a:solidFill>
              <a:latin typeface="Calibri"/>
            </a:endParaRPr>
          </a:p>
          <a:p>
            <a:pPr marL="1728000" lvl="3" indent="-216000">
              <a:spcBef>
                <a:spcPts val="567"/>
              </a:spcBef>
              <a:buClr>
                <a:srgbClr val="000000"/>
              </a:buClr>
              <a:buSzPct val="75000"/>
              <a:buFont typeface="Symbol" charset="2"/>
              <a:buChar char=""/>
            </a:pPr>
            <a:r>
              <a:rPr lang="en-US" sz="1800" b="0" strike="noStrike" spc="-1">
                <a:solidFill>
                  <a:srgbClr val="000000"/>
                </a:solidFill>
                <a:latin typeface="Calibri"/>
              </a:rPr>
              <a:t>4</a:t>
            </a:r>
            <a:r>
              <a:rPr lang="ja-JP" sz="1800" b="0" strike="noStrike" spc="-1">
                <a:solidFill>
                  <a:srgbClr val="000000"/>
                </a:solidFill>
                <a:latin typeface="Calibri"/>
              </a:rPr>
              <a:t>レベル目のアウトライン</a:t>
            </a:r>
            <a:endParaRPr lang="en-US" sz="1800" b="0" strike="noStrike" spc="-1">
              <a:solidFill>
                <a:srgbClr val="000000"/>
              </a:solidFill>
              <a:latin typeface="Calibri"/>
            </a:endParaRPr>
          </a:p>
          <a:p>
            <a:pPr marL="2160000" lvl="4" indent="-216000">
              <a:spcBef>
                <a:spcPts val="283"/>
              </a:spcBef>
              <a:buClr>
                <a:srgbClr val="000000"/>
              </a:buClr>
              <a:buSzPct val="45000"/>
              <a:buFont typeface="Wingdings" charset="2"/>
              <a:buChar char=""/>
            </a:pPr>
            <a:r>
              <a:rPr lang="en-US" sz="2000" b="0" strike="noStrike" spc="-1">
                <a:solidFill>
                  <a:srgbClr val="000000"/>
                </a:solidFill>
                <a:latin typeface="Calibri"/>
              </a:rPr>
              <a:t>5</a:t>
            </a:r>
            <a:r>
              <a:rPr lang="ja-JP" sz="2000" b="0" strike="noStrike" spc="-1">
                <a:solidFill>
                  <a:srgbClr val="000000"/>
                </a:solidFill>
                <a:latin typeface="Calibri"/>
              </a:rPr>
              <a:t>レベル目のアウトライン</a:t>
            </a:r>
            <a:endParaRPr lang="en-US" sz="2000" b="0" strike="noStrike" spc="-1">
              <a:solidFill>
                <a:srgbClr val="000000"/>
              </a:solidFill>
              <a:latin typeface="Calibri"/>
            </a:endParaRPr>
          </a:p>
          <a:p>
            <a:pPr marL="2592000" lvl="5" indent="-216000">
              <a:spcBef>
                <a:spcPts val="283"/>
              </a:spcBef>
              <a:buClr>
                <a:srgbClr val="000000"/>
              </a:buClr>
              <a:buSzPct val="45000"/>
              <a:buFont typeface="Wingdings" charset="2"/>
              <a:buChar char=""/>
            </a:pPr>
            <a:r>
              <a:rPr lang="en-US" sz="2000" b="0" strike="noStrike" spc="-1">
                <a:solidFill>
                  <a:srgbClr val="000000"/>
                </a:solidFill>
                <a:latin typeface="Calibri"/>
              </a:rPr>
              <a:t>6</a:t>
            </a:r>
            <a:r>
              <a:rPr lang="ja-JP" sz="2000" b="0" strike="noStrike" spc="-1">
                <a:solidFill>
                  <a:srgbClr val="000000"/>
                </a:solidFill>
                <a:latin typeface="Calibri"/>
              </a:rPr>
              <a:t>レベル目のアウトライン</a:t>
            </a:r>
            <a:endParaRPr lang="en-US" sz="2000" b="0" strike="noStrike" spc="-1">
              <a:solidFill>
                <a:srgbClr val="000000"/>
              </a:solidFill>
              <a:latin typeface="Calibri"/>
            </a:endParaRPr>
          </a:p>
          <a:p>
            <a:pPr marL="3024000" lvl="6" indent="-216000">
              <a:spcBef>
                <a:spcPts val="283"/>
              </a:spcBef>
              <a:buClr>
                <a:srgbClr val="000000"/>
              </a:buClr>
              <a:buSzPct val="45000"/>
              <a:buFont typeface="Wingdings" charset="2"/>
              <a:buChar char=""/>
            </a:pPr>
            <a:r>
              <a:rPr lang="en-US" sz="2000" b="0" strike="noStrike" spc="-1">
                <a:solidFill>
                  <a:srgbClr val="000000"/>
                </a:solidFill>
                <a:latin typeface="Calibri"/>
              </a:rPr>
              <a:t>7</a:t>
            </a:r>
            <a:r>
              <a:rPr lang="ja-JP" sz="2000" b="0" strike="noStrike" spc="-1">
                <a:solidFill>
                  <a:srgbClr val="000000"/>
                </a:solidFill>
                <a:latin typeface="Calibri"/>
              </a:rPr>
              <a:t>レベル目のアウトライン</a:t>
            </a:r>
            <a:endParaRPr lang="en-US" sz="2000" b="0" strike="noStrike" spc="-1">
              <a:solidFill>
                <a:srgbClr val="000000"/>
              </a:solidFill>
              <a:latin typeface="Calibri"/>
            </a:endParaRPr>
          </a:p>
        </p:txBody>
      </p:sp>
    </p:spTree>
    <p:extLst>
      <p:ext uri="{BB962C8B-B14F-4D97-AF65-F5344CB8AC3E}">
        <p14:creationId xmlns:p14="http://schemas.microsoft.com/office/powerpoint/2010/main" val="123238682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2.bmp"/><Relationship Id="rId4" Type="http://schemas.openxmlformats.org/officeDocument/2006/relationships/image" Target="../media/image2.emf"/></Relationships>
</file>

<file path=ppt/slides/_rels/slide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2.emf"/></Relationships>
</file>

<file path=ppt/slides/_rels/slide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2.emf"/></Relationships>
</file>

<file path=ppt/slides/_rels/slide1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5.bmp"/><Relationship Id="rId4" Type="http://schemas.openxmlformats.org/officeDocument/2006/relationships/image" Target="../media/image2.emf"/></Relationships>
</file>

<file path=ppt/slides/_rels/slide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2.emf"/></Relationships>
</file>

<file path=ppt/slides/_rels/slide1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17.jpg"/><Relationship Id="rId4" Type="http://schemas.openxmlformats.org/officeDocument/2006/relationships/image" Target="../media/image2.emf"/></Relationships>
</file>

<file path=ppt/slides/_rels/slide1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18.jpg"/><Relationship Id="rId4" Type="http://schemas.openxmlformats.org/officeDocument/2006/relationships/image" Target="../media/image2.emf"/></Relationships>
</file>

<file path=ppt/slides/_rels/slide1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image" Target="../media/image19.jpeg"/><Relationship Id="rId4" Type="http://schemas.openxmlformats.org/officeDocument/2006/relationships/image" Target="../media/image2.emf"/></Relationships>
</file>

<file path=ppt/slides/_rels/slide1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8.xml"/><Relationship Id="rId1" Type="http://schemas.openxmlformats.org/officeDocument/2006/relationships/slideLayout" Target="../slideLayouts/slideLayout24.xml"/><Relationship Id="rId5" Type="http://schemas.openxmlformats.org/officeDocument/2006/relationships/image" Target="../media/image20.jpg"/><Relationship Id="rId4" Type="http://schemas.openxmlformats.org/officeDocument/2006/relationships/image" Target="../media/image2.emf"/></Relationships>
</file>

<file path=ppt/slides/_rels/slide1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9.xml"/><Relationship Id="rId1" Type="http://schemas.openxmlformats.org/officeDocument/2006/relationships/slideLayout" Target="../slideLayouts/slideLayout24.xml"/><Relationship Id="rId5" Type="http://schemas.openxmlformats.org/officeDocument/2006/relationships/image" Target="../media/image21.png"/><Relationship Id="rId4" Type="http://schemas.openxmlformats.org/officeDocument/2006/relationships/image" Target="../media/image2.emf"/></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2.emf"/></Relationships>
</file>

<file path=ppt/slides/_rels/slide2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0.xml"/><Relationship Id="rId1" Type="http://schemas.openxmlformats.org/officeDocument/2006/relationships/slideLayout" Target="../slideLayouts/slideLayout24.xml"/><Relationship Id="rId5" Type="http://schemas.openxmlformats.org/officeDocument/2006/relationships/image" Target="../media/image22.jpg"/><Relationship Id="rId4" Type="http://schemas.openxmlformats.org/officeDocument/2006/relationships/image" Target="../media/image2.emf"/></Relationships>
</file>

<file path=ppt/slides/_rels/slide2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1.xml"/><Relationship Id="rId1" Type="http://schemas.openxmlformats.org/officeDocument/2006/relationships/slideLayout" Target="../slideLayouts/slideLayout24.xml"/><Relationship Id="rId6" Type="http://schemas.openxmlformats.org/officeDocument/2006/relationships/image" Target="../media/image23.emf"/><Relationship Id="rId5" Type="http://schemas.openxmlformats.org/officeDocument/2006/relationships/oleObject" Target="../embeddings/oleObject1.bin"/><Relationship Id="rId4" Type="http://schemas.openxmlformats.org/officeDocument/2006/relationships/image" Target="../media/image2.emf"/></Relationships>
</file>

<file path=ppt/slides/_rels/slide2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2.xml"/><Relationship Id="rId1" Type="http://schemas.openxmlformats.org/officeDocument/2006/relationships/slideLayout" Target="../slideLayouts/slideLayout24.xml"/><Relationship Id="rId6" Type="http://schemas.openxmlformats.org/officeDocument/2006/relationships/image" Target="../media/image24.emf"/><Relationship Id="rId5" Type="http://schemas.openxmlformats.org/officeDocument/2006/relationships/oleObject" Target="../embeddings/oleObject2.bin"/><Relationship Id="rId4" Type="http://schemas.openxmlformats.org/officeDocument/2006/relationships/image" Target="../media/image2.emf"/></Relationships>
</file>

<file path=ppt/slides/_rels/slide2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3.xml"/><Relationship Id="rId1" Type="http://schemas.openxmlformats.org/officeDocument/2006/relationships/slideLayout" Target="../slideLayouts/slideLayout24.xml"/><Relationship Id="rId6" Type="http://schemas.openxmlformats.org/officeDocument/2006/relationships/image" Target="../media/image25.emf"/><Relationship Id="rId5" Type="http://schemas.openxmlformats.org/officeDocument/2006/relationships/oleObject" Target="../embeddings/oleObject3.bin"/><Relationship Id="rId4" Type="http://schemas.openxmlformats.org/officeDocument/2006/relationships/image" Target="../media/image2.emf"/></Relationships>
</file>

<file path=ppt/slides/_rels/slide2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4.xml"/><Relationship Id="rId1" Type="http://schemas.openxmlformats.org/officeDocument/2006/relationships/slideLayout" Target="../slideLayouts/slideLayout24.xml"/><Relationship Id="rId6" Type="http://schemas.openxmlformats.org/officeDocument/2006/relationships/image" Target="../media/image26.emf"/><Relationship Id="rId5" Type="http://schemas.openxmlformats.org/officeDocument/2006/relationships/oleObject" Target="../embeddings/oleObject4.bin"/><Relationship Id="rId4" Type="http://schemas.openxmlformats.org/officeDocument/2006/relationships/image" Target="../media/image2.emf"/></Relationships>
</file>

<file path=ppt/slides/_rels/slide2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5.xml"/><Relationship Id="rId1" Type="http://schemas.openxmlformats.org/officeDocument/2006/relationships/slideLayout" Target="../slideLayouts/slideLayout24.xml"/><Relationship Id="rId6" Type="http://schemas.openxmlformats.org/officeDocument/2006/relationships/image" Target="../media/image27.emf"/><Relationship Id="rId5" Type="http://schemas.openxmlformats.org/officeDocument/2006/relationships/oleObject" Target="../embeddings/oleObject5.bin"/><Relationship Id="rId4" Type="http://schemas.openxmlformats.org/officeDocument/2006/relationships/image" Target="../media/image2.emf"/></Relationships>
</file>

<file path=ppt/slides/_rels/slide2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6.xml"/><Relationship Id="rId1" Type="http://schemas.openxmlformats.org/officeDocument/2006/relationships/slideLayout" Target="../slideLayouts/slideLayout24.xml"/><Relationship Id="rId6" Type="http://schemas.openxmlformats.org/officeDocument/2006/relationships/image" Target="../media/image28.emf"/><Relationship Id="rId5" Type="http://schemas.openxmlformats.org/officeDocument/2006/relationships/oleObject" Target="../embeddings/oleObject6.bin"/><Relationship Id="rId4" Type="http://schemas.openxmlformats.org/officeDocument/2006/relationships/image" Target="../media/image2.emf"/></Relationships>
</file>

<file path=ppt/slides/_rels/slide2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7.xml"/><Relationship Id="rId1" Type="http://schemas.openxmlformats.org/officeDocument/2006/relationships/slideLayout" Target="../slideLayouts/slideLayout24.xml"/><Relationship Id="rId6" Type="http://schemas.openxmlformats.org/officeDocument/2006/relationships/image" Target="../media/image29.emf"/><Relationship Id="rId5" Type="http://schemas.openxmlformats.org/officeDocument/2006/relationships/oleObject" Target="../embeddings/oleObject7.bin"/><Relationship Id="rId4" Type="http://schemas.openxmlformats.org/officeDocument/2006/relationships/image" Target="../media/image2.emf"/></Relationships>
</file>

<file path=ppt/slides/_rels/slide2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8.xml"/><Relationship Id="rId1" Type="http://schemas.openxmlformats.org/officeDocument/2006/relationships/slideLayout" Target="../slideLayouts/slideLayout24.xml"/><Relationship Id="rId5" Type="http://schemas.openxmlformats.org/officeDocument/2006/relationships/image" Target="../media/image30.jpg"/><Relationship Id="rId4" Type="http://schemas.openxmlformats.org/officeDocument/2006/relationships/image" Target="../media/image2.emf"/></Relationships>
</file>

<file path=ppt/slides/_rels/slide2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9.xml"/><Relationship Id="rId1" Type="http://schemas.openxmlformats.org/officeDocument/2006/relationships/slideLayout" Target="../slideLayouts/slideLayout24.xml"/><Relationship Id="rId5" Type="http://schemas.openxmlformats.org/officeDocument/2006/relationships/image" Target="../media/image31.png"/><Relationship Id="rId4" Type="http://schemas.openxmlformats.org/officeDocument/2006/relationships/image" Target="../media/image2.emf"/></Relationships>
</file>

<file path=ppt/slides/_rels/slide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5.bmp"/><Relationship Id="rId4" Type="http://schemas.openxmlformats.org/officeDocument/2006/relationships/image" Target="../media/image2.emf"/></Relationships>
</file>

<file path=ppt/slides/_rels/slide3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0.xml"/><Relationship Id="rId1" Type="http://schemas.openxmlformats.org/officeDocument/2006/relationships/slideLayout" Target="../slideLayouts/slideLayout24.xml"/><Relationship Id="rId5" Type="http://schemas.openxmlformats.org/officeDocument/2006/relationships/image" Target="../media/image32.jpg"/><Relationship Id="rId4" Type="http://schemas.openxmlformats.org/officeDocument/2006/relationships/image" Target="../media/image2.emf"/></Relationships>
</file>

<file path=ppt/slides/_rels/slide3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1.xml"/><Relationship Id="rId1" Type="http://schemas.openxmlformats.org/officeDocument/2006/relationships/slideLayout" Target="../slideLayouts/slideLayout24.xml"/><Relationship Id="rId6" Type="http://schemas.openxmlformats.org/officeDocument/2006/relationships/image" Target="../media/image33.emf"/><Relationship Id="rId5" Type="http://schemas.openxmlformats.org/officeDocument/2006/relationships/oleObject" Target="../embeddings/oleObject8.bin"/><Relationship Id="rId4" Type="http://schemas.openxmlformats.org/officeDocument/2006/relationships/image" Target="../media/image2.emf"/></Relationships>
</file>

<file path=ppt/slides/_rels/slide3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2.xml"/><Relationship Id="rId1" Type="http://schemas.openxmlformats.org/officeDocument/2006/relationships/slideLayout" Target="../slideLayouts/slideLayout24.xml"/><Relationship Id="rId6" Type="http://schemas.openxmlformats.org/officeDocument/2006/relationships/image" Target="../media/image34.emf"/><Relationship Id="rId5" Type="http://schemas.openxmlformats.org/officeDocument/2006/relationships/oleObject" Target="../embeddings/oleObject9.bin"/><Relationship Id="rId4" Type="http://schemas.openxmlformats.org/officeDocument/2006/relationships/image" Target="../media/image2.emf"/></Relationships>
</file>

<file path=ppt/slides/_rels/slide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2.emf"/></Relationships>
</file>

<file path=ppt/slides/_rels/slide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7.bmp"/><Relationship Id="rId4" Type="http://schemas.openxmlformats.org/officeDocument/2006/relationships/image" Target="../media/image2.emf"/></Relationships>
</file>

<file path=ppt/slides/_rels/slide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8.jpg"/><Relationship Id="rId4" Type="http://schemas.openxmlformats.org/officeDocument/2006/relationships/image" Target="../media/image2.emf"/></Relationships>
</file>

<file path=ppt/slides/_rels/slide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9.jpg"/><Relationship Id="rId4" Type="http://schemas.openxmlformats.org/officeDocument/2006/relationships/image" Target="../media/image2.emf"/></Relationships>
</file>

<file path=ppt/slides/_rels/slide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0.jpg"/><Relationship Id="rId4" Type="http://schemas.openxmlformats.org/officeDocument/2006/relationships/image" Target="../media/image2.emf"/></Relationships>
</file>

<file path=ppt/slides/_rels/slide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a:solidFill>
                  <a:schemeClr val="bg1"/>
                </a:solidFill>
                <a:latin typeface="Meiryo UI" panose="020B0604030504040204" pitchFamily="34" charset="-128"/>
                <a:ea typeface="Meiryo UI" panose="020B0604030504040204" pitchFamily="34" charset="-128"/>
              </a:rPr>
              <a:t>スライドオープンサーモタンブラー</a:t>
            </a: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1064010"/>
          </a:xfrm>
          <a:prstGeom prst="rect">
            <a:avLst/>
          </a:prstGeom>
          <a:noFill/>
        </p:spPr>
        <p:txBody>
          <a:bodyPr wrap="square" lIns="90000" tIns="46800" rIns="0" bIns="46800" rtlCol="0">
            <a:spAutoFit/>
          </a:bodyPr>
          <a:lstStyle/>
          <a:p>
            <a:r>
              <a:rPr lang="ja-JP" altLang="en-US" sz="900">
                <a:latin typeface="Meiryo UI" panose="020B0604030504040204" pitchFamily="34" charset="-128"/>
                <a:ea typeface="Meiryo UI" panose="020B0604030504040204" pitchFamily="34" charset="-128"/>
              </a:rPr>
              <a:t>素</a:t>
            </a:r>
            <a:r>
              <a:rPr lang="en-US" altLang="ja-JP" sz="900" dirty="0">
                <a:latin typeface="Meiryo UI" panose="020B0604030504040204" pitchFamily="34" charset="-128"/>
                <a:ea typeface="Meiryo UI" panose="020B0604030504040204" pitchFamily="34" charset="-128"/>
              </a:rPr>
              <a:t>   </a:t>
            </a:r>
            <a:r>
              <a:rPr lang="ja-JP" altLang="en-US" sz="900">
                <a:latin typeface="Meiryo UI" panose="020B0604030504040204" pitchFamily="34" charset="-128"/>
                <a:ea typeface="Meiryo UI" panose="020B0604030504040204" pitchFamily="34" charset="-128"/>
              </a:rPr>
              <a:t>材：</a:t>
            </a:r>
            <a:r>
              <a:rPr lang="en-US" altLang="ja-JP" sz="900" dirty="0">
                <a:latin typeface="Meiryo UI" panose="020B0604030504040204" pitchFamily="34" charset="-128"/>
                <a:ea typeface="Meiryo UI" panose="020B0604030504040204" pitchFamily="34" charset="-128"/>
              </a:rPr>
              <a:t>PP､</a:t>
            </a:r>
            <a:r>
              <a:rPr lang="ja-JP" altLang="en-US" sz="900">
                <a:latin typeface="Meiryo UI" panose="020B0604030504040204" pitchFamily="34" charset="-128"/>
                <a:ea typeface="Meiryo UI" panose="020B0604030504040204" pitchFamily="34" charset="-128"/>
              </a:rPr>
              <a:t>シリコーンゴム 他</a:t>
            </a:r>
            <a:endParaRPr lang="en-US" altLang="ja-JP" sz="900" dirty="0">
              <a:latin typeface="Meiryo UI" panose="020B0604030504040204" pitchFamily="34" charset="-128"/>
              <a:ea typeface="Meiryo UI" panose="020B0604030504040204" pitchFamily="34" charset="-128"/>
            </a:endParaRPr>
          </a:p>
          <a:p>
            <a:r>
              <a:rPr lang="ja-JP" altLang="en-US" sz="900" spc="200">
                <a:latin typeface="Meiryo UI" panose="020B0604030504040204" pitchFamily="34" charset="-128"/>
                <a:ea typeface="Meiryo UI" panose="020B0604030504040204" pitchFamily="34" charset="-128"/>
              </a:rPr>
              <a:t>サイズ</a:t>
            </a:r>
            <a:r>
              <a:rPr lang="ja-JP" altLang="en-US" sz="900">
                <a:latin typeface="Meiryo UI" panose="020B0604030504040204" pitchFamily="34" charset="-128"/>
                <a:ea typeface="Meiryo UI" panose="020B0604030504040204" pitchFamily="34" charset="-128"/>
              </a:rPr>
              <a:t>：</a:t>
            </a:r>
            <a:r>
              <a:rPr lang="el-GR" altLang="ja-JP" sz="900" dirty="0">
                <a:latin typeface="Meiryo UI" panose="020B0604030504040204" pitchFamily="34" charset="-128"/>
                <a:ea typeface="Meiryo UI" panose="020B0604030504040204" pitchFamily="34" charset="-128"/>
              </a:rPr>
              <a:t>φ76×196</a:t>
            </a:r>
            <a:r>
              <a:rPr lang="en-US" altLang="ja-JP" sz="900" dirty="0">
                <a:latin typeface="Meiryo UI" panose="020B0604030504040204" pitchFamily="34" charset="-128"/>
                <a:ea typeface="Meiryo UI" panose="020B0604030504040204" pitchFamily="34" charset="-128"/>
              </a:rPr>
              <a:t>mm</a:t>
            </a:r>
          </a:p>
          <a:p>
            <a:r>
              <a:rPr lang="ja-JP" altLang="en-US" sz="900">
                <a:latin typeface="Meiryo UI" panose="020B0604030504040204" pitchFamily="34" charset="-128"/>
                <a:ea typeface="Meiryo UI" panose="020B0604030504040204" pitchFamily="34" charset="-128"/>
              </a:rPr>
              <a:t>容</a:t>
            </a:r>
            <a:r>
              <a:rPr lang="en-US" altLang="ja-JP" sz="900" dirty="0">
                <a:latin typeface="Meiryo UI" panose="020B0604030504040204" pitchFamily="34" charset="-128"/>
                <a:ea typeface="Meiryo UI" panose="020B0604030504040204" pitchFamily="34" charset="-128"/>
              </a:rPr>
              <a:t>   </a:t>
            </a:r>
            <a:r>
              <a:rPr lang="ja-JP" altLang="en-US" sz="900">
                <a:latin typeface="Meiryo UI" panose="020B0604030504040204" pitchFamily="34" charset="-128"/>
                <a:ea typeface="Meiryo UI" panose="020B0604030504040204" pitchFamily="34" charset="-128"/>
              </a:rPr>
              <a:t>量：</a:t>
            </a:r>
            <a:r>
              <a:rPr lang="en-US" altLang="ja-JP" sz="900" dirty="0">
                <a:latin typeface="Meiryo UI" panose="020B0604030504040204" pitchFamily="34" charset="-128"/>
                <a:ea typeface="Meiryo UI" panose="020B0604030504040204" pitchFamily="34" charset="-128"/>
              </a:rPr>
              <a:t>380ml</a:t>
            </a:r>
          </a:p>
          <a:p>
            <a:r>
              <a:rPr lang="ja-JP" altLang="en-US" sz="900">
                <a:latin typeface="Meiryo UI" panose="020B0604030504040204" pitchFamily="34" charset="-128"/>
                <a:ea typeface="Meiryo UI" panose="020B0604030504040204" pitchFamily="34" charset="-128"/>
              </a:rPr>
              <a:t>機</a:t>
            </a:r>
            <a:r>
              <a:rPr lang="en-US" altLang="ja-JP" sz="900" dirty="0">
                <a:latin typeface="Meiryo UI" panose="020B0604030504040204" pitchFamily="34" charset="-128"/>
                <a:ea typeface="Meiryo UI" panose="020B0604030504040204" pitchFamily="34" charset="-128"/>
              </a:rPr>
              <a:t>   </a:t>
            </a:r>
            <a:r>
              <a:rPr lang="ja-JP" altLang="en-US" sz="900">
                <a:latin typeface="Meiryo UI" panose="020B0604030504040204" pitchFamily="34" charset="-128"/>
                <a:ea typeface="Meiryo UI" panose="020B0604030504040204" pitchFamily="34" charset="-128"/>
              </a:rPr>
              <a:t>能：本体耐熱温度</a:t>
            </a:r>
            <a:r>
              <a:rPr lang="en-US" altLang="ja-JP" sz="900" dirty="0">
                <a:latin typeface="Meiryo UI" panose="020B0604030504040204" pitchFamily="34" charset="-128"/>
                <a:ea typeface="Meiryo UI" panose="020B0604030504040204" pitchFamily="34" charset="-128"/>
              </a:rPr>
              <a:t>100℃</a:t>
            </a:r>
          </a:p>
          <a:p>
            <a:r>
              <a:rPr lang="ja-JP" altLang="en-US" sz="900">
                <a:latin typeface="Meiryo UI" panose="020B0604030504040204" pitchFamily="34" charset="-128"/>
                <a:ea typeface="Meiryo UI" panose="020B0604030504040204" pitchFamily="34" charset="-128"/>
              </a:rPr>
              <a:t>付属品：取説付</a:t>
            </a:r>
            <a:r>
              <a:rPr lang="en-US" altLang="ja-JP" sz="900" dirty="0">
                <a:latin typeface="Meiryo UI" panose="020B0604030504040204" pitchFamily="34" charset="-128"/>
                <a:ea typeface="Meiryo UI" panose="020B0604030504040204" pitchFamily="34" charset="-128"/>
              </a:rPr>
              <a:t>(</a:t>
            </a:r>
            <a:r>
              <a:rPr lang="ja-JP" altLang="en-US" sz="900">
                <a:latin typeface="Meiryo UI" panose="020B0604030504040204" pitchFamily="34" charset="-128"/>
                <a:ea typeface="Meiryo UI" panose="020B0604030504040204" pitchFamily="34" charset="-128"/>
              </a:rPr>
              <a:t>紙箱面</a:t>
            </a:r>
            <a:r>
              <a:rPr lang="en-US" altLang="ja-JP" sz="900" dirty="0">
                <a:latin typeface="Meiryo UI" panose="020B0604030504040204" pitchFamily="34" charset="-128"/>
                <a:ea typeface="Meiryo UI" panose="020B0604030504040204" pitchFamily="34" charset="-128"/>
              </a:rPr>
              <a:t>)</a:t>
            </a:r>
          </a:p>
          <a:p>
            <a:r>
              <a:rPr lang="ja-JP" altLang="en-US" sz="900">
                <a:latin typeface="Meiryo UI" panose="020B0604030504040204" pitchFamily="34" charset="-128"/>
                <a:ea typeface="Meiryo UI" panose="020B0604030504040204" pitchFamily="34" charset="-128"/>
              </a:rPr>
              <a:t>備</a:t>
            </a:r>
            <a:r>
              <a:rPr lang="en-US" altLang="ja-JP" sz="900" dirty="0">
                <a:latin typeface="Meiryo UI" panose="020B0604030504040204" pitchFamily="34" charset="-128"/>
                <a:ea typeface="Meiryo UI" panose="020B0604030504040204" pitchFamily="34" charset="-128"/>
              </a:rPr>
              <a:t>   </a:t>
            </a:r>
            <a:r>
              <a:rPr lang="ja-JP" altLang="en-US" sz="900">
                <a:latin typeface="Meiryo UI" panose="020B0604030504040204" pitchFamily="34" charset="-128"/>
                <a:ea typeface="Meiryo UI" panose="020B0604030504040204" pitchFamily="34" charset="-128"/>
              </a:rPr>
              <a:t>考：レッド・ネイビー・ブラック・ホワイト</a:t>
            </a:r>
            <a:endParaRPr lang="en-US" altLang="ja-JP" sz="900" dirty="0">
              <a:latin typeface="Meiryo UI" panose="020B0604030504040204" pitchFamily="34" charset="-128"/>
              <a:ea typeface="Meiryo UI" panose="020B0604030504040204" pitchFamily="34" charset="-128"/>
            </a:endParaRPr>
          </a:p>
          <a:p>
            <a:r>
              <a:rPr lang="ja-JP" altLang="en-US" sz="900">
                <a:latin typeface="Meiryo UI" panose="020B0604030504040204" pitchFamily="34" charset="-128"/>
                <a:ea typeface="Meiryo UI" panose="020B0604030504040204" pitchFamily="34" charset="-128"/>
              </a:rPr>
              <a:t>　　　　　　食品衛生検査済</a:t>
            </a:r>
            <a:endParaRPr lang="en-US"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1596079"/>
          </a:xfrm>
          <a:prstGeom prst="rect">
            <a:avLst/>
          </a:prstGeom>
          <a:noFill/>
        </p:spPr>
        <p:txBody>
          <a:bodyPr wrap="square" lIns="0" tIns="46800" rIns="0" spcCol="360000" rtlCol="0">
            <a:spAutoFit/>
          </a:bodyPr>
          <a:lstStyle/>
          <a:p>
            <a:pPr algn="just">
              <a:lnSpc>
                <a:spcPts val="2400"/>
              </a:lnSpc>
            </a:pPr>
            <a:r>
              <a:rPr lang="ja-JP" altLang="en-US" sz="1600">
                <a:latin typeface="Meiryo UI" panose="020B0604030504040204" pitchFamily="34" charset="-128"/>
                <a:ea typeface="Meiryo UI" panose="020B0604030504040204" pitchFamily="34" charset="-128"/>
              </a:rPr>
              <a:t>薄い上蓋そのものをスライドさせる仕様がスタイリッシュなサーモタンブラーです。全体的にもすっきりとしたシンプルな大人なデザインですので、特にオフィス用などにおすすめです。 </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pic>
        <p:nvPicPr>
          <p:cNvPr id="12" name="図 11">
            <a:extLst>
              <a:ext uri="{FF2B5EF4-FFF2-40B4-BE49-F238E27FC236}">
                <a16:creationId xmlns:a16="http://schemas.microsoft.com/office/drawing/2014/main" id="{3B50B268-BF67-E645-8DDA-272ECB1578A1}"/>
              </a:ext>
            </a:extLst>
          </p:cNvPr>
          <p:cNvPicPr>
            <a:picLocks noChangeAspect="1"/>
          </p:cNvPicPr>
          <p:nvPr/>
        </p:nvPicPr>
        <p:blipFill>
          <a:blip r:embed="rId5"/>
          <a:stretch>
            <a:fillRect/>
          </a:stretch>
        </p:blipFill>
        <p:spPr>
          <a:xfrm>
            <a:off x="401894" y="1736260"/>
            <a:ext cx="4200263" cy="3093151"/>
          </a:xfrm>
          <a:prstGeom prst="rect">
            <a:avLst/>
          </a:prstGeom>
        </p:spPr>
      </p:pic>
    </p:spTree>
    <p:extLst>
      <p:ext uri="{BB962C8B-B14F-4D97-AF65-F5344CB8AC3E}">
        <p14:creationId xmlns:p14="http://schemas.microsoft.com/office/powerpoint/2010/main" val="31617986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en-US" altLang="ja-JP" sz="2000" dirty="0">
                <a:solidFill>
                  <a:schemeClr val="bg1"/>
                </a:solidFill>
                <a:latin typeface="Meiryo UI" panose="020B0604030504040204" pitchFamily="34" charset="-128"/>
                <a:ea typeface="Meiryo UI" panose="020B0604030504040204" pitchFamily="34" charset="-128"/>
              </a:rPr>
              <a:t>2way L</a:t>
            </a:r>
            <a:r>
              <a:rPr lang="ja-JP" altLang="en-US" sz="2000" dirty="0">
                <a:solidFill>
                  <a:schemeClr val="bg1"/>
                </a:solidFill>
                <a:latin typeface="Meiryo UI" panose="020B0604030504040204" pitchFamily="34" charset="-128"/>
                <a:ea typeface="Meiryo UI" panose="020B0604030504040204" pitchFamily="34" charset="-128"/>
              </a:rPr>
              <a:t>判スタンド </a:t>
            </a: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787011"/>
          </a:xfrm>
          <a:prstGeom prst="rect">
            <a:avLst/>
          </a:prstGeom>
          <a:noFill/>
        </p:spPr>
        <p:txBody>
          <a:bodyPr wrap="square" lIns="90000" tIns="46800" rIns="0" bIns="46800" rtlCol="0">
            <a:spAutoFit/>
          </a:bodyPr>
          <a:lstStyle/>
          <a:p>
            <a:r>
              <a:rPr lang="ja-JP" altLang="en-US" sz="900" dirty="0">
                <a:latin typeface="Meiryo UI" panose="020B0604030504040204" pitchFamily="34" charset="-128"/>
                <a:ea typeface="Meiryo UI" panose="020B0604030504040204" pitchFamily="34" charset="-128"/>
              </a:rPr>
              <a:t>素材：アクリル・スチール</a:t>
            </a:r>
          </a:p>
          <a:p>
            <a:r>
              <a:rPr lang="ja-JP" altLang="en-US" sz="900" dirty="0">
                <a:latin typeface="Meiryo UI" panose="020B0604030504040204" pitchFamily="34" charset="-128"/>
                <a:ea typeface="Meiryo UI" panose="020B0604030504040204" pitchFamily="34" charset="-128"/>
              </a:rPr>
              <a:t>サイズ：</a:t>
            </a:r>
            <a:r>
              <a:rPr lang="en-US" altLang="ja-JP" sz="900" dirty="0">
                <a:latin typeface="Meiryo UI" panose="020B0604030504040204" pitchFamily="34" charset="-128"/>
                <a:ea typeface="Meiryo UI" panose="020B0604030504040204" pitchFamily="34" charset="-128"/>
              </a:rPr>
              <a:t>126×146×67mm</a:t>
            </a:r>
          </a:p>
          <a:p>
            <a:r>
              <a:rPr lang="ja-JP" altLang="en-US" sz="900" dirty="0">
                <a:latin typeface="Meiryo UI" panose="020B0604030504040204" pitchFamily="34" charset="-128"/>
                <a:ea typeface="Meiryo UI" panose="020B0604030504040204" pitchFamily="34" charset="-128"/>
              </a:rPr>
              <a:t>包装：包装袋</a:t>
            </a:r>
          </a:p>
          <a:p>
            <a:r>
              <a:rPr lang="ja-JP" altLang="en-US" sz="900" dirty="0">
                <a:latin typeface="Meiryo UI" panose="020B0604030504040204" pitchFamily="34" charset="-128"/>
                <a:ea typeface="Meiryo UI" panose="020B0604030504040204" pitchFamily="34" charset="-128"/>
              </a:rPr>
              <a:t>生産国：中国</a:t>
            </a:r>
          </a:p>
          <a:p>
            <a:r>
              <a:rPr lang="ja-JP" altLang="en-US" sz="900" dirty="0">
                <a:latin typeface="Meiryo UI" panose="020B0604030504040204" pitchFamily="34" charset="-128"/>
                <a:ea typeface="Meiryo UI" panose="020B0604030504040204" pitchFamily="34" charset="-128"/>
              </a:rPr>
              <a:t>備考：構造上ビスの反対側に若干の隙間が出来る事があります。</a:t>
            </a:r>
            <a:endParaRPr lang="en-US"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71" name="テキスト ボックス 70">
            <a:extLst>
              <a:ext uri="{FF2B5EF4-FFF2-40B4-BE49-F238E27FC236}">
                <a16:creationId xmlns:a16="http://schemas.microsoft.com/office/drawing/2014/main" id="{9CB1C9CE-1452-7545-89C5-18AAC82727F2}"/>
              </a:ext>
            </a:extLst>
          </p:cNvPr>
          <p:cNvSpPr txBox="1"/>
          <p:nvPr/>
        </p:nvSpPr>
        <p:spPr>
          <a:xfrm>
            <a:off x="738099" y="3241645"/>
            <a:ext cx="3590620"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商品写</a:t>
            </a:r>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2224969"/>
          </a:xfrm>
          <a:prstGeom prst="rect">
            <a:avLst/>
          </a:prstGeom>
          <a:noFill/>
        </p:spPr>
        <p:txBody>
          <a:bodyPr wrap="square" lIns="0" tIns="46800" rIns="0" spcCol="360000" rtlCol="0">
            <a:spAutoFit/>
          </a:bodyPr>
          <a:lstStyle/>
          <a:p>
            <a:pPr algn="just">
              <a:lnSpc>
                <a:spcPts val="2400"/>
              </a:lnSpc>
            </a:pPr>
            <a:r>
              <a:rPr lang="ja-JP" altLang="en-US" sz="1600" dirty="0"/>
              <a:t>どんなお部屋や写真にもマッチするシンプルなデザインの</a:t>
            </a:r>
            <a:r>
              <a:rPr lang="en-US" altLang="ja-JP" sz="1600" dirty="0"/>
              <a:t>L</a:t>
            </a:r>
            <a:r>
              <a:rPr lang="ja-JP" altLang="en-US" sz="1600" dirty="0"/>
              <a:t>判フォトスタンド。縦にも横にも使用可能です。さまざまな行事の記念用としてはもちろん、イベント等の特典用などにもおすすめ。 </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pic>
        <p:nvPicPr>
          <p:cNvPr id="13" name="図 12">
            <a:extLst>
              <a:ext uri="{FF2B5EF4-FFF2-40B4-BE49-F238E27FC236}">
                <a16:creationId xmlns:a16="http://schemas.microsoft.com/office/drawing/2014/main" id="{06ED5226-9EDA-45A5-2AF2-672EE60051D1}"/>
              </a:ext>
            </a:extLst>
          </p:cNvPr>
          <p:cNvPicPr>
            <a:picLocks noChangeAspect="1"/>
          </p:cNvPicPr>
          <p:nvPr/>
        </p:nvPicPr>
        <p:blipFill>
          <a:blip r:embed="rId5"/>
          <a:stretch>
            <a:fillRect/>
          </a:stretch>
        </p:blipFill>
        <p:spPr>
          <a:xfrm>
            <a:off x="737459" y="1309691"/>
            <a:ext cx="3560088" cy="3560088"/>
          </a:xfrm>
          <a:prstGeom prst="rect">
            <a:avLst/>
          </a:prstGeom>
        </p:spPr>
      </p:pic>
    </p:spTree>
    <p:extLst>
      <p:ext uri="{BB962C8B-B14F-4D97-AF65-F5344CB8AC3E}">
        <p14:creationId xmlns:p14="http://schemas.microsoft.com/office/powerpoint/2010/main" val="37587880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アクリルライティングスタンド六角用プレート</a:t>
            </a:r>
            <a:r>
              <a:rPr lang="en-US" altLang="ja-JP" sz="2000" dirty="0">
                <a:solidFill>
                  <a:schemeClr val="bg1"/>
                </a:solidFill>
                <a:latin typeface="Meiryo UI" panose="020B0604030504040204" pitchFamily="34" charset="-128"/>
                <a:ea typeface="Meiryo UI" panose="020B0604030504040204" pitchFamily="34" charset="-128"/>
              </a:rPr>
              <a:t>S 3mm </a:t>
            </a:r>
            <a:r>
              <a:rPr lang="ja-JP" altLang="en-US" sz="2000" dirty="0">
                <a:solidFill>
                  <a:schemeClr val="bg1"/>
                </a:solidFill>
                <a:latin typeface="Meiryo UI" panose="020B0604030504040204" pitchFamily="34" charset="-128"/>
                <a:ea typeface="Meiryo UI" panose="020B0604030504040204" pitchFamily="34" charset="-128"/>
              </a:rPr>
              <a:t>クリア </a:t>
            </a: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556179"/>
          </a:xfrm>
          <a:prstGeom prst="rect">
            <a:avLst/>
          </a:prstGeom>
          <a:noFill/>
        </p:spPr>
        <p:txBody>
          <a:bodyPr wrap="square" lIns="90000" tIns="46800" rIns="0" bIns="46800" rtlCol="0">
            <a:spAutoFit/>
          </a:bodyPr>
          <a:lstStyle/>
          <a:p>
            <a:r>
              <a:rPr lang="ja-JP" altLang="en-US" sz="1000" dirty="0">
                <a:latin typeface="Meiryo UI" panose="020B0604030504040204" pitchFamily="34" charset="-128"/>
                <a:ea typeface="Meiryo UI" panose="020B0604030504040204" pitchFamily="34" charset="-128"/>
              </a:rPr>
              <a:t>素材：アクリル</a:t>
            </a:r>
          </a:p>
          <a:p>
            <a:r>
              <a:rPr lang="ja-JP" altLang="en-US" sz="1000" dirty="0">
                <a:latin typeface="Meiryo UI" panose="020B0604030504040204" pitchFamily="34" charset="-128"/>
                <a:ea typeface="Meiryo UI" panose="020B0604030504040204" pitchFamily="34" charset="-128"/>
              </a:rPr>
              <a:t>サイズ：</a:t>
            </a:r>
            <a:r>
              <a:rPr lang="en-US" altLang="ja-JP" sz="1000" dirty="0">
                <a:latin typeface="Meiryo UI" panose="020B0604030504040204" pitchFamily="34" charset="-128"/>
                <a:ea typeface="Meiryo UI" panose="020B0604030504040204" pitchFamily="34" charset="-128"/>
              </a:rPr>
              <a:t>80×100(mm)</a:t>
            </a:r>
          </a:p>
          <a:p>
            <a:r>
              <a:rPr lang="ja-JP" altLang="en-US" sz="1000" dirty="0">
                <a:latin typeface="Meiryo UI" panose="020B0604030504040204" pitchFamily="34" charset="-128"/>
                <a:ea typeface="Meiryo UI" panose="020B0604030504040204" pitchFamily="34" charset="-128"/>
              </a:rPr>
              <a:t>包装：ライティングスタンド六角と同梱 </a:t>
            </a:r>
            <a:endParaRPr lang="en-US" altLang="ja-JP" sz="10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71" name="テキスト ボックス 70">
            <a:extLst>
              <a:ext uri="{FF2B5EF4-FFF2-40B4-BE49-F238E27FC236}">
                <a16:creationId xmlns:a16="http://schemas.microsoft.com/office/drawing/2014/main" id="{9CB1C9CE-1452-7545-89C5-18AAC82727F2}"/>
              </a:ext>
            </a:extLst>
          </p:cNvPr>
          <p:cNvSpPr txBox="1"/>
          <p:nvPr/>
        </p:nvSpPr>
        <p:spPr>
          <a:xfrm>
            <a:off x="738099" y="3241645"/>
            <a:ext cx="3590620"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商品写</a:t>
            </a:r>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1917193"/>
          </a:xfrm>
          <a:prstGeom prst="rect">
            <a:avLst/>
          </a:prstGeom>
          <a:noFill/>
        </p:spPr>
        <p:txBody>
          <a:bodyPr wrap="square" lIns="0" tIns="46800" rIns="0" spcCol="360000" rtlCol="0">
            <a:spAutoFit/>
          </a:bodyPr>
          <a:lstStyle/>
          <a:p>
            <a:pPr algn="just">
              <a:lnSpc>
                <a:spcPts val="2400"/>
              </a:lnSpc>
            </a:pPr>
            <a:r>
              <a:rPr lang="en-US" altLang="ja-JP" sz="1600" dirty="0"/>
              <a:t>S</a:t>
            </a:r>
            <a:r>
              <a:rPr lang="ja-JP" altLang="en-US" sz="1600" dirty="0"/>
              <a:t>サイズの、ライティングスタンド用</a:t>
            </a:r>
            <a:r>
              <a:rPr lang="en-US" altLang="ja-JP" sz="1600" dirty="0"/>
              <a:t>3mm</a:t>
            </a:r>
            <a:r>
              <a:rPr lang="ja-JP" altLang="en-US" sz="1600" dirty="0"/>
              <a:t>アクリルプレートです。鮮やかなフルカラープリントはもちろん、形状もオリジナルで切り抜くことが可能。物販用にも販促用にも人気です。</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pic>
        <p:nvPicPr>
          <p:cNvPr id="37" name="図 36">
            <a:extLst>
              <a:ext uri="{FF2B5EF4-FFF2-40B4-BE49-F238E27FC236}">
                <a16:creationId xmlns:a16="http://schemas.microsoft.com/office/drawing/2014/main" id="{26B8657C-6E37-AB60-3235-2591704ECF77}"/>
              </a:ext>
            </a:extLst>
          </p:cNvPr>
          <p:cNvPicPr>
            <a:picLocks noChangeAspect="1"/>
          </p:cNvPicPr>
          <p:nvPr/>
        </p:nvPicPr>
        <p:blipFill>
          <a:blip r:embed="rId5"/>
          <a:stretch>
            <a:fillRect/>
          </a:stretch>
        </p:blipFill>
        <p:spPr>
          <a:xfrm>
            <a:off x="665557" y="1386554"/>
            <a:ext cx="3652850" cy="3652850"/>
          </a:xfrm>
          <a:prstGeom prst="rect">
            <a:avLst/>
          </a:prstGeom>
        </p:spPr>
      </p:pic>
    </p:spTree>
    <p:extLst>
      <p:ext uri="{BB962C8B-B14F-4D97-AF65-F5344CB8AC3E}">
        <p14:creationId xmlns:p14="http://schemas.microsoft.com/office/powerpoint/2010/main" val="19780710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アクリルライティングスタンド六角用プレート</a:t>
            </a:r>
            <a:r>
              <a:rPr lang="en-US" altLang="ja-JP" sz="2000" dirty="0">
                <a:solidFill>
                  <a:schemeClr val="bg1"/>
                </a:solidFill>
                <a:latin typeface="Meiryo UI" panose="020B0604030504040204" pitchFamily="34" charset="-128"/>
                <a:ea typeface="Meiryo UI" panose="020B0604030504040204" pitchFamily="34" charset="-128"/>
              </a:rPr>
              <a:t>L 3mm </a:t>
            </a:r>
            <a:r>
              <a:rPr lang="ja-JP" altLang="en-US" sz="2000" dirty="0">
                <a:solidFill>
                  <a:schemeClr val="bg1"/>
                </a:solidFill>
                <a:latin typeface="Meiryo UI" panose="020B0604030504040204" pitchFamily="34" charset="-128"/>
                <a:ea typeface="Meiryo UI" panose="020B0604030504040204" pitchFamily="34" charset="-128"/>
              </a:rPr>
              <a:t>クリア</a:t>
            </a: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556179"/>
          </a:xfrm>
          <a:prstGeom prst="rect">
            <a:avLst/>
          </a:prstGeom>
          <a:noFill/>
        </p:spPr>
        <p:txBody>
          <a:bodyPr wrap="square" lIns="90000" tIns="46800" rIns="0" bIns="46800" rtlCol="0">
            <a:spAutoFit/>
          </a:bodyPr>
          <a:lstStyle/>
          <a:p>
            <a:r>
              <a:rPr lang="ja-JP" altLang="en-US" sz="1000" dirty="0">
                <a:latin typeface="Meiryo UI" panose="020B0604030504040204" pitchFamily="34" charset="-128"/>
                <a:ea typeface="Meiryo UI" panose="020B0604030504040204" pitchFamily="34" charset="-128"/>
              </a:rPr>
              <a:t>素材：アクリル</a:t>
            </a:r>
          </a:p>
          <a:p>
            <a:r>
              <a:rPr lang="ja-JP" altLang="en-US" sz="1000" dirty="0">
                <a:latin typeface="Meiryo UI" panose="020B0604030504040204" pitchFamily="34" charset="-128"/>
                <a:ea typeface="Meiryo UI" panose="020B0604030504040204" pitchFamily="34" charset="-128"/>
              </a:rPr>
              <a:t>サイズ：</a:t>
            </a:r>
            <a:r>
              <a:rPr lang="en-US" altLang="ja-JP" sz="1000" dirty="0">
                <a:latin typeface="Meiryo UI" panose="020B0604030504040204" pitchFamily="34" charset="-128"/>
                <a:ea typeface="Meiryo UI" panose="020B0604030504040204" pitchFamily="34" charset="-128"/>
              </a:rPr>
              <a:t>150×105mm</a:t>
            </a:r>
          </a:p>
          <a:p>
            <a:r>
              <a:rPr lang="ja-JP" altLang="en-US" sz="1000" dirty="0">
                <a:latin typeface="Meiryo UI" panose="020B0604030504040204" pitchFamily="34" charset="-128"/>
                <a:ea typeface="Meiryo UI" panose="020B0604030504040204" pitchFamily="34" charset="-128"/>
              </a:rPr>
              <a:t>包装：ライティングスタンド六角と同梱 </a:t>
            </a:r>
            <a:endParaRPr lang="en-US" altLang="ja-JP" sz="10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71" name="テキスト ボックス 70">
            <a:extLst>
              <a:ext uri="{FF2B5EF4-FFF2-40B4-BE49-F238E27FC236}">
                <a16:creationId xmlns:a16="http://schemas.microsoft.com/office/drawing/2014/main" id="{9CB1C9CE-1452-7545-89C5-18AAC82727F2}"/>
              </a:ext>
            </a:extLst>
          </p:cNvPr>
          <p:cNvSpPr txBox="1"/>
          <p:nvPr/>
        </p:nvSpPr>
        <p:spPr>
          <a:xfrm>
            <a:off x="738099" y="3241645"/>
            <a:ext cx="3590620"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商品写</a:t>
            </a:r>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1917193"/>
          </a:xfrm>
          <a:prstGeom prst="rect">
            <a:avLst/>
          </a:prstGeom>
          <a:noFill/>
        </p:spPr>
        <p:txBody>
          <a:bodyPr wrap="square" lIns="0" tIns="46800" rIns="0" spcCol="360000" rtlCol="0">
            <a:spAutoFit/>
          </a:bodyPr>
          <a:lstStyle/>
          <a:p>
            <a:pPr algn="just">
              <a:lnSpc>
                <a:spcPts val="2400"/>
              </a:lnSpc>
            </a:pPr>
            <a:r>
              <a:rPr lang="en-US" altLang="ja-JP" sz="1600" dirty="0"/>
              <a:t>L</a:t>
            </a:r>
            <a:r>
              <a:rPr lang="ja-JP" altLang="en-US" sz="1600" dirty="0"/>
              <a:t>サイズの、ライティングスタンド用</a:t>
            </a:r>
            <a:r>
              <a:rPr lang="en-US" altLang="ja-JP" sz="1600" dirty="0"/>
              <a:t>3mm</a:t>
            </a:r>
            <a:r>
              <a:rPr lang="ja-JP" altLang="en-US" sz="1600" dirty="0"/>
              <a:t>アクリルプレートです。鮮やかなフルカラープリントはもちろん、形状もオリジナルで切り抜くことが可能。存在感のあるアイテムです。 </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pic>
        <p:nvPicPr>
          <p:cNvPr id="44" name="図 43">
            <a:extLst>
              <a:ext uri="{FF2B5EF4-FFF2-40B4-BE49-F238E27FC236}">
                <a16:creationId xmlns:a16="http://schemas.microsoft.com/office/drawing/2014/main" id="{0A44FBA5-EAA2-60DB-2AE1-85F07A149536}"/>
              </a:ext>
            </a:extLst>
          </p:cNvPr>
          <p:cNvPicPr>
            <a:picLocks noChangeAspect="1"/>
          </p:cNvPicPr>
          <p:nvPr/>
        </p:nvPicPr>
        <p:blipFill>
          <a:blip r:embed="rId5"/>
          <a:stretch>
            <a:fillRect/>
          </a:stretch>
        </p:blipFill>
        <p:spPr>
          <a:xfrm>
            <a:off x="636292" y="1326860"/>
            <a:ext cx="3707130" cy="3707130"/>
          </a:xfrm>
          <a:prstGeom prst="rect">
            <a:avLst/>
          </a:prstGeom>
        </p:spPr>
      </p:pic>
    </p:spTree>
    <p:extLst>
      <p:ext uri="{BB962C8B-B14F-4D97-AF65-F5344CB8AC3E}">
        <p14:creationId xmlns:p14="http://schemas.microsoft.com/office/powerpoint/2010/main" val="36558848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ライトウォッシュキャンバストート</a:t>
            </a:r>
            <a:r>
              <a:rPr lang="en-US" altLang="ja-JP" sz="2000" dirty="0">
                <a:solidFill>
                  <a:schemeClr val="bg1"/>
                </a:solidFill>
                <a:latin typeface="Meiryo UI" panose="020B0604030504040204" pitchFamily="34" charset="-128"/>
                <a:ea typeface="Meiryo UI" panose="020B0604030504040204" pitchFamily="34" charset="-128"/>
              </a:rPr>
              <a:t>(S) </a:t>
            </a:r>
            <a:endParaRPr lang="ja-JP" altLang="en-US" sz="2000" dirty="0">
              <a:solidFill>
                <a:schemeClr val="bg1"/>
              </a:solidFill>
              <a:latin typeface="Meiryo UI" panose="020B0604030504040204" pitchFamily="34" charset="-128"/>
              <a:ea typeface="Meiryo UI" panose="020B0604030504040204" pitchFamily="34" charset="-128"/>
            </a:endParaRP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648512"/>
          </a:xfrm>
          <a:prstGeom prst="rect">
            <a:avLst/>
          </a:prstGeom>
          <a:noFill/>
        </p:spPr>
        <p:txBody>
          <a:bodyPr wrap="square" lIns="90000" tIns="46800" rIns="0" bIns="46800" rtlCol="0">
            <a:spAutoFit/>
          </a:bodyPr>
          <a:lstStyle/>
          <a:p>
            <a:r>
              <a:rPr lang="ja-JP" altLang="en-US" sz="900" dirty="0">
                <a:latin typeface="Meiryo UI" panose="020B0604030504040204" pitchFamily="34" charset="-128"/>
                <a:ea typeface="Meiryo UI" panose="020B0604030504040204" pitchFamily="34" charset="-128"/>
              </a:rPr>
              <a:t>カラー展開：全</a:t>
            </a:r>
            <a:r>
              <a:rPr lang="en-US" altLang="ja-JP" sz="900" dirty="0">
                <a:latin typeface="Meiryo UI" panose="020B0604030504040204" pitchFamily="34" charset="-128"/>
                <a:ea typeface="Meiryo UI" panose="020B0604030504040204" pitchFamily="34" charset="-128"/>
              </a:rPr>
              <a:t>5</a:t>
            </a:r>
            <a:r>
              <a:rPr lang="ja-JP" altLang="en-US" sz="900" dirty="0">
                <a:latin typeface="Meiryo UI" panose="020B0604030504040204" pitchFamily="34" charset="-128"/>
                <a:ea typeface="Meiryo UI" panose="020B0604030504040204" pitchFamily="34" charset="-128"/>
              </a:rPr>
              <a:t>色</a:t>
            </a:r>
          </a:p>
          <a:p>
            <a:r>
              <a:rPr lang="ja-JP" altLang="en-US" sz="900" dirty="0">
                <a:latin typeface="Meiryo UI" panose="020B0604030504040204" pitchFamily="34" charset="-128"/>
                <a:ea typeface="Meiryo UI" panose="020B0604030504040204" pitchFamily="34" charset="-128"/>
              </a:rPr>
              <a:t>素材：コットン</a:t>
            </a:r>
          </a:p>
          <a:p>
            <a:r>
              <a:rPr lang="ja-JP" altLang="en-US" sz="900" dirty="0">
                <a:latin typeface="Meiryo UI" panose="020B0604030504040204" pitchFamily="34" charset="-128"/>
                <a:ea typeface="Meiryo UI" panose="020B0604030504040204" pitchFamily="34" charset="-128"/>
              </a:rPr>
              <a:t>サイズ：本体</a:t>
            </a:r>
            <a:r>
              <a:rPr lang="en-US" altLang="ja-JP" sz="900" dirty="0">
                <a:latin typeface="Meiryo UI" panose="020B0604030504040204" pitchFamily="34" charset="-128"/>
                <a:ea typeface="Meiryo UI" panose="020B0604030504040204" pitchFamily="34" charset="-128"/>
              </a:rPr>
              <a:t>/</a:t>
            </a:r>
            <a:r>
              <a:rPr lang="ja-JP" altLang="en-US" sz="900" dirty="0">
                <a:latin typeface="Meiryo UI" panose="020B0604030504040204" pitchFamily="34" charset="-128"/>
                <a:ea typeface="Meiryo UI" panose="020B0604030504040204" pitchFamily="34" charset="-128"/>
              </a:rPr>
              <a:t>約</a:t>
            </a:r>
            <a:r>
              <a:rPr lang="en-US" altLang="ja-JP" sz="900" dirty="0">
                <a:latin typeface="Meiryo UI" panose="020B0604030504040204" pitchFamily="34" charset="-128"/>
                <a:ea typeface="Meiryo UI" panose="020B0604030504040204" pitchFamily="34" charset="-128"/>
              </a:rPr>
              <a:t>280×180×90(mm)</a:t>
            </a:r>
            <a:r>
              <a:rPr lang="ja-JP" altLang="en-US" sz="900" dirty="0">
                <a:latin typeface="Meiryo UI" panose="020B0604030504040204" pitchFamily="34" charset="-128"/>
                <a:ea typeface="Meiryo UI" panose="020B0604030504040204" pitchFamily="34" charset="-128"/>
              </a:rPr>
              <a:t>・持ち手</a:t>
            </a:r>
            <a:r>
              <a:rPr lang="en-US" altLang="ja-JP" sz="900" dirty="0">
                <a:latin typeface="Meiryo UI" panose="020B0604030504040204" pitchFamily="34" charset="-128"/>
                <a:ea typeface="Meiryo UI" panose="020B0604030504040204" pitchFamily="34" charset="-128"/>
              </a:rPr>
              <a:t>/</a:t>
            </a:r>
            <a:r>
              <a:rPr lang="ja-JP" altLang="en-US" sz="900" dirty="0">
                <a:latin typeface="Meiryo UI" panose="020B0604030504040204" pitchFamily="34" charset="-128"/>
                <a:ea typeface="Meiryo UI" panose="020B0604030504040204" pitchFamily="34" charset="-128"/>
              </a:rPr>
              <a:t>約</a:t>
            </a:r>
            <a:r>
              <a:rPr lang="en-US" altLang="ja-JP" sz="900" dirty="0">
                <a:latin typeface="Meiryo UI" panose="020B0604030504040204" pitchFamily="34" charset="-128"/>
                <a:ea typeface="Meiryo UI" panose="020B0604030504040204" pitchFamily="34" charset="-128"/>
              </a:rPr>
              <a:t>25×280(mm)</a:t>
            </a:r>
          </a:p>
          <a:p>
            <a:r>
              <a:rPr lang="ja-JP" altLang="en-US" sz="900" dirty="0">
                <a:latin typeface="Meiryo UI" panose="020B0604030504040204" pitchFamily="34" charset="-128"/>
                <a:ea typeface="Meiryo UI" panose="020B0604030504040204" pitchFamily="34" charset="-128"/>
              </a:rPr>
              <a:t>容量：約</a:t>
            </a:r>
            <a:r>
              <a:rPr lang="en-US" altLang="ja-JP" sz="900" dirty="0">
                <a:latin typeface="Meiryo UI" panose="020B0604030504040204" pitchFamily="34" charset="-128"/>
                <a:ea typeface="Meiryo UI" panose="020B0604030504040204" pitchFamily="34" charset="-128"/>
              </a:rPr>
              <a:t>3L </a:t>
            </a: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71" name="テキスト ボックス 70">
            <a:extLst>
              <a:ext uri="{FF2B5EF4-FFF2-40B4-BE49-F238E27FC236}">
                <a16:creationId xmlns:a16="http://schemas.microsoft.com/office/drawing/2014/main" id="{9CB1C9CE-1452-7545-89C5-18AAC82727F2}"/>
              </a:ext>
            </a:extLst>
          </p:cNvPr>
          <p:cNvSpPr txBox="1"/>
          <p:nvPr/>
        </p:nvSpPr>
        <p:spPr>
          <a:xfrm>
            <a:off x="738099" y="3241645"/>
            <a:ext cx="3590620"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商品写</a:t>
            </a:r>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2224969"/>
          </a:xfrm>
          <a:prstGeom prst="rect">
            <a:avLst/>
          </a:prstGeom>
          <a:noFill/>
        </p:spPr>
        <p:txBody>
          <a:bodyPr wrap="square" lIns="0" tIns="46800" rIns="0" spcCol="360000" rtlCol="0">
            <a:spAutoFit/>
          </a:bodyPr>
          <a:lstStyle/>
          <a:p>
            <a:pPr algn="just">
              <a:lnSpc>
                <a:spcPts val="2400"/>
              </a:lnSpc>
            </a:pPr>
            <a:r>
              <a:rPr lang="en-US" altLang="ja-JP" sz="1600" dirty="0"/>
              <a:t>S</a:t>
            </a:r>
            <a:r>
              <a:rPr lang="ja-JP" altLang="en-US" sz="1600" dirty="0"/>
              <a:t>サイズのシンプルなトートバッグです。</a:t>
            </a:r>
            <a:r>
              <a:rPr lang="en-US" altLang="ja-JP" sz="1600" dirty="0"/>
              <a:t>13</a:t>
            </a:r>
            <a:r>
              <a:rPr lang="ja-JP" altLang="en-US" sz="1600" dirty="0"/>
              <a:t>オンスのライトウォッシュキャンバスを生地に使用しており耐久性にも優れているため、日常使いにもぴったり！物販用などにもおすすめです。 </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pic>
        <p:nvPicPr>
          <p:cNvPr id="19" name="図 18">
            <a:extLst>
              <a:ext uri="{FF2B5EF4-FFF2-40B4-BE49-F238E27FC236}">
                <a16:creationId xmlns:a16="http://schemas.microsoft.com/office/drawing/2014/main" id="{1B84D101-4D31-1F7F-FD93-B2651B49B39A}"/>
              </a:ext>
            </a:extLst>
          </p:cNvPr>
          <p:cNvPicPr>
            <a:picLocks noChangeAspect="1"/>
          </p:cNvPicPr>
          <p:nvPr/>
        </p:nvPicPr>
        <p:blipFill>
          <a:blip r:embed="rId5"/>
          <a:stretch>
            <a:fillRect/>
          </a:stretch>
        </p:blipFill>
        <p:spPr>
          <a:xfrm>
            <a:off x="672660" y="1388924"/>
            <a:ext cx="3686710" cy="3686710"/>
          </a:xfrm>
          <a:prstGeom prst="rect">
            <a:avLst/>
          </a:prstGeom>
        </p:spPr>
      </p:pic>
    </p:spTree>
    <p:extLst>
      <p:ext uri="{BB962C8B-B14F-4D97-AF65-F5344CB8AC3E}">
        <p14:creationId xmlns:p14="http://schemas.microsoft.com/office/powerpoint/2010/main" val="37852197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レギュラーキャンバストートバッグ</a:t>
            </a:r>
            <a:r>
              <a:rPr lang="en-US" altLang="ja-JP" sz="2000" dirty="0">
                <a:solidFill>
                  <a:schemeClr val="bg1"/>
                </a:solidFill>
                <a:latin typeface="Meiryo UI" panose="020B0604030504040204" pitchFamily="34" charset="-128"/>
                <a:ea typeface="Meiryo UI" panose="020B0604030504040204" pitchFamily="34" charset="-128"/>
              </a:rPr>
              <a:t>(L) </a:t>
            </a:r>
            <a:endParaRPr lang="ja-JP" altLang="en-US" sz="2000" dirty="0">
              <a:solidFill>
                <a:schemeClr val="bg1"/>
              </a:solidFill>
              <a:latin typeface="Meiryo UI" panose="020B0604030504040204" pitchFamily="34" charset="-128"/>
              <a:ea typeface="Meiryo UI" panose="020B0604030504040204" pitchFamily="34" charset="-128"/>
            </a:endParaRP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648512"/>
          </a:xfrm>
          <a:prstGeom prst="rect">
            <a:avLst/>
          </a:prstGeom>
          <a:noFill/>
        </p:spPr>
        <p:txBody>
          <a:bodyPr wrap="square" lIns="90000" tIns="46800" rIns="0" bIns="46800" rtlCol="0">
            <a:spAutoFit/>
          </a:bodyPr>
          <a:lstStyle/>
          <a:p>
            <a:r>
              <a:rPr lang="ja-JP" altLang="en-US" sz="900" dirty="0">
                <a:latin typeface="Meiryo UI" panose="020B0604030504040204" pitchFamily="34" charset="-128"/>
                <a:ea typeface="Meiryo UI" panose="020B0604030504040204" pitchFamily="34" charset="-128"/>
              </a:rPr>
              <a:t>カラー展開：全</a:t>
            </a:r>
            <a:r>
              <a:rPr lang="en-US" altLang="ja-JP" sz="900" dirty="0">
                <a:latin typeface="Meiryo UI" panose="020B0604030504040204" pitchFamily="34" charset="-128"/>
                <a:ea typeface="Meiryo UI" panose="020B0604030504040204" pitchFamily="34" charset="-128"/>
              </a:rPr>
              <a:t>21</a:t>
            </a:r>
            <a:r>
              <a:rPr lang="ja-JP" altLang="en-US" sz="900" dirty="0">
                <a:latin typeface="Meiryo UI" panose="020B0604030504040204" pitchFamily="34" charset="-128"/>
                <a:ea typeface="Meiryo UI" panose="020B0604030504040204" pitchFamily="34" charset="-128"/>
              </a:rPr>
              <a:t>色</a:t>
            </a:r>
          </a:p>
          <a:p>
            <a:r>
              <a:rPr lang="ja-JP" altLang="en-US" sz="900" dirty="0">
                <a:latin typeface="Meiryo UI" panose="020B0604030504040204" pitchFamily="34" charset="-128"/>
                <a:ea typeface="Meiryo UI" panose="020B0604030504040204" pitchFamily="34" charset="-128"/>
              </a:rPr>
              <a:t>素材：綿</a:t>
            </a:r>
            <a:r>
              <a:rPr lang="en-US" altLang="ja-JP" sz="900" dirty="0">
                <a:latin typeface="Meiryo UI" panose="020B0604030504040204" pitchFamily="34" charset="-128"/>
                <a:ea typeface="Meiryo UI" panose="020B0604030504040204" pitchFamily="34" charset="-128"/>
              </a:rPr>
              <a:t>100</a:t>
            </a:r>
            <a:r>
              <a:rPr lang="ja-JP" altLang="en-US" sz="900" dirty="0">
                <a:latin typeface="Meiryo UI" panose="020B0604030504040204" pitchFamily="34" charset="-128"/>
                <a:ea typeface="Meiryo UI" panose="020B0604030504040204" pitchFamily="34" charset="-128"/>
              </a:rPr>
              <a:t>％（キャンバス）</a:t>
            </a:r>
            <a:r>
              <a:rPr lang="en-US" altLang="ja-JP" sz="900" dirty="0">
                <a:latin typeface="Meiryo UI" panose="020B0604030504040204" pitchFamily="34" charset="-128"/>
                <a:ea typeface="Meiryo UI" panose="020B0604030504040204" pitchFamily="34" charset="-128"/>
              </a:rPr>
              <a:t>280g/</a:t>
            </a:r>
            <a:r>
              <a:rPr lang="ja-JP" altLang="en-US" sz="900" dirty="0">
                <a:latin typeface="Meiryo UI" panose="020B0604030504040204" pitchFamily="34" charset="-128"/>
                <a:ea typeface="Meiryo UI" panose="020B0604030504040204" pitchFamily="34" charset="-128"/>
              </a:rPr>
              <a:t>平方メートル </a:t>
            </a:r>
            <a:r>
              <a:rPr lang="en-US" altLang="ja-JP" sz="900" dirty="0">
                <a:latin typeface="Meiryo UI" panose="020B0604030504040204" pitchFamily="34" charset="-128"/>
                <a:ea typeface="Meiryo UI" panose="020B0604030504040204" pitchFamily="34" charset="-128"/>
              </a:rPr>
              <a:t>8.3oz/yd2</a:t>
            </a:r>
          </a:p>
          <a:p>
            <a:r>
              <a:rPr lang="ja-JP" altLang="en-US" sz="900" dirty="0">
                <a:latin typeface="Meiryo UI" panose="020B0604030504040204" pitchFamily="34" charset="-128"/>
                <a:ea typeface="Meiryo UI" panose="020B0604030504040204" pitchFamily="34" charset="-128"/>
              </a:rPr>
              <a:t>サイズ：横</a:t>
            </a:r>
            <a:r>
              <a:rPr lang="en-US" altLang="ja-JP" sz="900" dirty="0">
                <a:latin typeface="Meiryo UI" panose="020B0604030504040204" pitchFamily="34" charset="-128"/>
                <a:ea typeface="Meiryo UI" panose="020B0604030504040204" pitchFamily="34" charset="-128"/>
              </a:rPr>
              <a:t>330×</a:t>
            </a:r>
            <a:r>
              <a:rPr lang="ja-JP" altLang="en-US" sz="900" dirty="0">
                <a:latin typeface="Meiryo UI" panose="020B0604030504040204" pitchFamily="34" charset="-128"/>
                <a:ea typeface="Meiryo UI" panose="020B0604030504040204" pitchFamily="34" charset="-128"/>
              </a:rPr>
              <a:t>縦</a:t>
            </a:r>
            <a:r>
              <a:rPr lang="en-US" altLang="ja-JP" sz="900" dirty="0">
                <a:latin typeface="Meiryo UI" panose="020B0604030504040204" pitchFamily="34" charset="-128"/>
                <a:ea typeface="Meiryo UI" panose="020B0604030504040204" pitchFamily="34" charset="-128"/>
              </a:rPr>
              <a:t>400×</a:t>
            </a:r>
            <a:r>
              <a:rPr lang="ja-JP" altLang="en-US" sz="900" dirty="0">
                <a:latin typeface="Meiryo UI" panose="020B0604030504040204" pitchFamily="34" charset="-128"/>
                <a:ea typeface="Meiryo UI" panose="020B0604030504040204" pitchFamily="34" charset="-128"/>
              </a:rPr>
              <a:t>奥行</a:t>
            </a:r>
            <a:r>
              <a:rPr lang="en-US" altLang="ja-JP" sz="900" dirty="0">
                <a:latin typeface="Meiryo UI" panose="020B0604030504040204" pitchFamily="34" charset="-128"/>
                <a:ea typeface="Meiryo UI" panose="020B0604030504040204" pitchFamily="34" charset="-128"/>
              </a:rPr>
              <a:t>150mm</a:t>
            </a:r>
            <a:r>
              <a:rPr lang="ja-JP" altLang="en-US" sz="900" dirty="0">
                <a:latin typeface="Meiryo UI" panose="020B0604030504040204" pitchFamily="34" charset="-128"/>
                <a:ea typeface="Meiryo UI" panose="020B0604030504040204" pitchFamily="34" charset="-128"/>
              </a:rPr>
              <a:t>、持ち手の長さ</a:t>
            </a:r>
            <a:r>
              <a:rPr lang="en-US" altLang="ja-JP" sz="900" dirty="0">
                <a:latin typeface="Meiryo UI" panose="020B0604030504040204" pitchFamily="34" charset="-128"/>
                <a:ea typeface="Meiryo UI" panose="020B0604030504040204" pitchFamily="34" charset="-128"/>
              </a:rPr>
              <a:t>580mm</a:t>
            </a:r>
          </a:p>
          <a:p>
            <a:r>
              <a:rPr lang="ja-JP" altLang="en-US" sz="900" dirty="0">
                <a:latin typeface="Meiryo UI" panose="020B0604030504040204" pitchFamily="34" charset="-128"/>
                <a:ea typeface="Meiryo UI" panose="020B0604030504040204" pitchFamily="34" charset="-128"/>
              </a:rPr>
              <a:t>容量：</a:t>
            </a:r>
            <a:r>
              <a:rPr lang="en-US" altLang="ja-JP" sz="900" dirty="0">
                <a:latin typeface="Meiryo UI" panose="020B0604030504040204" pitchFamily="34" charset="-128"/>
                <a:ea typeface="Meiryo UI" panose="020B0604030504040204" pitchFamily="34" charset="-128"/>
              </a:rPr>
              <a:t>15L </a:t>
            </a: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1917193"/>
          </a:xfrm>
          <a:prstGeom prst="rect">
            <a:avLst/>
          </a:prstGeom>
          <a:noFill/>
        </p:spPr>
        <p:txBody>
          <a:bodyPr wrap="square" lIns="0" tIns="46800" rIns="0" spcCol="360000" rtlCol="0">
            <a:spAutoFit/>
          </a:bodyPr>
          <a:lstStyle/>
          <a:p>
            <a:pPr algn="just">
              <a:lnSpc>
                <a:spcPts val="2400"/>
              </a:lnSpc>
            </a:pPr>
            <a:r>
              <a:rPr lang="ja-JP" altLang="en-US" sz="1600" dirty="0"/>
              <a:t>お買い物などでもたっぷり入れられて便利なトートバッグ。生地は耐久性に優れたキャンバス素材のため使い勝手も抜群！豊富なカラーバリエーションから自由にお選びいただけます。 </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pic>
        <p:nvPicPr>
          <p:cNvPr id="41" name="図 40">
            <a:extLst>
              <a:ext uri="{FF2B5EF4-FFF2-40B4-BE49-F238E27FC236}">
                <a16:creationId xmlns:a16="http://schemas.microsoft.com/office/drawing/2014/main" id="{E212A8A0-DC2C-126B-55B5-E9DC9AC1D65D}"/>
              </a:ext>
            </a:extLst>
          </p:cNvPr>
          <p:cNvPicPr>
            <a:picLocks noChangeAspect="1"/>
          </p:cNvPicPr>
          <p:nvPr/>
        </p:nvPicPr>
        <p:blipFill>
          <a:blip r:embed="rId5"/>
          <a:stretch>
            <a:fillRect/>
          </a:stretch>
        </p:blipFill>
        <p:spPr>
          <a:xfrm>
            <a:off x="709736" y="1380096"/>
            <a:ext cx="3560089" cy="3560089"/>
          </a:xfrm>
          <a:prstGeom prst="rect">
            <a:avLst/>
          </a:prstGeom>
        </p:spPr>
      </p:pic>
    </p:spTree>
    <p:extLst>
      <p:ext uri="{BB962C8B-B14F-4D97-AF65-F5344CB8AC3E}">
        <p14:creationId xmlns:p14="http://schemas.microsoft.com/office/powerpoint/2010/main" val="40563701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a:solidFill>
                  <a:schemeClr val="bg1"/>
                </a:solidFill>
                <a:latin typeface="Meiryo UI" panose="020B0604030504040204" pitchFamily="34" charset="-128"/>
                <a:ea typeface="Meiryo UI" panose="020B0604030504040204" pitchFamily="34" charset="-128"/>
              </a:rPr>
              <a:t>ポータブル</a:t>
            </a:r>
            <a:r>
              <a:rPr lang="en-US" altLang="ja-JP" sz="2000" dirty="0">
                <a:solidFill>
                  <a:schemeClr val="bg1"/>
                </a:solidFill>
                <a:latin typeface="Meiryo UI" panose="020B0604030504040204" pitchFamily="34" charset="-128"/>
                <a:ea typeface="Meiryo UI" panose="020B0604030504040204" pitchFamily="34" charset="-128"/>
              </a:rPr>
              <a:t>&amp;</a:t>
            </a:r>
            <a:r>
              <a:rPr lang="ja-JP" altLang="en-US" sz="2000">
                <a:solidFill>
                  <a:schemeClr val="bg1"/>
                </a:solidFill>
                <a:latin typeface="Meiryo UI" panose="020B0604030504040204" pitchFamily="34" charset="-128"/>
                <a:ea typeface="Meiryo UI" panose="020B0604030504040204" pitchFamily="34" charset="-128"/>
              </a:rPr>
              <a:t>スタンドファン</a:t>
            </a: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648512"/>
          </a:xfrm>
          <a:prstGeom prst="rect">
            <a:avLst/>
          </a:prstGeom>
          <a:noFill/>
        </p:spPr>
        <p:txBody>
          <a:bodyPr wrap="square" lIns="90000" tIns="46800" rIns="0" bIns="46800" rtlCol="0">
            <a:spAutoFit/>
          </a:bodyPr>
          <a:lstStyle/>
          <a:p>
            <a:r>
              <a:rPr lang="ja-JP" altLang="en-US" sz="900">
                <a:latin typeface="Meiryo UI" panose="020B0604030504040204" pitchFamily="34" charset="-128"/>
                <a:ea typeface="Meiryo UI" panose="020B0604030504040204" pitchFamily="34" charset="-128"/>
              </a:rPr>
              <a:t>素</a:t>
            </a:r>
            <a:r>
              <a:rPr lang="en-US" altLang="ja-JP" sz="900" dirty="0">
                <a:latin typeface="Meiryo UI" panose="020B0604030504040204" pitchFamily="34" charset="-128"/>
                <a:ea typeface="Meiryo UI" panose="020B0604030504040204" pitchFamily="34" charset="-128"/>
              </a:rPr>
              <a:t>   </a:t>
            </a:r>
            <a:r>
              <a:rPr lang="ja-JP" altLang="en-US" sz="900">
                <a:latin typeface="Meiryo UI" panose="020B0604030504040204" pitchFamily="34" charset="-128"/>
                <a:ea typeface="Meiryo UI" panose="020B0604030504040204" pitchFamily="34" charset="-128"/>
              </a:rPr>
              <a:t>材：</a:t>
            </a:r>
            <a:r>
              <a:rPr lang="en-US" altLang="ja-JP" sz="900" dirty="0">
                <a:latin typeface="Meiryo UI" panose="020B0604030504040204" pitchFamily="34" charset="-128"/>
                <a:ea typeface="Meiryo UI" panose="020B0604030504040204" pitchFamily="34" charset="-128"/>
              </a:rPr>
              <a:t>AS</a:t>
            </a:r>
            <a:r>
              <a:rPr lang="ja-JP" altLang="en-US" sz="900">
                <a:latin typeface="Meiryo UI" panose="020B0604030504040204" pitchFamily="34" charset="-128"/>
                <a:ea typeface="Meiryo UI" panose="020B0604030504040204" pitchFamily="34" charset="-128"/>
              </a:rPr>
              <a:t>、</a:t>
            </a:r>
            <a:r>
              <a:rPr lang="en-US" altLang="ja-JP" sz="900" dirty="0">
                <a:latin typeface="Meiryo UI" panose="020B0604030504040204" pitchFamily="34" charset="-128"/>
                <a:ea typeface="Meiryo UI" panose="020B0604030504040204" pitchFamily="34" charset="-128"/>
              </a:rPr>
              <a:t>PC</a:t>
            </a:r>
            <a:r>
              <a:rPr lang="ja-JP" altLang="en-US" sz="900">
                <a:latin typeface="Meiryo UI" panose="020B0604030504040204" pitchFamily="34" charset="-128"/>
                <a:ea typeface="Meiryo UI" panose="020B0604030504040204" pitchFamily="34" charset="-128"/>
              </a:rPr>
              <a:t>　他</a:t>
            </a:r>
            <a:endParaRPr lang="en-US" altLang="ja-JP" sz="900" dirty="0">
              <a:latin typeface="Meiryo UI" panose="020B0604030504040204" pitchFamily="34" charset="-128"/>
              <a:ea typeface="Meiryo UI" panose="020B0604030504040204" pitchFamily="34" charset="-128"/>
            </a:endParaRPr>
          </a:p>
          <a:p>
            <a:r>
              <a:rPr lang="ja-JP" altLang="en-US" sz="900" spc="200">
                <a:latin typeface="Meiryo UI" panose="020B0604030504040204" pitchFamily="34" charset="-128"/>
                <a:ea typeface="Meiryo UI" panose="020B0604030504040204" pitchFamily="34" charset="-128"/>
              </a:rPr>
              <a:t>サイズ</a:t>
            </a:r>
            <a:r>
              <a:rPr lang="ja-JP" altLang="en-US" sz="900">
                <a:latin typeface="Meiryo UI" panose="020B0604030504040204" pitchFamily="34" charset="-128"/>
                <a:ea typeface="Meiryo UI" panose="020B0604030504040204" pitchFamily="34" charset="-128"/>
              </a:rPr>
              <a:t>：</a:t>
            </a:r>
            <a:r>
              <a:rPr lang="en-US" altLang="ja-JP" sz="900" dirty="0">
                <a:latin typeface="Meiryo UI" panose="020B0604030504040204" pitchFamily="34" charset="-128"/>
                <a:ea typeface="Meiryo UI" panose="020B0604030504040204" pitchFamily="34" charset="-128"/>
              </a:rPr>
              <a:t>73×148×22mm</a:t>
            </a:r>
            <a:r>
              <a:rPr lang="ja-JP" altLang="en-US" sz="900">
                <a:latin typeface="Meiryo UI" panose="020B0604030504040204" pitchFamily="34" charset="-128"/>
                <a:ea typeface="Meiryo UI" panose="020B0604030504040204" pitchFamily="34" charset="-128"/>
              </a:rPr>
              <a:t>（包装形態：エアパッキン</a:t>
            </a:r>
            <a:r>
              <a:rPr lang="en-US" altLang="ja-JP" sz="900" dirty="0">
                <a:latin typeface="Meiryo UI" panose="020B0604030504040204" pitchFamily="34" charset="-128"/>
                <a:ea typeface="Meiryo UI" panose="020B0604030504040204" pitchFamily="34" charset="-128"/>
              </a:rPr>
              <a:t>､</a:t>
            </a:r>
            <a:r>
              <a:rPr lang="ja-JP" altLang="en-US" sz="900">
                <a:latin typeface="Meiryo UI" panose="020B0604030504040204" pitchFamily="34" charset="-128"/>
                <a:ea typeface="Meiryo UI" panose="020B0604030504040204" pitchFamily="34" charset="-128"/>
              </a:rPr>
              <a:t>紙箱）</a:t>
            </a:r>
            <a:r>
              <a:rPr lang="en-US" altLang="ja-JP" sz="900" dirty="0">
                <a:latin typeface="Meiryo UI" panose="020B0604030504040204" pitchFamily="34" charset="-128"/>
                <a:ea typeface="Meiryo UI" panose="020B0604030504040204" pitchFamily="34" charset="-128"/>
              </a:rPr>
              <a:t> </a:t>
            </a:r>
          </a:p>
          <a:p>
            <a:r>
              <a:rPr lang="ja-JP" altLang="en-US" sz="900">
                <a:latin typeface="Meiryo UI" panose="020B0604030504040204" pitchFamily="34" charset="-128"/>
                <a:ea typeface="Meiryo UI" panose="020B0604030504040204" pitchFamily="34" charset="-128"/>
              </a:rPr>
              <a:t>付属品：取説付</a:t>
            </a:r>
            <a:r>
              <a:rPr lang="en-US" altLang="ja-JP" sz="900" dirty="0">
                <a:latin typeface="Meiryo UI" panose="020B0604030504040204" pitchFamily="34" charset="-128"/>
                <a:ea typeface="Meiryo UI" panose="020B0604030504040204" pitchFamily="34" charset="-128"/>
              </a:rPr>
              <a:t>(</a:t>
            </a:r>
            <a:r>
              <a:rPr lang="ja-JP" altLang="en-US" sz="900">
                <a:latin typeface="Meiryo UI" panose="020B0604030504040204" pitchFamily="34" charset="-128"/>
                <a:ea typeface="Meiryo UI" panose="020B0604030504040204" pitchFamily="34" charset="-128"/>
              </a:rPr>
              <a:t>紙箱面</a:t>
            </a:r>
            <a:r>
              <a:rPr lang="en-US" altLang="ja-JP" sz="900" dirty="0">
                <a:latin typeface="Meiryo UI" panose="020B0604030504040204" pitchFamily="34" charset="-128"/>
                <a:ea typeface="Meiryo UI" panose="020B0604030504040204" pitchFamily="34" charset="-128"/>
              </a:rPr>
              <a:t>)</a:t>
            </a:r>
          </a:p>
          <a:p>
            <a:r>
              <a:rPr lang="ja-JP" altLang="en-US" sz="900">
                <a:latin typeface="Meiryo UI" panose="020B0604030504040204" pitchFamily="34" charset="-128"/>
                <a:ea typeface="Meiryo UI" panose="020B0604030504040204" pitchFamily="34" charset="-128"/>
              </a:rPr>
              <a:t>備</a:t>
            </a:r>
            <a:r>
              <a:rPr lang="en-US" altLang="ja-JP" sz="900" dirty="0">
                <a:latin typeface="Meiryo UI" panose="020B0604030504040204" pitchFamily="34" charset="-128"/>
                <a:ea typeface="Meiryo UI" panose="020B0604030504040204" pitchFamily="34" charset="-128"/>
              </a:rPr>
              <a:t>   </a:t>
            </a:r>
            <a:r>
              <a:rPr lang="ja-JP" altLang="en-US" sz="900">
                <a:latin typeface="Meiryo UI" panose="020B0604030504040204" pitchFamily="34" charset="-128"/>
                <a:ea typeface="Meiryo UI" panose="020B0604030504040204" pitchFamily="34" charset="-128"/>
              </a:rPr>
              <a:t>考：単</a:t>
            </a:r>
            <a:r>
              <a:rPr lang="en-US" altLang="ja-JP" sz="900" dirty="0">
                <a:latin typeface="Meiryo UI" panose="020B0604030504040204" pitchFamily="34" charset="-128"/>
                <a:ea typeface="Meiryo UI" panose="020B0604030504040204" pitchFamily="34" charset="-128"/>
              </a:rPr>
              <a:t>4</a:t>
            </a:r>
            <a:r>
              <a:rPr lang="ja-JP" altLang="en-US" sz="900">
                <a:latin typeface="Meiryo UI" panose="020B0604030504040204" pitchFamily="34" charset="-128"/>
                <a:ea typeface="Meiryo UI" panose="020B0604030504040204" pitchFamily="34" charset="-128"/>
              </a:rPr>
              <a:t>乾電池</a:t>
            </a:r>
            <a:r>
              <a:rPr lang="en-US" altLang="ja-JP" sz="900" dirty="0">
                <a:latin typeface="Meiryo UI" panose="020B0604030504040204" pitchFamily="34" charset="-128"/>
                <a:ea typeface="Meiryo UI" panose="020B0604030504040204" pitchFamily="34" charset="-128"/>
              </a:rPr>
              <a:t>×3</a:t>
            </a:r>
            <a:r>
              <a:rPr lang="ja-JP" altLang="en-US" sz="900">
                <a:latin typeface="Meiryo UI" panose="020B0604030504040204" pitchFamily="34" charset="-128"/>
                <a:ea typeface="Meiryo UI" panose="020B0604030504040204" pitchFamily="34" charset="-128"/>
              </a:rPr>
              <a:t>本</a:t>
            </a:r>
            <a:r>
              <a:rPr lang="en-US" altLang="ja-JP" sz="900" dirty="0">
                <a:latin typeface="Meiryo UI" panose="020B0604030504040204" pitchFamily="34" charset="-128"/>
                <a:ea typeface="Meiryo UI" panose="020B0604030504040204" pitchFamily="34" charset="-128"/>
              </a:rPr>
              <a:t>(</a:t>
            </a:r>
            <a:r>
              <a:rPr lang="ja-JP" altLang="en-US" sz="900">
                <a:latin typeface="Meiryo UI" panose="020B0604030504040204" pitchFamily="34" charset="-128"/>
                <a:ea typeface="Meiryo UI" panose="020B0604030504040204" pitchFamily="34" charset="-128"/>
              </a:rPr>
              <a:t>別売</a:t>
            </a:r>
            <a:r>
              <a:rPr lang="en-US" altLang="ja-JP" sz="900" dirty="0">
                <a:latin typeface="Meiryo UI" panose="020B0604030504040204" pitchFamily="34" charset="-128"/>
                <a:ea typeface="Meiryo UI" panose="020B0604030504040204" pitchFamily="34" charset="-128"/>
              </a:rPr>
              <a:t>) </a:t>
            </a: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1903856"/>
          </a:xfrm>
          <a:prstGeom prst="rect">
            <a:avLst/>
          </a:prstGeom>
          <a:noFill/>
        </p:spPr>
        <p:txBody>
          <a:bodyPr wrap="square" lIns="0" tIns="46800" rIns="0" spcCol="360000" rtlCol="0">
            <a:spAutoFit/>
          </a:bodyPr>
          <a:lstStyle/>
          <a:p>
            <a:pPr algn="just">
              <a:lnSpc>
                <a:spcPts val="2400"/>
              </a:lnSpc>
            </a:pPr>
            <a:r>
              <a:rPr lang="ja-JP" altLang="en-US" sz="1600">
                <a:latin typeface="Meiryo UI" panose="020B0604030504040204" pitchFamily="34" charset="-128"/>
                <a:ea typeface="Meiryo UI" panose="020B0604030504040204" pitchFamily="34" charset="-128"/>
              </a:rPr>
              <a:t>屋外で手に持って使っても、デスク上で立てて置いても使える便利なファンです。乾電池式のため充電する手間いらずがポイント。夏場の屋外イベントのノベルティ用などに是非ご活用ください。 </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pic>
        <p:nvPicPr>
          <p:cNvPr id="12" name="図 11">
            <a:extLst>
              <a:ext uri="{FF2B5EF4-FFF2-40B4-BE49-F238E27FC236}">
                <a16:creationId xmlns:a16="http://schemas.microsoft.com/office/drawing/2014/main" id="{3861173B-EC60-4847-9AA9-0F3557B6A0CC}"/>
              </a:ext>
            </a:extLst>
          </p:cNvPr>
          <p:cNvPicPr>
            <a:picLocks noChangeAspect="1"/>
          </p:cNvPicPr>
          <p:nvPr/>
        </p:nvPicPr>
        <p:blipFill>
          <a:blip r:embed="rId5"/>
          <a:stretch>
            <a:fillRect/>
          </a:stretch>
        </p:blipFill>
        <p:spPr>
          <a:xfrm>
            <a:off x="1473184" y="1464483"/>
            <a:ext cx="2121422" cy="3522938"/>
          </a:xfrm>
          <a:prstGeom prst="rect">
            <a:avLst/>
          </a:prstGeom>
        </p:spPr>
      </p:pic>
    </p:spTree>
    <p:extLst>
      <p:ext uri="{BB962C8B-B14F-4D97-AF65-F5344CB8AC3E}">
        <p14:creationId xmlns:p14="http://schemas.microsoft.com/office/powerpoint/2010/main" val="5548578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a:solidFill>
                  <a:schemeClr val="bg1"/>
                </a:solidFill>
                <a:latin typeface="Meiryo UI" panose="020B0604030504040204" pitchFamily="34" charset="-128"/>
                <a:ea typeface="Meiryo UI" panose="020B0604030504040204" pitchFamily="34" charset="-128"/>
              </a:rPr>
              <a:t>クルリト ランチバッグ</a:t>
            </a: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787011"/>
          </a:xfrm>
          <a:prstGeom prst="rect">
            <a:avLst/>
          </a:prstGeom>
          <a:noFill/>
        </p:spPr>
        <p:txBody>
          <a:bodyPr wrap="square" lIns="90000" tIns="46800" rIns="0" bIns="46800" rtlCol="0">
            <a:spAutoFit/>
          </a:bodyPr>
          <a:lstStyle/>
          <a:p>
            <a:r>
              <a:rPr lang="ja-JP" altLang="en-US" sz="900">
                <a:latin typeface="Meiryo UI" panose="020B0604030504040204" pitchFamily="34" charset="-128"/>
                <a:ea typeface="Meiryo UI" panose="020B0604030504040204" pitchFamily="34" charset="-128"/>
              </a:rPr>
              <a:t>素</a:t>
            </a:r>
            <a:r>
              <a:rPr lang="en-US" altLang="ja-JP" sz="900" dirty="0">
                <a:latin typeface="Meiryo UI" panose="020B0604030504040204" pitchFamily="34" charset="-128"/>
                <a:ea typeface="Meiryo UI" panose="020B0604030504040204" pitchFamily="34" charset="-128"/>
              </a:rPr>
              <a:t>   </a:t>
            </a:r>
            <a:r>
              <a:rPr lang="ja-JP" altLang="en-US" sz="900">
                <a:latin typeface="Meiryo UI" panose="020B0604030504040204" pitchFamily="34" charset="-128"/>
                <a:ea typeface="Meiryo UI" panose="020B0604030504040204" pitchFamily="34" charset="-128"/>
              </a:rPr>
              <a:t>材：ポリエステル 他</a:t>
            </a:r>
            <a:endParaRPr lang="en-US" altLang="ja-JP" sz="900" dirty="0">
              <a:latin typeface="Meiryo UI" panose="020B0604030504040204" pitchFamily="34" charset="-128"/>
              <a:ea typeface="Meiryo UI" panose="020B0604030504040204" pitchFamily="34" charset="-128"/>
            </a:endParaRPr>
          </a:p>
          <a:p>
            <a:r>
              <a:rPr lang="ja-JP" altLang="en-US" sz="900" spc="200">
                <a:latin typeface="Meiryo UI" panose="020B0604030504040204" pitchFamily="34" charset="-128"/>
                <a:ea typeface="Meiryo UI" panose="020B0604030504040204" pitchFamily="34" charset="-128"/>
              </a:rPr>
              <a:t>サイズ</a:t>
            </a:r>
            <a:r>
              <a:rPr lang="ja-JP" altLang="en-US" sz="900">
                <a:latin typeface="Meiryo UI" panose="020B0604030504040204" pitchFamily="34" charset="-128"/>
                <a:ea typeface="Meiryo UI" panose="020B0604030504040204" pitchFamily="34" charset="-128"/>
              </a:rPr>
              <a:t>：本体</a:t>
            </a:r>
            <a:r>
              <a:rPr lang="en-US" altLang="ja-JP" sz="900" dirty="0">
                <a:latin typeface="Meiryo UI" panose="020B0604030504040204" pitchFamily="34" charset="-128"/>
                <a:ea typeface="Meiryo UI" panose="020B0604030504040204" pitchFamily="34" charset="-128"/>
              </a:rPr>
              <a:t>/</a:t>
            </a:r>
            <a:r>
              <a:rPr lang="ja-JP" altLang="en-US" sz="900">
                <a:latin typeface="Meiryo UI" panose="020B0604030504040204" pitchFamily="34" charset="-128"/>
                <a:ea typeface="Meiryo UI" panose="020B0604030504040204" pitchFamily="34" charset="-128"/>
              </a:rPr>
              <a:t>約</a:t>
            </a:r>
            <a:r>
              <a:rPr lang="en-US" altLang="ja-JP" sz="900" dirty="0">
                <a:latin typeface="Meiryo UI" panose="020B0604030504040204" pitchFamily="34" charset="-128"/>
                <a:ea typeface="Meiryo UI" panose="020B0604030504040204" pitchFamily="34" charset="-128"/>
              </a:rPr>
              <a:t>270×300(</a:t>
            </a:r>
            <a:r>
              <a:rPr lang="ja-JP" altLang="en-US" sz="900">
                <a:latin typeface="Meiryo UI" panose="020B0604030504040204" pitchFamily="34" charset="-128"/>
                <a:ea typeface="Meiryo UI" panose="020B0604030504040204" pitchFamily="34" charset="-128"/>
              </a:rPr>
              <a:t>持ち手含む</a:t>
            </a:r>
            <a:r>
              <a:rPr lang="en-US" altLang="ja-JP" sz="900" dirty="0">
                <a:latin typeface="Meiryo UI" panose="020B0604030504040204" pitchFamily="34" charset="-128"/>
                <a:ea typeface="Meiryo UI" panose="020B0604030504040204" pitchFamily="34" charset="-128"/>
              </a:rPr>
              <a:t>440)(</a:t>
            </a:r>
            <a:r>
              <a:rPr lang="en" altLang="ja-JP" sz="900" dirty="0">
                <a:latin typeface="Meiryo UI" panose="020B0604030504040204" pitchFamily="34" charset="-128"/>
                <a:ea typeface="Meiryo UI" panose="020B0604030504040204" pitchFamily="34" charset="-128"/>
              </a:rPr>
              <a:t>mm)</a:t>
            </a:r>
          </a:p>
          <a:p>
            <a:r>
              <a:rPr lang="ja-JP" altLang="en-US" sz="900">
                <a:latin typeface="Meiryo UI" panose="020B0604030504040204" pitchFamily="34" charset="-128"/>
                <a:ea typeface="Meiryo UI" panose="020B0604030504040204" pitchFamily="34" charset="-128"/>
              </a:rPr>
              <a:t>　　　　　　</a:t>
            </a:r>
            <a:r>
              <a:rPr lang="ja-JP" altLang="en" sz="900">
                <a:latin typeface="Meiryo UI" panose="020B0604030504040204" pitchFamily="34" charset="-128"/>
                <a:ea typeface="Meiryo UI" panose="020B0604030504040204" pitchFamily="34" charset="-128"/>
              </a:rPr>
              <a:t>・</a:t>
            </a:r>
            <a:r>
              <a:rPr lang="ja-JP" altLang="en-US" sz="900">
                <a:latin typeface="Meiryo UI" panose="020B0604030504040204" pitchFamily="34" charset="-128"/>
                <a:ea typeface="Meiryo UI" panose="020B0604030504040204" pitchFamily="34" charset="-128"/>
              </a:rPr>
              <a:t>持ち手</a:t>
            </a:r>
            <a:r>
              <a:rPr lang="en-US" altLang="ja-JP" sz="900" dirty="0">
                <a:latin typeface="Meiryo UI" panose="020B0604030504040204" pitchFamily="34" charset="-128"/>
                <a:ea typeface="Meiryo UI" panose="020B0604030504040204" pitchFamily="34" charset="-128"/>
              </a:rPr>
              <a:t>/</a:t>
            </a:r>
            <a:r>
              <a:rPr lang="ja-JP" altLang="en-US" sz="900">
                <a:latin typeface="Meiryo UI" panose="020B0604030504040204" pitchFamily="34" charset="-128"/>
                <a:ea typeface="Meiryo UI" panose="020B0604030504040204" pitchFamily="34" charset="-128"/>
              </a:rPr>
              <a:t>約</a:t>
            </a:r>
            <a:r>
              <a:rPr lang="en-US" altLang="ja-JP" sz="900" dirty="0">
                <a:latin typeface="Meiryo UI" panose="020B0604030504040204" pitchFamily="34" charset="-128"/>
                <a:ea typeface="Meiryo UI" panose="020B0604030504040204" pitchFamily="34" charset="-128"/>
              </a:rPr>
              <a:t>50×140(</a:t>
            </a:r>
            <a:r>
              <a:rPr lang="en" altLang="ja-JP" sz="900" dirty="0">
                <a:latin typeface="Meiryo UI" panose="020B0604030504040204" pitchFamily="34" charset="-128"/>
                <a:ea typeface="Meiryo UI" panose="020B0604030504040204" pitchFamily="34" charset="-128"/>
              </a:rPr>
              <a:t>mm)</a:t>
            </a:r>
            <a:r>
              <a:rPr lang="ja-JP" altLang="en" sz="900">
                <a:latin typeface="Meiryo UI" panose="020B0604030504040204" pitchFamily="34" charset="-128"/>
                <a:ea typeface="Meiryo UI" panose="020B0604030504040204" pitchFamily="34" charset="-128"/>
              </a:rPr>
              <a:t>･</a:t>
            </a:r>
            <a:r>
              <a:rPr lang="ja-JP" altLang="en-US" sz="900">
                <a:latin typeface="Meiryo UI" panose="020B0604030504040204" pitchFamily="34" charset="-128"/>
                <a:ea typeface="Meiryo UI" panose="020B0604030504040204" pitchFamily="34" charset="-128"/>
              </a:rPr>
              <a:t>折りたたみ・マチ</a:t>
            </a:r>
            <a:r>
              <a:rPr lang="en-US" altLang="ja-JP" sz="900" dirty="0">
                <a:latin typeface="Meiryo UI" panose="020B0604030504040204" pitchFamily="34" charset="-128"/>
                <a:ea typeface="Meiryo UI" panose="020B0604030504040204" pitchFamily="34" charset="-128"/>
              </a:rPr>
              <a:t>/</a:t>
            </a:r>
            <a:r>
              <a:rPr lang="ja-JP" altLang="en-US" sz="900">
                <a:latin typeface="Meiryo UI" panose="020B0604030504040204" pitchFamily="34" charset="-128"/>
                <a:ea typeface="Meiryo UI" panose="020B0604030504040204" pitchFamily="34" charset="-128"/>
              </a:rPr>
              <a:t>約</a:t>
            </a:r>
            <a:r>
              <a:rPr lang="en-US" altLang="ja-JP" sz="900" dirty="0">
                <a:latin typeface="Meiryo UI" panose="020B0604030504040204" pitchFamily="34" charset="-128"/>
                <a:ea typeface="Meiryo UI" panose="020B0604030504040204" pitchFamily="34" charset="-128"/>
              </a:rPr>
              <a:t>190(</a:t>
            </a:r>
            <a:r>
              <a:rPr lang="en" altLang="ja-JP" sz="900" dirty="0">
                <a:latin typeface="Meiryo UI" panose="020B0604030504040204" pitchFamily="34" charset="-128"/>
                <a:ea typeface="Meiryo UI" panose="020B0604030504040204" pitchFamily="34" charset="-128"/>
              </a:rPr>
              <a:t>mm)</a:t>
            </a:r>
          </a:p>
          <a:p>
            <a:r>
              <a:rPr lang="ja-JP" altLang="en-US" sz="900">
                <a:latin typeface="Meiryo UI" panose="020B0604030504040204" pitchFamily="34" charset="-128"/>
                <a:ea typeface="Meiryo UI" panose="020B0604030504040204" pitchFamily="34" charset="-128"/>
              </a:rPr>
              <a:t>容</a:t>
            </a:r>
            <a:r>
              <a:rPr lang="en-US" altLang="ja-JP" sz="900" dirty="0">
                <a:latin typeface="Meiryo UI" panose="020B0604030504040204" pitchFamily="34" charset="-128"/>
                <a:ea typeface="Meiryo UI" panose="020B0604030504040204" pitchFamily="34" charset="-128"/>
              </a:rPr>
              <a:t>   </a:t>
            </a:r>
            <a:r>
              <a:rPr lang="ja-JP" altLang="en-US" sz="900">
                <a:latin typeface="Meiryo UI" panose="020B0604030504040204" pitchFamily="34" charset="-128"/>
                <a:ea typeface="Meiryo UI" panose="020B0604030504040204" pitchFamily="34" charset="-128"/>
              </a:rPr>
              <a:t>量：約</a:t>
            </a:r>
            <a:r>
              <a:rPr lang="en-US" altLang="ja-JP" sz="900" dirty="0">
                <a:latin typeface="Meiryo UI" panose="020B0604030504040204" pitchFamily="34" charset="-128"/>
                <a:ea typeface="Meiryo UI" panose="020B0604030504040204" pitchFamily="34" charset="-128"/>
              </a:rPr>
              <a:t>10</a:t>
            </a:r>
            <a:r>
              <a:rPr lang="en" altLang="ja-JP" sz="900" dirty="0">
                <a:latin typeface="Meiryo UI" panose="020B0604030504040204" pitchFamily="34" charset="-128"/>
                <a:ea typeface="Meiryo UI" panose="020B0604030504040204" pitchFamily="34" charset="-128"/>
              </a:rPr>
              <a:t>L </a:t>
            </a:r>
            <a:endParaRPr lang="en-US" altLang="ja-JP" sz="900" dirty="0">
              <a:latin typeface="Meiryo UI" panose="020B0604030504040204" pitchFamily="34" charset="-128"/>
              <a:ea typeface="Meiryo UI" panose="020B0604030504040204" pitchFamily="34" charset="-128"/>
            </a:endParaRPr>
          </a:p>
          <a:p>
            <a:r>
              <a:rPr lang="ja-JP" altLang="en-US" sz="900">
                <a:latin typeface="Meiryo UI" panose="020B0604030504040204" pitchFamily="34" charset="-128"/>
                <a:ea typeface="Meiryo UI" panose="020B0604030504040204" pitchFamily="34" charset="-128"/>
              </a:rPr>
              <a:t>備</a:t>
            </a:r>
            <a:r>
              <a:rPr lang="en-US" altLang="ja-JP" sz="900" dirty="0">
                <a:latin typeface="Meiryo UI" panose="020B0604030504040204" pitchFamily="34" charset="-128"/>
                <a:ea typeface="Meiryo UI" panose="020B0604030504040204" pitchFamily="34" charset="-128"/>
              </a:rPr>
              <a:t>   </a:t>
            </a:r>
            <a:r>
              <a:rPr lang="ja-JP" altLang="en-US" sz="900">
                <a:latin typeface="Meiryo UI" panose="020B0604030504040204" pitchFamily="34" charset="-128"/>
                <a:ea typeface="Meiryo UI" panose="020B0604030504040204" pitchFamily="34" charset="-128"/>
              </a:rPr>
              <a:t>考：ネイビー・ブラック・カーキ・レッド・ブルー</a:t>
            </a:r>
            <a:endParaRPr lang="en-US"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1903856"/>
          </a:xfrm>
          <a:prstGeom prst="rect">
            <a:avLst/>
          </a:prstGeom>
          <a:noFill/>
        </p:spPr>
        <p:txBody>
          <a:bodyPr wrap="square" lIns="0" tIns="46800" rIns="0" spcCol="360000" rtlCol="0">
            <a:spAutoFit/>
          </a:bodyPr>
          <a:lstStyle/>
          <a:p>
            <a:pPr algn="just">
              <a:lnSpc>
                <a:spcPts val="2400"/>
              </a:lnSpc>
            </a:pPr>
            <a:r>
              <a:rPr lang="ja-JP" altLang="en-US" sz="1600">
                <a:latin typeface="Meiryo UI" panose="020B0604030504040204" pitchFamily="34" charset="-128"/>
                <a:ea typeface="Meiryo UI" panose="020B0604030504040204" pitchFamily="34" charset="-128"/>
              </a:rPr>
              <a:t>幅広いマチでお弁当をそのまま入れられるシンプルなランチバッグです。クルクルと丸めてゴムバンドで留めればコンパクトになり持ち歩き用としても便利です。</a:t>
            </a:r>
            <a:r>
              <a:rPr lang="en-US" altLang="ja-JP" sz="1600" dirty="0">
                <a:latin typeface="Meiryo UI" panose="020B0604030504040204" pitchFamily="34" charset="-128"/>
                <a:ea typeface="Meiryo UI" panose="020B0604030504040204" pitchFamily="34" charset="-128"/>
              </a:rPr>
              <a:t>5</a:t>
            </a:r>
            <a:r>
              <a:rPr lang="ja-JP" altLang="en-US" sz="1600">
                <a:latin typeface="Meiryo UI" panose="020B0604030504040204" pitchFamily="34" charset="-128"/>
                <a:ea typeface="Meiryo UI" panose="020B0604030504040204" pitchFamily="34" charset="-128"/>
              </a:rPr>
              <a:t>色展開からお選びください。</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pic>
        <p:nvPicPr>
          <p:cNvPr id="20" name="図 19">
            <a:extLst>
              <a:ext uri="{FF2B5EF4-FFF2-40B4-BE49-F238E27FC236}">
                <a16:creationId xmlns:a16="http://schemas.microsoft.com/office/drawing/2014/main" id="{AD04C9B8-CD9B-3247-A72C-8AD2DA211100}"/>
              </a:ext>
            </a:extLst>
          </p:cNvPr>
          <p:cNvPicPr>
            <a:picLocks noChangeAspect="1"/>
          </p:cNvPicPr>
          <p:nvPr/>
        </p:nvPicPr>
        <p:blipFill>
          <a:blip r:embed="rId5"/>
          <a:stretch>
            <a:fillRect/>
          </a:stretch>
        </p:blipFill>
        <p:spPr>
          <a:xfrm>
            <a:off x="757331" y="1364529"/>
            <a:ext cx="3604502" cy="3622892"/>
          </a:xfrm>
          <a:prstGeom prst="rect">
            <a:avLst/>
          </a:prstGeom>
        </p:spPr>
      </p:pic>
    </p:spTree>
    <p:extLst>
      <p:ext uri="{BB962C8B-B14F-4D97-AF65-F5344CB8AC3E}">
        <p14:creationId xmlns:p14="http://schemas.microsoft.com/office/powerpoint/2010/main" val="40627424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図 10"/>
          <p:cNvPicPr/>
          <p:nvPr/>
        </p:nvPicPr>
        <p:blipFill>
          <a:blip r:embed="rId3"/>
          <a:stretch/>
        </p:blipFill>
        <p:spPr>
          <a:xfrm>
            <a:off x="5100120" y="4667760"/>
            <a:ext cx="721800" cy="795240"/>
          </a:xfrm>
          <a:prstGeom prst="rect">
            <a:avLst/>
          </a:prstGeom>
          <a:ln w="0">
            <a:noFill/>
          </a:ln>
        </p:spPr>
      </p:pic>
      <p:pic>
        <p:nvPicPr>
          <p:cNvPr id="50" name="図 7"/>
          <p:cNvPicPr/>
          <p:nvPr/>
        </p:nvPicPr>
        <p:blipFill>
          <a:blip r:embed="rId4"/>
          <a:stretch/>
        </p:blipFill>
        <p:spPr>
          <a:xfrm>
            <a:off x="5096880" y="3119040"/>
            <a:ext cx="703800" cy="815760"/>
          </a:xfrm>
          <a:prstGeom prst="rect">
            <a:avLst/>
          </a:prstGeom>
          <a:ln w="0">
            <a:noFill/>
          </a:ln>
        </p:spPr>
      </p:pic>
      <p:sp>
        <p:nvSpPr>
          <p:cNvPr id="51" name="テキスト ボックス 2"/>
          <p:cNvSpPr/>
          <p:nvPr/>
        </p:nvSpPr>
        <p:spPr>
          <a:xfrm>
            <a:off x="1098720" y="596520"/>
            <a:ext cx="7750080" cy="395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1" normalizeH="0" baseline="0" noProof="0">
                <a:ln>
                  <a:noFill/>
                </a:ln>
                <a:solidFill>
                  <a:srgbClr val="FFFFFF"/>
                </a:solidFill>
                <a:effectLst/>
                <a:uLnTx/>
                <a:uFillTx/>
                <a:latin typeface="Meiryo UI"/>
                <a:ea typeface="Meiryo UI"/>
              </a:rPr>
              <a:t>フレームスクエアボトル</a:t>
            </a:r>
            <a:endParaRPr kumimoji="1" lang="en-US" sz="2000" b="0" i="0" u="none" strike="noStrike" kern="1200" cap="none" spc="-1" normalizeH="0" baseline="0" noProof="0">
              <a:ln>
                <a:noFill/>
              </a:ln>
              <a:solidFill>
                <a:prstClr val="black"/>
              </a:solidFill>
              <a:effectLst/>
              <a:uLnTx/>
              <a:uFillTx/>
              <a:latin typeface="Arial"/>
            </a:endParaRPr>
          </a:p>
        </p:txBody>
      </p:sp>
      <p:sp>
        <p:nvSpPr>
          <p:cNvPr id="52" name="テキスト ボックス 53"/>
          <p:cNvSpPr/>
          <p:nvPr/>
        </p:nvSpPr>
        <p:spPr>
          <a:xfrm>
            <a:off x="486000" y="5252040"/>
            <a:ext cx="4140720" cy="1054080"/>
          </a:xfrm>
          <a:prstGeom prst="rect">
            <a:avLst/>
          </a:prstGeom>
          <a:noFill/>
          <a:ln w="0">
            <a:noFill/>
          </a:ln>
        </p:spPr>
        <p:style>
          <a:lnRef idx="0">
            <a:scrgbClr r="0" g="0" b="0"/>
          </a:lnRef>
          <a:fillRef idx="0">
            <a:scrgbClr r="0" g="0" b="0"/>
          </a:fillRef>
          <a:effectRef idx="0">
            <a:scrgbClr r="0" g="0" b="0"/>
          </a:effectRef>
          <a:fontRef idx="minor"/>
        </p:style>
        <p:txBody>
          <a:bodyPr lIns="90000" tIns="46800" rIns="0" bIns="4680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1" normalizeH="0" baseline="0" noProof="0">
                <a:ln>
                  <a:noFill/>
                </a:ln>
                <a:solidFill>
                  <a:srgbClr val="000000"/>
                </a:solidFill>
                <a:effectLst/>
                <a:uLnTx/>
                <a:uFillTx/>
                <a:latin typeface="Meiryo UI"/>
                <a:ea typeface="Meiryo UI"/>
              </a:rPr>
              <a:t>素   材：</a:t>
            </a:r>
            <a:r>
              <a:rPr kumimoji="1" lang="en-US" sz="900" b="0" i="0" u="none" strike="noStrike" kern="1200" cap="none" spc="-1" normalizeH="0" baseline="0" noProof="0">
                <a:ln>
                  <a:noFill/>
                </a:ln>
                <a:solidFill>
                  <a:srgbClr val="000000"/>
                </a:solidFill>
                <a:effectLst/>
                <a:uLnTx/>
                <a:uFillTx/>
                <a:latin typeface="Meiryo UI"/>
                <a:ea typeface="Meiryo UI"/>
              </a:rPr>
              <a:t>PETg</a:t>
            </a:r>
            <a:r>
              <a:rPr kumimoji="1" lang="en-US" altLang="ja-JP" sz="900" b="0" i="0" u="none" strike="noStrike" kern="1200" cap="none" spc="-1" normalizeH="0" baseline="0" noProof="0">
                <a:ln>
                  <a:noFill/>
                </a:ln>
                <a:solidFill>
                  <a:srgbClr val="000000"/>
                </a:solidFill>
                <a:effectLst/>
                <a:uLnTx/>
                <a:uFillTx/>
                <a:latin typeface="Meiryo UI"/>
                <a:ea typeface="Meiryo UI"/>
              </a:rPr>
              <a:t>､</a:t>
            </a:r>
            <a:r>
              <a:rPr kumimoji="1" lang="en-US" sz="900" b="0" i="0" u="none" strike="noStrike" kern="1200" cap="none" spc="-1" normalizeH="0" baseline="0" noProof="0">
                <a:ln>
                  <a:noFill/>
                </a:ln>
                <a:solidFill>
                  <a:srgbClr val="000000"/>
                </a:solidFill>
                <a:effectLst/>
                <a:uLnTx/>
                <a:uFillTx/>
                <a:latin typeface="Meiryo UI"/>
                <a:ea typeface="Meiryo UI"/>
              </a:rPr>
              <a:t>PP</a:t>
            </a:r>
            <a:r>
              <a:rPr kumimoji="1" lang="en-US" altLang="ja-JP" sz="900" b="0" i="0" u="none" strike="noStrike" kern="1200" cap="none" spc="-1" normalizeH="0" baseline="0" noProof="0">
                <a:ln>
                  <a:noFill/>
                </a:ln>
                <a:solidFill>
                  <a:srgbClr val="000000"/>
                </a:solidFill>
                <a:effectLst/>
                <a:uLnTx/>
                <a:uFillTx/>
                <a:latin typeface="Meiryo UI"/>
                <a:ea typeface="Meiryo UI"/>
              </a:rPr>
              <a:t>､</a:t>
            </a:r>
            <a:r>
              <a:rPr kumimoji="1" lang="ja-JP" altLang="en-US" sz="900" b="0" i="0" u="none" strike="noStrike" kern="1200" cap="none" spc="-1" normalizeH="0" baseline="0" noProof="0">
                <a:ln>
                  <a:noFill/>
                </a:ln>
                <a:solidFill>
                  <a:srgbClr val="000000"/>
                </a:solidFill>
                <a:effectLst/>
                <a:uLnTx/>
                <a:uFillTx/>
                <a:latin typeface="Meiryo UI"/>
                <a:ea typeface="Meiryo UI"/>
              </a:rPr>
              <a:t>シリコーンゴム</a:t>
            </a:r>
            <a:endParaRPr kumimoji="1" lang="en-US" sz="900" b="0" i="0" u="none" strike="noStrike" kern="1200" cap="none" spc="-1" normalizeH="0" baseline="0" noProof="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197" normalizeH="0" baseline="0" noProof="0">
                <a:ln>
                  <a:noFill/>
                </a:ln>
                <a:solidFill>
                  <a:srgbClr val="000000"/>
                </a:solidFill>
                <a:effectLst/>
                <a:uLnTx/>
                <a:uFillTx/>
                <a:latin typeface="Meiryo UI"/>
                <a:ea typeface="Meiryo UI"/>
              </a:rPr>
              <a:t>サイズ</a:t>
            </a:r>
            <a:r>
              <a:rPr kumimoji="1" lang="ja-JP" altLang="en-US" sz="900" b="0" i="0" u="none" strike="noStrike" kern="1200" cap="none" spc="-1" normalizeH="0" baseline="0" noProof="0">
                <a:ln>
                  <a:noFill/>
                </a:ln>
                <a:solidFill>
                  <a:srgbClr val="000000"/>
                </a:solidFill>
                <a:effectLst/>
                <a:uLnTx/>
                <a:uFillTx/>
                <a:latin typeface="Meiryo UI"/>
                <a:ea typeface="Meiryo UI"/>
              </a:rPr>
              <a:t>：</a:t>
            </a:r>
            <a:r>
              <a:rPr kumimoji="1" lang="en-US" sz="900" b="0" i="0" u="none" strike="noStrike" kern="1200" cap="none" spc="-1" normalizeH="0" baseline="0" noProof="0">
                <a:ln>
                  <a:noFill/>
                </a:ln>
                <a:solidFill>
                  <a:srgbClr val="000000"/>
                </a:solidFill>
                <a:effectLst/>
                <a:uLnTx/>
                <a:uFillTx/>
                <a:latin typeface="Meiryo UI"/>
                <a:ea typeface="Meiryo UI"/>
              </a:rPr>
              <a:t>80×177×42mm</a:t>
            </a:r>
            <a:endParaRPr kumimoji="1" lang="en-US" sz="900" b="0" i="0" u="none" strike="noStrike" kern="1200" cap="none" spc="-1" normalizeH="0" baseline="0" noProof="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1" normalizeH="0" baseline="0" noProof="0">
                <a:ln>
                  <a:noFill/>
                </a:ln>
                <a:solidFill>
                  <a:srgbClr val="000000"/>
                </a:solidFill>
                <a:effectLst/>
                <a:uLnTx/>
                <a:uFillTx/>
                <a:latin typeface="Meiryo UI"/>
                <a:ea typeface="Meiryo UI"/>
              </a:rPr>
              <a:t>容　 量：</a:t>
            </a:r>
            <a:r>
              <a:rPr kumimoji="1" lang="en-US" sz="900" b="0" i="0" u="none" strike="noStrike" kern="1200" cap="none" spc="-1" normalizeH="0" baseline="0" noProof="0">
                <a:ln>
                  <a:noFill/>
                </a:ln>
                <a:solidFill>
                  <a:srgbClr val="000000"/>
                </a:solidFill>
                <a:effectLst/>
                <a:uLnTx/>
                <a:uFillTx/>
                <a:latin typeface="Meiryo UI"/>
                <a:ea typeface="Meiryo UI"/>
              </a:rPr>
              <a:t>380ml</a:t>
            </a:r>
            <a:endParaRPr kumimoji="1" lang="en-US" sz="900" b="0" i="0" u="none" strike="noStrike" kern="1200" cap="none" spc="-1" normalizeH="0" baseline="0" noProof="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1" normalizeH="0" baseline="0" noProof="0">
                <a:ln>
                  <a:noFill/>
                </a:ln>
                <a:solidFill>
                  <a:srgbClr val="000000"/>
                </a:solidFill>
                <a:effectLst/>
                <a:uLnTx/>
                <a:uFillTx/>
                <a:latin typeface="Meiryo UI"/>
                <a:ea typeface="Meiryo UI"/>
              </a:rPr>
              <a:t>機　 能：本体耐熱温度</a:t>
            </a:r>
            <a:r>
              <a:rPr kumimoji="1" lang="en-US" sz="900" b="0" i="0" u="none" strike="noStrike" kern="1200" cap="none" spc="-1" normalizeH="0" baseline="0" noProof="0">
                <a:ln>
                  <a:noFill/>
                </a:ln>
                <a:solidFill>
                  <a:srgbClr val="000000"/>
                </a:solidFill>
                <a:effectLst/>
                <a:uLnTx/>
                <a:uFillTx/>
                <a:latin typeface="Meiryo UI"/>
                <a:ea typeface="Meiryo UI"/>
              </a:rPr>
              <a:t>60℃</a:t>
            </a:r>
            <a:endParaRPr kumimoji="1" lang="en-US" sz="900" b="0" i="0" u="none" strike="noStrike" kern="1200" cap="none" spc="-1" normalizeH="0" baseline="0" noProof="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1" normalizeH="0" baseline="0" noProof="0">
                <a:ln>
                  <a:noFill/>
                </a:ln>
                <a:solidFill>
                  <a:srgbClr val="000000"/>
                </a:solidFill>
                <a:effectLst/>
                <a:uLnTx/>
                <a:uFillTx/>
                <a:latin typeface="Meiryo UI"/>
                <a:ea typeface="Meiryo UI"/>
              </a:rPr>
              <a:t>付属品：取説付</a:t>
            </a:r>
            <a:r>
              <a:rPr kumimoji="1" lang="en-US" sz="900" b="0" i="0" u="none" strike="noStrike" kern="1200" cap="none" spc="-1" normalizeH="0" baseline="0" noProof="0">
                <a:ln>
                  <a:noFill/>
                </a:ln>
                <a:solidFill>
                  <a:srgbClr val="000000"/>
                </a:solidFill>
                <a:effectLst/>
                <a:uLnTx/>
                <a:uFillTx/>
                <a:latin typeface="Meiryo UI"/>
                <a:ea typeface="Meiryo UI"/>
              </a:rPr>
              <a:t>(</a:t>
            </a:r>
            <a:r>
              <a:rPr kumimoji="1" lang="ja-JP" altLang="en-US" sz="900" b="0" i="0" u="none" strike="noStrike" kern="1200" cap="none" spc="-1" normalizeH="0" baseline="0" noProof="0">
                <a:ln>
                  <a:noFill/>
                </a:ln>
                <a:solidFill>
                  <a:srgbClr val="000000"/>
                </a:solidFill>
                <a:effectLst/>
                <a:uLnTx/>
                <a:uFillTx/>
                <a:latin typeface="Meiryo UI"/>
                <a:ea typeface="Meiryo UI"/>
              </a:rPr>
              <a:t>紙箱面</a:t>
            </a:r>
            <a:r>
              <a:rPr kumimoji="1" lang="en-US" sz="900" b="0" i="0" u="none" strike="noStrike" kern="1200" cap="none" spc="-1" normalizeH="0" baseline="0" noProof="0">
                <a:ln>
                  <a:noFill/>
                </a:ln>
                <a:solidFill>
                  <a:srgbClr val="000000"/>
                </a:solidFill>
                <a:effectLst/>
                <a:uLnTx/>
                <a:uFillTx/>
                <a:latin typeface="Meiryo UI"/>
                <a:ea typeface="Meiryo UI"/>
              </a:rPr>
              <a:t>)</a:t>
            </a:r>
            <a:endParaRPr kumimoji="1" lang="en-US" sz="900" b="0" i="0" u="none" strike="noStrike" kern="1200" cap="none" spc="-1" normalizeH="0" baseline="0" noProof="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1" normalizeH="0" baseline="0" noProof="0">
                <a:ln>
                  <a:noFill/>
                </a:ln>
                <a:solidFill>
                  <a:srgbClr val="000000"/>
                </a:solidFill>
                <a:effectLst/>
                <a:uLnTx/>
                <a:uFillTx/>
                <a:latin typeface="Meiryo UI"/>
                <a:ea typeface="Meiryo UI"/>
              </a:rPr>
              <a:t>備   考：食品衛生検査済</a:t>
            </a:r>
            <a:endParaRPr kumimoji="1" lang="en-US" sz="900" b="0" i="0" u="none" strike="noStrike" kern="1200" cap="none" spc="-1" normalizeH="0" baseline="0" noProof="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1" normalizeH="0" baseline="0" noProof="0">
                <a:ln>
                  <a:noFill/>
                </a:ln>
                <a:solidFill>
                  <a:srgbClr val="000000"/>
                </a:solidFill>
                <a:effectLst/>
                <a:uLnTx/>
                <a:uFillTx/>
                <a:latin typeface="Meiryo UI"/>
                <a:ea typeface="Meiryo UI"/>
              </a:rPr>
              <a:t>　　　　　　ブラック、ホワイト</a:t>
            </a:r>
            <a:endParaRPr kumimoji="1" lang="en-US" sz="900" b="0" i="0" u="none" strike="noStrike" kern="1200" cap="none" spc="-1" normalizeH="0" baseline="0" noProof="0">
              <a:ln>
                <a:noFill/>
              </a:ln>
              <a:solidFill>
                <a:prstClr val="black"/>
              </a:solidFill>
              <a:effectLst/>
              <a:uLnTx/>
              <a:uFillTx/>
              <a:latin typeface="Arial"/>
            </a:endParaRPr>
          </a:p>
        </p:txBody>
      </p:sp>
      <p:sp>
        <p:nvSpPr>
          <p:cNvPr id="53" name="テキスト ボックス 3"/>
          <p:cNvSpPr/>
          <p:nvPr/>
        </p:nvSpPr>
        <p:spPr>
          <a:xfrm>
            <a:off x="8151480" y="4033440"/>
            <a:ext cx="184320" cy="369000"/>
          </a:xfrm>
          <a:prstGeom prst="rect">
            <a:avLst/>
          </a:prstGeom>
          <a:noFill/>
          <a:ln w="0">
            <a:noFill/>
          </a:ln>
        </p:spPr>
        <p:style>
          <a:lnRef idx="0">
            <a:scrgbClr r="0" g="0" b="0"/>
          </a:lnRef>
          <a:fillRef idx="0">
            <a:scrgbClr r="0" g="0" b="0"/>
          </a:fillRef>
          <a:effectRef idx="0">
            <a:scrgbClr r="0" g="0" b="0"/>
          </a:effectRef>
          <a:fontRef idx="minor"/>
        </p:style>
      </p:sp>
      <p:sp>
        <p:nvSpPr>
          <p:cNvPr id="54" name="テキスト ボックス 6"/>
          <p:cNvSpPr/>
          <p:nvPr/>
        </p:nvSpPr>
        <p:spPr>
          <a:xfrm>
            <a:off x="9838800" y="3926880"/>
            <a:ext cx="184320" cy="369000"/>
          </a:xfrm>
          <a:prstGeom prst="rect">
            <a:avLst/>
          </a:prstGeom>
          <a:noFill/>
          <a:ln w="0">
            <a:noFill/>
          </a:ln>
        </p:spPr>
        <p:style>
          <a:lnRef idx="0">
            <a:scrgbClr r="0" g="0" b="0"/>
          </a:lnRef>
          <a:fillRef idx="0">
            <a:scrgbClr r="0" g="0" b="0"/>
          </a:fillRef>
          <a:effectRef idx="0">
            <a:scrgbClr r="0" g="0" b="0"/>
          </a:effectRef>
          <a:fontRef idx="minor"/>
        </p:style>
      </p:sp>
      <p:sp>
        <p:nvSpPr>
          <p:cNvPr id="55" name="円/楕円 8"/>
          <p:cNvSpPr/>
          <p:nvPr/>
        </p:nvSpPr>
        <p:spPr>
          <a:xfrm>
            <a:off x="5035680" y="1268640"/>
            <a:ext cx="739080" cy="739080"/>
          </a:xfrm>
          <a:prstGeom prst="ellipse">
            <a:avLst/>
          </a:prstGeom>
          <a:solidFill>
            <a:schemeClr val="bg1"/>
          </a:solidFill>
          <a:ln w="19050">
            <a:solidFill>
              <a:srgbClr val="4472C4">
                <a:lumMod val="50000"/>
              </a:srgbClr>
            </a:solidFill>
          </a:ln>
        </p:spPr>
        <p:style>
          <a:lnRef idx="2">
            <a:schemeClr val="accent1">
              <a:shade val="50000"/>
            </a:schemeClr>
          </a:lnRef>
          <a:fillRef idx="1">
            <a:schemeClr val="accent1"/>
          </a:fillRef>
          <a:effectRef idx="0">
            <a:schemeClr val="accent1"/>
          </a:effectRef>
          <a:fontRef idx="minor"/>
        </p:style>
      </p:sp>
      <p:sp>
        <p:nvSpPr>
          <p:cNvPr id="56" name="テキスト ボックス 42"/>
          <p:cNvSpPr/>
          <p:nvPr/>
        </p:nvSpPr>
        <p:spPr>
          <a:xfrm>
            <a:off x="5035320" y="1496160"/>
            <a:ext cx="739080" cy="318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500" b="0" i="0" u="none" strike="noStrike" kern="1200" cap="none" spc="-1" normalizeH="0" baseline="0" noProof="0">
                <a:ln>
                  <a:noFill/>
                </a:ln>
                <a:solidFill>
                  <a:srgbClr val="203864"/>
                </a:solidFill>
                <a:effectLst/>
                <a:uLnTx/>
                <a:uFillTx/>
                <a:latin typeface="Meiryo UI"/>
                <a:ea typeface="Meiryo UI"/>
              </a:rPr>
              <a:t>特徴</a:t>
            </a:r>
            <a:endParaRPr kumimoji="1" lang="en-US" sz="1500" b="0" i="0" u="none" strike="noStrike" kern="1200" cap="none" spc="-1" normalizeH="0" baseline="0" noProof="0">
              <a:ln>
                <a:noFill/>
              </a:ln>
              <a:solidFill>
                <a:prstClr val="black"/>
              </a:solidFill>
              <a:effectLst/>
              <a:uLnTx/>
              <a:uFillTx/>
              <a:latin typeface="Arial"/>
            </a:endParaRPr>
          </a:p>
        </p:txBody>
      </p:sp>
      <p:sp>
        <p:nvSpPr>
          <p:cNvPr id="57" name="テキスト ボックス 5"/>
          <p:cNvSpPr/>
          <p:nvPr/>
        </p:nvSpPr>
        <p:spPr>
          <a:xfrm>
            <a:off x="9541080" y="3466080"/>
            <a:ext cx="184320" cy="369000"/>
          </a:xfrm>
          <a:prstGeom prst="rect">
            <a:avLst/>
          </a:prstGeom>
          <a:noFill/>
          <a:ln w="0">
            <a:noFill/>
          </a:ln>
        </p:spPr>
        <p:style>
          <a:lnRef idx="0">
            <a:scrgbClr r="0" g="0" b="0"/>
          </a:lnRef>
          <a:fillRef idx="0">
            <a:scrgbClr r="0" g="0" b="0"/>
          </a:fillRef>
          <a:effectRef idx="0">
            <a:scrgbClr r="0" g="0" b="0"/>
          </a:effectRef>
          <a:fontRef idx="minor"/>
        </p:style>
      </p:sp>
      <p:sp>
        <p:nvSpPr>
          <p:cNvPr id="58" name="テキスト ボックス 13"/>
          <p:cNvSpPr/>
          <p:nvPr/>
        </p:nvSpPr>
        <p:spPr>
          <a:xfrm>
            <a:off x="10086840" y="2473920"/>
            <a:ext cx="184320" cy="369000"/>
          </a:xfrm>
          <a:prstGeom prst="rect">
            <a:avLst/>
          </a:prstGeom>
          <a:noFill/>
          <a:ln w="0">
            <a:noFill/>
          </a:ln>
        </p:spPr>
        <p:style>
          <a:lnRef idx="0">
            <a:scrgbClr r="0" g="0" b="0"/>
          </a:lnRef>
          <a:fillRef idx="0">
            <a:scrgbClr r="0" g="0" b="0"/>
          </a:fillRef>
          <a:effectRef idx="0">
            <a:scrgbClr r="0" g="0" b="0"/>
          </a:effectRef>
          <a:fontRef idx="minor"/>
        </p:style>
      </p:sp>
      <p:sp>
        <p:nvSpPr>
          <p:cNvPr id="59" name="テキスト ボックス 14"/>
          <p:cNvSpPr/>
          <p:nvPr/>
        </p:nvSpPr>
        <p:spPr>
          <a:xfrm>
            <a:off x="-674640" y="1041840"/>
            <a:ext cx="184320" cy="369000"/>
          </a:xfrm>
          <a:prstGeom prst="rect">
            <a:avLst/>
          </a:prstGeom>
          <a:noFill/>
          <a:ln w="0">
            <a:noFill/>
          </a:ln>
        </p:spPr>
        <p:style>
          <a:lnRef idx="0">
            <a:scrgbClr r="0" g="0" b="0"/>
          </a:lnRef>
          <a:fillRef idx="0">
            <a:scrgbClr r="0" g="0" b="0"/>
          </a:fillRef>
          <a:effectRef idx="0">
            <a:scrgbClr r="0" g="0" b="0"/>
          </a:effectRef>
          <a:fontRef idx="minor"/>
        </p:style>
      </p:sp>
      <p:sp>
        <p:nvSpPr>
          <p:cNvPr id="60" name="テキスト ボックス 28"/>
          <p:cNvSpPr/>
          <p:nvPr/>
        </p:nvSpPr>
        <p:spPr>
          <a:xfrm>
            <a:off x="6222960" y="3441600"/>
            <a:ext cx="184320" cy="369000"/>
          </a:xfrm>
          <a:prstGeom prst="rect">
            <a:avLst/>
          </a:prstGeom>
          <a:noFill/>
          <a:ln w="0">
            <a:noFill/>
          </a:ln>
        </p:spPr>
        <p:style>
          <a:lnRef idx="0">
            <a:scrgbClr r="0" g="0" b="0"/>
          </a:lnRef>
          <a:fillRef idx="0">
            <a:scrgbClr r="0" g="0" b="0"/>
          </a:fillRef>
          <a:effectRef idx="0">
            <a:scrgbClr r="0" g="0" b="0"/>
          </a:effectRef>
          <a:fontRef idx="minor"/>
        </p:style>
      </p:sp>
      <p:sp>
        <p:nvSpPr>
          <p:cNvPr id="61" name="テキスト ボックス 29"/>
          <p:cNvSpPr/>
          <p:nvPr/>
        </p:nvSpPr>
        <p:spPr>
          <a:xfrm>
            <a:off x="5950080" y="3416400"/>
            <a:ext cx="184320" cy="369000"/>
          </a:xfrm>
          <a:prstGeom prst="rect">
            <a:avLst/>
          </a:prstGeom>
          <a:noFill/>
          <a:ln w="0">
            <a:noFill/>
          </a:ln>
        </p:spPr>
        <p:style>
          <a:lnRef idx="0">
            <a:scrgbClr r="0" g="0" b="0"/>
          </a:lnRef>
          <a:fillRef idx="0">
            <a:scrgbClr r="0" g="0" b="0"/>
          </a:fillRef>
          <a:effectRef idx="0">
            <a:scrgbClr r="0" g="0" b="0"/>
          </a:effectRef>
          <a:fontRef idx="minor"/>
        </p:style>
      </p:sp>
      <p:sp>
        <p:nvSpPr>
          <p:cNvPr id="62" name="テキスト ボックス 9"/>
          <p:cNvSpPr/>
          <p:nvPr/>
        </p:nvSpPr>
        <p:spPr>
          <a:xfrm>
            <a:off x="9524880" y="3157920"/>
            <a:ext cx="184320" cy="369000"/>
          </a:xfrm>
          <a:prstGeom prst="rect">
            <a:avLst/>
          </a:prstGeom>
          <a:noFill/>
          <a:ln w="0">
            <a:noFill/>
          </a:ln>
        </p:spPr>
        <p:style>
          <a:lnRef idx="0">
            <a:scrgbClr r="0" g="0" b="0"/>
          </a:lnRef>
          <a:fillRef idx="0">
            <a:scrgbClr r="0" g="0" b="0"/>
          </a:fillRef>
          <a:effectRef idx="0">
            <a:scrgbClr r="0" g="0" b="0"/>
          </a:effectRef>
          <a:fontRef idx="minor"/>
        </p:style>
      </p:sp>
      <p:sp>
        <p:nvSpPr>
          <p:cNvPr id="63" name="テキスト ボックス 16"/>
          <p:cNvSpPr/>
          <p:nvPr/>
        </p:nvSpPr>
        <p:spPr>
          <a:xfrm>
            <a:off x="8390520" y="7332120"/>
            <a:ext cx="184320" cy="369000"/>
          </a:xfrm>
          <a:prstGeom prst="rect">
            <a:avLst/>
          </a:prstGeom>
          <a:noFill/>
          <a:ln w="0">
            <a:noFill/>
          </a:ln>
        </p:spPr>
        <p:style>
          <a:lnRef idx="0">
            <a:scrgbClr r="0" g="0" b="0"/>
          </a:lnRef>
          <a:fillRef idx="0">
            <a:scrgbClr r="0" g="0" b="0"/>
          </a:fillRef>
          <a:effectRef idx="0">
            <a:scrgbClr r="0" g="0" b="0"/>
          </a:effectRef>
          <a:fontRef idx="minor"/>
        </p:style>
      </p:sp>
      <p:sp>
        <p:nvSpPr>
          <p:cNvPr id="64" name="テキスト ボックス 17"/>
          <p:cNvSpPr/>
          <p:nvPr/>
        </p:nvSpPr>
        <p:spPr>
          <a:xfrm>
            <a:off x="8017920" y="-736560"/>
            <a:ext cx="184320" cy="369000"/>
          </a:xfrm>
          <a:prstGeom prst="rect">
            <a:avLst/>
          </a:prstGeom>
          <a:noFill/>
          <a:ln w="0">
            <a:noFill/>
          </a:ln>
        </p:spPr>
        <p:style>
          <a:lnRef idx="0">
            <a:scrgbClr r="0" g="0" b="0"/>
          </a:lnRef>
          <a:fillRef idx="0">
            <a:scrgbClr r="0" g="0" b="0"/>
          </a:fillRef>
          <a:effectRef idx="0">
            <a:scrgbClr r="0" g="0" b="0"/>
          </a:effectRef>
          <a:fontRef idx="minor"/>
        </p:style>
      </p:sp>
      <p:sp>
        <p:nvSpPr>
          <p:cNvPr id="65" name="直線コネクタ 46"/>
          <p:cNvSpPr/>
          <p:nvPr/>
        </p:nvSpPr>
        <p:spPr>
          <a:xfrm>
            <a:off x="933120" y="5145120"/>
            <a:ext cx="3560040" cy="12600"/>
          </a:xfrm>
          <a:prstGeom prst="line">
            <a:avLst/>
          </a:prstGeom>
          <a:ln w="9525">
            <a:solidFill>
              <a:srgbClr val="E7E6E6">
                <a:lumMod val="50000"/>
              </a:srgbClr>
            </a:solidFill>
            <a:prstDash val="dash"/>
          </a:ln>
        </p:spPr>
        <p:style>
          <a:lnRef idx="1">
            <a:schemeClr val="accent1"/>
          </a:lnRef>
          <a:fillRef idx="0">
            <a:schemeClr val="accent1"/>
          </a:fillRef>
          <a:effectRef idx="0">
            <a:schemeClr val="accent1"/>
          </a:effectRef>
          <a:fontRef idx="minor"/>
        </p:style>
      </p:sp>
      <p:sp>
        <p:nvSpPr>
          <p:cNvPr id="66" name="テキスト ボックス 47"/>
          <p:cNvSpPr/>
          <p:nvPr/>
        </p:nvSpPr>
        <p:spPr>
          <a:xfrm>
            <a:off x="486000" y="5029920"/>
            <a:ext cx="447120" cy="227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1" normalizeH="0" baseline="0" noProof="0">
                <a:ln>
                  <a:noFill/>
                </a:ln>
                <a:solidFill>
                  <a:srgbClr val="000000"/>
                </a:solidFill>
                <a:effectLst/>
                <a:uLnTx/>
                <a:uFillTx/>
                <a:latin typeface="Meiryo UI"/>
                <a:ea typeface="Meiryo UI"/>
              </a:rPr>
              <a:t>仕様</a:t>
            </a:r>
            <a:endParaRPr kumimoji="1" lang="en-US" sz="900" b="0" i="0" u="none" strike="noStrike" kern="1200" cap="none" spc="-1" normalizeH="0" baseline="0" noProof="0">
              <a:ln>
                <a:noFill/>
              </a:ln>
              <a:solidFill>
                <a:prstClr val="black"/>
              </a:solidFill>
              <a:effectLst/>
              <a:uLnTx/>
              <a:uFillTx/>
              <a:latin typeface="Arial"/>
            </a:endParaRPr>
          </a:p>
        </p:txBody>
      </p:sp>
      <p:sp>
        <p:nvSpPr>
          <p:cNvPr id="67" name="テキスト ボックス 48"/>
          <p:cNvSpPr/>
          <p:nvPr/>
        </p:nvSpPr>
        <p:spPr>
          <a:xfrm>
            <a:off x="296280" y="658440"/>
            <a:ext cx="855360" cy="272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1" normalizeH="0" baseline="0" noProof="0">
                <a:ln>
                  <a:noFill/>
                </a:ln>
                <a:solidFill>
                  <a:srgbClr val="FFFFFF"/>
                </a:solidFill>
                <a:effectLst/>
                <a:uLnTx/>
                <a:uFillTx/>
                <a:latin typeface="Meiryo UI"/>
                <a:ea typeface="Meiryo UI"/>
              </a:rPr>
              <a:t>【</a:t>
            </a:r>
            <a:r>
              <a:rPr kumimoji="1" lang="ja-JP" altLang="en-US" sz="1200" b="0" i="0" u="none" strike="noStrike" kern="1200" cap="none" spc="-1" normalizeH="0" baseline="0" noProof="0">
                <a:ln>
                  <a:noFill/>
                </a:ln>
                <a:solidFill>
                  <a:srgbClr val="FFFFFF"/>
                </a:solidFill>
                <a:effectLst/>
                <a:uLnTx/>
                <a:uFillTx/>
                <a:latin typeface="Meiryo UI"/>
                <a:ea typeface="Meiryo UI"/>
              </a:rPr>
              <a:t>提案書</a:t>
            </a:r>
            <a:r>
              <a:rPr kumimoji="1" lang="en-US" altLang="ja-JP" sz="1200" b="0" i="0" u="none" strike="noStrike" kern="1200" cap="none" spc="-1" normalizeH="0" baseline="0" noProof="0">
                <a:ln>
                  <a:noFill/>
                </a:ln>
                <a:solidFill>
                  <a:srgbClr val="FFFFFF"/>
                </a:solidFill>
                <a:effectLst/>
                <a:uLnTx/>
                <a:uFillTx/>
                <a:latin typeface="Meiryo UI"/>
                <a:ea typeface="Meiryo UI"/>
              </a:rPr>
              <a:t>】</a:t>
            </a:r>
            <a:endParaRPr kumimoji="1" lang="en-US" sz="1200" b="0" i="0" u="none" strike="noStrike" kern="1200" cap="none" spc="-1" normalizeH="0" baseline="0" noProof="0">
              <a:ln>
                <a:noFill/>
              </a:ln>
              <a:solidFill>
                <a:prstClr val="black"/>
              </a:solidFill>
              <a:effectLst/>
              <a:uLnTx/>
              <a:uFillTx/>
              <a:latin typeface="Arial"/>
            </a:endParaRPr>
          </a:p>
        </p:txBody>
      </p:sp>
      <p:sp>
        <p:nvSpPr>
          <p:cNvPr id="68" name="テキスト ボックス 51"/>
          <p:cNvSpPr/>
          <p:nvPr/>
        </p:nvSpPr>
        <p:spPr>
          <a:xfrm>
            <a:off x="5932080" y="1422000"/>
            <a:ext cx="2916720" cy="1616760"/>
          </a:xfrm>
          <a:prstGeom prst="rect">
            <a:avLst/>
          </a:prstGeom>
          <a:noFill/>
          <a:ln w="0">
            <a:noFill/>
          </a:ln>
        </p:spPr>
        <p:style>
          <a:lnRef idx="0">
            <a:scrgbClr r="0" g="0" b="0"/>
          </a:lnRef>
          <a:fillRef idx="0">
            <a:scrgbClr r="0" g="0" b="0"/>
          </a:fillRef>
          <a:effectRef idx="0">
            <a:scrgbClr r="0" g="0" b="0"/>
          </a:effectRef>
          <a:fontRef idx="minor"/>
        </p:style>
        <p:txBody>
          <a:bodyPr lIns="0" tIns="46800" rIns="0" bIns="45000" anchor="t">
            <a:spAutoFit/>
          </a:bodyPr>
          <a:lstStyle/>
          <a:p>
            <a:pPr marL="0" marR="0" lvl="0" indent="0" algn="just" defTabSz="914400" rtl="0" eaLnBrk="1" fontAlgn="auto" latinLnBrk="0" hangingPunct="1">
              <a:lnSpc>
                <a:spcPts val="2401"/>
              </a:lnSpc>
              <a:spcBef>
                <a:spcPts val="0"/>
              </a:spcBef>
              <a:spcAft>
                <a:spcPts val="0"/>
              </a:spcAft>
              <a:buClrTx/>
              <a:buSzTx/>
              <a:buFontTx/>
              <a:buNone/>
              <a:tabLst/>
              <a:defRPr/>
            </a:pPr>
            <a:r>
              <a:rPr kumimoji="1" lang="ja-JP" altLang="en-US" sz="1600" b="0" i="0" u="none" strike="noStrike" kern="1200" cap="none" spc="-1" normalizeH="0" baseline="0" noProof="0">
                <a:ln>
                  <a:noFill/>
                </a:ln>
                <a:solidFill>
                  <a:srgbClr val="000000"/>
                </a:solidFill>
                <a:effectLst/>
                <a:uLnTx/>
                <a:uFillTx/>
                <a:latin typeface="Meiryo UI"/>
                <a:ea typeface="Meiryo UI"/>
              </a:rPr>
              <a:t>香水瓶のようなスタイリッシュなデザインがとても格好良いボトルです。かばんの中に入れて持ち運ぶのも便利なため、イベントやキャンペーンのノベルティグッズとしてもおすすめです。</a:t>
            </a:r>
            <a:endParaRPr kumimoji="1" lang="en-US" sz="1600" b="0" i="0" u="none" strike="noStrike" kern="1200" cap="none" spc="-1" normalizeH="0" baseline="0" noProof="0">
              <a:ln>
                <a:noFill/>
              </a:ln>
              <a:solidFill>
                <a:prstClr val="black"/>
              </a:solidFill>
              <a:effectLst/>
              <a:uLnTx/>
              <a:uFillTx/>
              <a:latin typeface="Arial"/>
            </a:endParaRPr>
          </a:p>
        </p:txBody>
      </p:sp>
      <p:sp>
        <p:nvSpPr>
          <p:cNvPr id="69" name="円/楕円 50"/>
          <p:cNvSpPr/>
          <p:nvPr/>
        </p:nvSpPr>
        <p:spPr>
          <a:xfrm>
            <a:off x="5035680" y="5344560"/>
            <a:ext cx="739080" cy="739080"/>
          </a:xfrm>
          <a:prstGeom prst="ellipse">
            <a:avLst/>
          </a:prstGeom>
          <a:solidFill>
            <a:schemeClr val="bg1"/>
          </a:solidFill>
          <a:ln w="19050">
            <a:solidFill>
              <a:srgbClr val="4472C4">
                <a:lumMod val="50000"/>
              </a:srgbClr>
            </a:solidFill>
          </a:ln>
        </p:spPr>
        <p:style>
          <a:lnRef idx="2">
            <a:schemeClr val="accent1">
              <a:shade val="50000"/>
            </a:schemeClr>
          </a:lnRef>
          <a:fillRef idx="1">
            <a:schemeClr val="accent1"/>
          </a:fillRef>
          <a:effectRef idx="0">
            <a:schemeClr val="accent1"/>
          </a:effectRef>
          <a:fontRef idx="minor"/>
        </p:style>
      </p:sp>
      <p:sp>
        <p:nvSpPr>
          <p:cNvPr id="70" name="テキスト ボックス 52"/>
          <p:cNvSpPr/>
          <p:nvPr/>
        </p:nvSpPr>
        <p:spPr>
          <a:xfrm>
            <a:off x="5035320" y="5569200"/>
            <a:ext cx="739080" cy="303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1" normalizeH="0" baseline="0" noProof="0">
                <a:ln>
                  <a:noFill/>
                </a:ln>
                <a:solidFill>
                  <a:srgbClr val="203864"/>
                </a:solidFill>
                <a:effectLst/>
                <a:uLnTx/>
                <a:uFillTx/>
                <a:latin typeface="Meiryo UI"/>
                <a:ea typeface="Meiryo UI"/>
              </a:rPr>
              <a:t>お見積</a:t>
            </a:r>
            <a:endParaRPr kumimoji="1" lang="en-US" sz="1400" b="0" i="0" u="none" strike="noStrike" kern="1200" cap="none" spc="-1" normalizeH="0" baseline="0" noProof="0">
              <a:ln>
                <a:noFill/>
              </a:ln>
              <a:solidFill>
                <a:prstClr val="black"/>
              </a:solidFill>
              <a:effectLst/>
              <a:uLnTx/>
              <a:uFillTx/>
              <a:latin typeface="Arial"/>
            </a:endParaRPr>
          </a:p>
        </p:txBody>
      </p:sp>
      <p:sp>
        <p:nvSpPr>
          <p:cNvPr id="71" name="直線コネクタ 54"/>
          <p:cNvSpPr/>
          <p:nvPr/>
        </p:nvSpPr>
        <p:spPr>
          <a:xfrm>
            <a:off x="5879880" y="3785400"/>
            <a:ext cx="2969280" cy="360"/>
          </a:xfrm>
          <a:prstGeom prst="line">
            <a:avLst/>
          </a:prstGeom>
          <a:ln w="19050">
            <a:solidFill>
              <a:srgbClr val="E7E6E6">
                <a:lumMod val="50000"/>
              </a:srgbClr>
            </a:solidFill>
          </a:ln>
        </p:spPr>
        <p:style>
          <a:lnRef idx="1">
            <a:schemeClr val="accent1"/>
          </a:lnRef>
          <a:fillRef idx="0">
            <a:schemeClr val="accent1"/>
          </a:fillRef>
          <a:effectRef idx="0">
            <a:schemeClr val="accent1"/>
          </a:effectRef>
          <a:fontRef idx="minor"/>
        </p:style>
      </p:sp>
      <p:grpSp>
        <p:nvGrpSpPr>
          <p:cNvPr id="72" name="グループ化 57"/>
          <p:cNvGrpSpPr/>
          <p:nvPr/>
        </p:nvGrpSpPr>
        <p:grpSpPr>
          <a:xfrm>
            <a:off x="5042520" y="3830760"/>
            <a:ext cx="739080" cy="739080"/>
            <a:chOff x="5042520" y="3830760"/>
            <a:chExt cx="739080" cy="739080"/>
          </a:xfrm>
        </p:grpSpPr>
        <p:sp>
          <p:nvSpPr>
            <p:cNvPr id="73" name="円/楕円 58"/>
            <p:cNvSpPr/>
            <p:nvPr/>
          </p:nvSpPr>
          <p:spPr>
            <a:xfrm>
              <a:off x="5042520" y="3830760"/>
              <a:ext cx="739080" cy="739080"/>
            </a:xfrm>
            <a:prstGeom prst="ellipse">
              <a:avLst/>
            </a:prstGeom>
            <a:solidFill>
              <a:schemeClr val="bg1"/>
            </a:solidFill>
            <a:ln w="19050">
              <a:solidFill>
                <a:srgbClr val="4472C4">
                  <a:lumMod val="50000"/>
                </a:srgbClr>
              </a:solidFill>
            </a:ln>
          </p:spPr>
          <p:style>
            <a:lnRef idx="2">
              <a:schemeClr val="accent1">
                <a:shade val="50000"/>
              </a:schemeClr>
            </a:lnRef>
            <a:fillRef idx="1">
              <a:schemeClr val="accent1"/>
            </a:fillRef>
            <a:effectRef idx="0">
              <a:schemeClr val="accent1"/>
            </a:effectRef>
            <a:fontRef idx="minor"/>
          </p:style>
        </p:sp>
        <p:sp>
          <p:nvSpPr>
            <p:cNvPr id="74" name="テキスト ボックス 59"/>
            <p:cNvSpPr/>
            <p:nvPr/>
          </p:nvSpPr>
          <p:spPr>
            <a:xfrm>
              <a:off x="5135040" y="4065480"/>
              <a:ext cx="569520" cy="303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1" normalizeH="0" baseline="0" noProof="0">
                  <a:ln>
                    <a:noFill/>
                  </a:ln>
                  <a:solidFill>
                    <a:srgbClr val="203864"/>
                  </a:solidFill>
                  <a:effectLst/>
                  <a:uLnTx/>
                  <a:uFillTx/>
                  <a:latin typeface="Meiryo UI"/>
                  <a:ea typeface="Meiryo UI"/>
                </a:rPr>
                <a:t>納期</a:t>
              </a:r>
              <a:endParaRPr kumimoji="1" lang="en-US" sz="1400" b="0" i="0" u="none" strike="noStrike" kern="1200" cap="none" spc="-1" normalizeH="0" baseline="0" noProof="0">
                <a:ln>
                  <a:noFill/>
                </a:ln>
                <a:solidFill>
                  <a:prstClr val="black"/>
                </a:solidFill>
                <a:effectLst/>
                <a:uLnTx/>
                <a:uFillTx/>
                <a:latin typeface="Arial"/>
              </a:endParaRPr>
            </a:p>
          </p:txBody>
        </p:sp>
      </p:grpSp>
      <p:sp>
        <p:nvSpPr>
          <p:cNvPr id="75" name="直線コネクタ 60"/>
          <p:cNvSpPr/>
          <p:nvPr/>
        </p:nvSpPr>
        <p:spPr>
          <a:xfrm>
            <a:off x="5879880" y="4987080"/>
            <a:ext cx="2969280" cy="360"/>
          </a:xfrm>
          <a:prstGeom prst="line">
            <a:avLst/>
          </a:prstGeom>
          <a:ln w="19050">
            <a:solidFill>
              <a:srgbClr val="E7E6E6">
                <a:lumMod val="50000"/>
              </a:srgbClr>
            </a:solidFill>
          </a:ln>
        </p:spPr>
        <p:style>
          <a:lnRef idx="1">
            <a:schemeClr val="accent1"/>
          </a:lnRef>
          <a:fillRef idx="0">
            <a:schemeClr val="accent1"/>
          </a:fillRef>
          <a:effectRef idx="0">
            <a:schemeClr val="accent1"/>
          </a:effectRef>
          <a:fontRef idx="minor"/>
        </p:style>
      </p:sp>
      <p:sp>
        <p:nvSpPr>
          <p:cNvPr id="76" name="テキスト ボックス 61"/>
          <p:cNvSpPr/>
          <p:nvPr/>
        </p:nvSpPr>
        <p:spPr>
          <a:xfrm>
            <a:off x="6071040" y="4206240"/>
            <a:ext cx="2777760" cy="370800"/>
          </a:xfrm>
          <a:prstGeom prst="rect">
            <a:avLst/>
          </a:prstGeom>
          <a:noFill/>
          <a:ln w="0">
            <a:noFill/>
          </a:ln>
        </p:spPr>
        <p:style>
          <a:lnRef idx="0">
            <a:scrgbClr r="0" g="0" b="0"/>
          </a:lnRef>
          <a:fillRef idx="0">
            <a:scrgbClr r="0" g="0" b="0"/>
          </a:fillRef>
          <a:effectRef idx="0">
            <a:scrgbClr r="0" g="0" b="0"/>
          </a:effectRef>
          <a:fontRef idx="minor"/>
        </p:style>
        <p:txBody>
          <a:bodyPr lIns="0" tIns="46800" rIns="0" bIns="45000" anchor="t">
            <a:spAutoFit/>
          </a:bodyPr>
          <a:lstStyle/>
          <a:p>
            <a:pPr marL="0" marR="0" lvl="0" indent="0" algn="l" defTabSz="914400" rtl="0" eaLnBrk="1" fontAlgn="auto" latinLnBrk="0" hangingPunct="1">
              <a:lnSpc>
                <a:spcPts val="2200"/>
              </a:lnSpc>
              <a:spcBef>
                <a:spcPts val="0"/>
              </a:spcBef>
              <a:spcAft>
                <a:spcPts val="0"/>
              </a:spcAft>
              <a:buClrTx/>
              <a:buSzTx/>
              <a:buFontTx/>
              <a:buNone/>
              <a:tabLst/>
              <a:defRPr/>
            </a:pPr>
            <a:r>
              <a:rPr kumimoji="1" lang="ja-JP" altLang="en-US" sz="1600" b="0" i="0" u="none" strike="noStrike" kern="1200" cap="none" spc="-1" normalizeH="0" baseline="0" noProof="0">
                <a:ln>
                  <a:noFill/>
                </a:ln>
                <a:solidFill>
                  <a:srgbClr val="AFABAB"/>
                </a:solidFill>
                <a:effectLst/>
                <a:uLnTx/>
                <a:uFillTx/>
                <a:latin typeface="Meiryo UI"/>
                <a:ea typeface="Meiryo UI"/>
              </a:rPr>
              <a:t>納期スペース</a:t>
            </a:r>
            <a:endParaRPr kumimoji="1" lang="en-US" sz="1600" b="0" i="0" u="none" strike="noStrike" kern="1200" cap="none" spc="-1" normalizeH="0" baseline="0" noProof="0">
              <a:ln>
                <a:noFill/>
              </a:ln>
              <a:solidFill>
                <a:prstClr val="black"/>
              </a:solidFill>
              <a:effectLst/>
              <a:uLnTx/>
              <a:uFillTx/>
              <a:latin typeface="Arial"/>
            </a:endParaRPr>
          </a:p>
        </p:txBody>
      </p:sp>
      <p:sp>
        <p:nvSpPr>
          <p:cNvPr id="77" name="テキスト ボックス 62"/>
          <p:cNvSpPr/>
          <p:nvPr/>
        </p:nvSpPr>
        <p:spPr>
          <a:xfrm>
            <a:off x="6071040" y="5565960"/>
            <a:ext cx="2777760" cy="370800"/>
          </a:xfrm>
          <a:prstGeom prst="rect">
            <a:avLst/>
          </a:prstGeom>
          <a:noFill/>
          <a:ln w="0">
            <a:noFill/>
          </a:ln>
        </p:spPr>
        <p:style>
          <a:lnRef idx="0">
            <a:scrgbClr r="0" g="0" b="0"/>
          </a:lnRef>
          <a:fillRef idx="0">
            <a:scrgbClr r="0" g="0" b="0"/>
          </a:fillRef>
          <a:effectRef idx="0">
            <a:scrgbClr r="0" g="0" b="0"/>
          </a:effectRef>
          <a:fontRef idx="minor"/>
        </p:style>
        <p:txBody>
          <a:bodyPr lIns="0" tIns="46800" rIns="0" bIns="45000" anchor="t">
            <a:spAutoFit/>
          </a:bodyPr>
          <a:lstStyle/>
          <a:p>
            <a:pPr marL="0" marR="0" lvl="0" indent="0" algn="l" defTabSz="914400" rtl="0" eaLnBrk="1" fontAlgn="auto" latinLnBrk="0" hangingPunct="1">
              <a:lnSpc>
                <a:spcPts val="2200"/>
              </a:lnSpc>
              <a:spcBef>
                <a:spcPts val="0"/>
              </a:spcBef>
              <a:spcAft>
                <a:spcPts val="0"/>
              </a:spcAft>
              <a:buClrTx/>
              <a:buSzTx/>
              <a:buFontTx/>
              <a:buNone/>
              <a:tabLst/>
              <a:defRPr/>
            </a:pPr>
            <a:r>
              <a:rPr kumimoji="1" lang="ja-JP" altLang="en-US" sz="1600" b="0" i="0" u="none" strike="noStrike" kern="1200" cap="none" spc="-1" normalizeH="0" baseline="0" noProof="0">
                <a:ln>
                  <a:noFill/>
                </a:ln>
                <a:solidFill>
                  <a:srgbClr val="AFABAB"/>
                </a:solidFill>
                <a:effectLst/>
                <a:uLnTx/>
                <a:uFillTx/>
                <a:latin typeface="Meiryo UI"/>
                <a:ea typeface="Meiryo UI"/>
              </a:rPr>
              <a:t>お見積りスペース</a:t>
            </a:r>
            <a:endParaRPr kumimoji="1" lang="en-US" sz="1600" b="0" i="0" u="none" strike="noStrike" kern="1200" cap="none" spc="-1" normalizeH="0" baseline="0" noProof="0">
              <a:ln>
                <a:noFill/>
              </a:ln>
              <a:solidFill>
                <a:prstClr val="black"/>
              </a:solidFill>
              <a:effectLst/>
              <a:uLnTx/>
              <a:uFillTx/>
              <a:latin typeface="Arial"/>
            </a:endParaRPr>
          </a:p>
        </p:txBody>
      </p:sp>
      <p:sp>
        <p:nvSpPr>
          <p:cNvPr id="78" name="テキスト ボックス 1"/>
          <p:cNvSpPr/>
          <p:nvPr/>
        </p:nvSpPr>
        <p:spPr>
          <a:xfrm>
            <a:off x="8007120" y="-148320"/>
            <a:ext cx="184320" cy="369000"/>
          </a:xfrm>
          <a:prstGeom prst="rect">
            <a:avLst/>
          </a:prstGeom>
          <a:noFill/>
          <a:ln w="0">
            <a:noFill/>
          </a:ln>
        </p:spPr>
        <p:style>
          <a:lnRef idx="0">
            <a:scrgbClr r="0" g="0" b="0"/>
          </a:lnRef>
          <a:fillRef idx="0">
            <a:scrgbClr r="0" g="0" b="0"/>
          </a:fillRef>
          <a:effectRef idx="0">
            <a:scrgbClr r="0" g="0" b="0"/>
          </a:effectRef>
          <a:fontRef idx="minor"/>
        </p:style>
      </p:sp>
      <p:pic>
        <p:nvPicPr>
          <p:cNvPr id="79" name="図 78"/>
          <p:cNvPicPr/>
          <p:nvPr/>
        </p:nvPicPr>
        <p:blipFill>
          <a:blip r:embed="rId5"/>
          <a:stretch/>
        </p:blipFill>
        <p:spPr>
          <a:xfrm>
            <a:off x="825120" y="1440000"/>
            <a:ext cx="3314880" cy="3314880"/>
          </a:xfrm>
          <a:prstGeom prst="rect">
            <a:avLst/>
          </a:prstGeom>
          <a:ln w="0">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a:solidFill>
                  <a:schemeClr val="bg1"/>
                </a:solidFill>
                <a:latin typeface="Meiryo UI" panose="020B0604030504040204" pitchFamily="34" charset="-128"/>
                <a:ea typeface="Meiryo UI" panose="020B0604030504040204" pitchFamily="34" charset="-128"/>
              </a:rPr>
              <a:t>バンブータンブラー </a:t>
            </a:r>
            <a:r>
              <a:rPr lang="en-US" altLang="ja-JP" sz="2000" dirty="0">
                <a:solidFill>
                  <a:schemeClr val="bg1"/>
                </a:solidFill>
                <a:latin typeface="Meiryo UI" panose="020B0604030504040204" pitchFamily="34" charset="-128"/>
                <a:ea typeface="Meiryo UI" panose="020B0604030504040204" pitchFamily="34" charset="-128"/>
              </a:rPr>
              <a:t>430ml</a:t>
            </a:r>
            <a:endParaRPr lang="ja-JP" altLang="en-US" sz="2000">
              <a:solidFill>
                <a:schemeClr val="bg1"/>
              </a:solidFill>
              <a:latin typeface="Meiryo UI" panose="020B0604030504040204" pitchFamily="34" charset="-128"/>
              <a:ea typeface="Meiryo UI" panose="020B0604030504040204" pitchFamily="34" charset="-128"/>
            </a:endParaRP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1064010"/>
          </a:xfrm>
          <a:prstGeom prst="rect">
            <a:avLst/>
          </a:prstGeom>
          <a:noFill/>
        </p:spPr>
        <p:txBody>
          <a:bodyPr wrap="square" lIns="90000" tIns="46800" rIns="0" bIns="46800" rtlCol="0">
            <a:spAutoFit/>
          </a:bodyPr>
          <a:lstStyle/>
          <a:p>
            <a:r>
              <a:rPr lang="ja-JP" altLang="en-US" sz="900">
                <a:latin typeface="Meiryo UI" panose="020B0604030504040204" pitchFamily="34" charset="-128"/>
                <a:ea typeface="Meiryo UI" panose="020B0604030504040204" pitchFamily="34" charset="-128"/>
              </a:rPr>
              <a:t>素</a:t>
            </a:r>
            <a:r>
              <a:rPr lang="en-US" altLang="ja-JP" sz="900" dirty="0">
                <a:latin typeface="Meiryo UI" panose="020B0604030504040204" pitchFamily="34" charset="-128"/>
                <a:ea typeface="Meiryo UI" panose="020B0604030504040204" pitchFamily="34" charset="-128"/>
              </a:rPr>
              <a:t>   </a:t>
            </a:r>
            <a:r>
              <a:rPr lang="ja-JP" altLang="en-US" sz="900">
                <a:latin typeface="Meiryo UI" panose="020B0604030504040204" pitchFamily="34" charset="-128"/>
                <a:ea typeface="Meiryo UI" panose="020B0604030504040204" pitchFamily="34" charset="-128"/>
              </a:rPr>
              <a:t>材：バンブーファイバー、コーンパウダー、メラミン 他</a:t>
            </a:r>
            <a:endParaRPr lang="en-US" altLang="ja-JP" sz="900" dirty="0">
              <a:latin typeface="Meiryo UI" panose="020B0604030504040204" pitchFamily="34" charset="-128"/>
              <a:ea typeface="Meiryo UI" panose="020B0604030504040204" pitchFamily="34" charset="-128"/>
            </a:endParaRPr>
          </a:p>
          <a:p>
            <a:r>
              <a:rPr lang="ja-JP" altLang="en-US" sz="900" spc="200">
                <a:latin typeface="Meiryo UI" panose="020B0604030504040204" pitchFamily="34" charset="-128"/>
                <a:ea typeface="Meiryo UI" panose="020B0604030504040204" pitchFamily="34" charset="-128"/>
              </a:rPr>
              <a:t>サイズ</a:t>
            </a:r>
            <a:r>
              <a:rPr lang="ja-JP" altLang="en-US" sz="900">
                <a:latin typeface="Meiryo UI" panose="020B0604030504040204" pitchFamily="34" charset="-128"/>
                <a:ea typeface="Meiryo UI" panose="020B0604030504040204" pitchFamily="34" charset="-128"/>
              </a:rPr>
              <a:t>：</a:t>
            </a:r>
            <a:r>
              <a:rPr lang="el-GR" altLang="ja-JP" sz="900" dirty="0">
                <a:latin typeface="Meiryo UI" panose="020B0604030504040204" pitchFamily="34" charset="-128"/>
                <a:ea typeface="Meiryo UI" panose="020B0604030504040204" pitchFamily="34" charset="-128"/>
              </a:rPr>
              <a:t>φ89×129</a:t>
            </a:r>
            <a:r>
              <a:rPr lang="en-US" altLang="ja-JP" sz="900" dirty="0">
                <a:latin typeface="Meiryo UI" panose="020B0604030504040204" pitchFamily="34" charset="-128"/>
                <a:ea typeface="Meiryo UI" panose="020B0604030504040204" pitchFamily="34" charset="-128"/>
              </a:rPr>
              <a:t>mm</a:t>
            </a:r>
          </a:p>
          <a:p>
            <a:r>
              <a:rPr lang="ja-JP" altLang="en-US" sz="900">
                <a:latin typeface="Meiryo UI" panose="020B0604030504040204" pitchFamily="34" charset="-128"/>
                <a:ea typeface="Meiryo UI" panose="020B0604030504040204" pitchFamily="34" charset="-128"/>
              </a:rPr>
              <a:t>容</a:t>
            </a:r>
            <a:r>
              <a:rPr lang="en-US" altLang="ja-JP" sz="900" dirty="0">
                <a:latin typeface="Meiryo UI" panose="020B0604030504040204" pitchFamily="34" charset="-128"/>
                <a:ea typeface="Meiryo UI" panose="020B0604030504040204" pitchFamily="34" charset="-128"/>
              </a:rPr>
              <a:t>   </a:t>
            </a:r>
            <a:r>
              <a:rPr lang="ja-JP" altLang="en-US" sz="900">
                <a:latin typeface="Meiryo UI" panose="020B0604030504040204" pitchFamily="34" charset="-128"/>
                <a:ea typeface="Meiryo UI" panose="020B0604030504040204" pitchFamily="34" charset="-128"/>
              </a:rPr>
              <a:t>量：</a:t>
            </a:r>
            <a:r>
              <a:rPr lang="en-US" altLang="ja-JP" sz="900" dirty="0">
                <a:latin typeface="Meiryo UI" panose="020B0604030504040204" pitchFamily="34" charset="-128"/>
                <a:ea typeface="Meiryo UI" panose="020B0604030504040204" pitchFamily="34" charset="-128"/>
              </a:rPr>
              <a:t>430ml</a:t>
            </a:r>
          </a:p>
          <a:p>
            <a:r>
              <a:rPr lang="ja-JP" altLang="en-US" sz="900">
                <a:latin typeface="Meiryo UI" panose="020B0604030504040204" pitchFamily="34" charset="-128"/>
                <a:ea typeface="Meiryo UI" panose="020B0604030504040204" pitchFamily="34" charset="-128"/>
              </a:rPr>
              <a:t>機</a:t>
            </a:r>
            <a:r>
              <a:rPr lang="en-US" altLang="ja-JP" sz="900" dirty="0">
                <a:latin typeface="Meiryo UI" panose="020B0604030504040204" pitchFamily="34" charset="-128"/>
                <a:ea typeface="Meiryo UI" panose="020B0604030504040204" pitchFamily="34" charset="-128"/>
              </a:rPr>
              <a:t>   </a:t>
            </a:r>
            <a:r>
              <a:rPr lang="ja-JP" altLang="en-US" sz="900">
                <a:latin typeface="Meiryo UI" panose="020B0604030504040204" pitchFamily="34" charset="-128"/>
                <a:ea typeface="Meiryo UI" panose="020B0604030504040204" pitchFamily="34" charset="-128"/>
              </a:rPr>
              <a:t>能：本体耐熱温度</a:t>
            </a:r>
            <a:r>
              <a:rPr lang="en-US" altLang="ja-JP" sz="900" dirty="0">
                <a:latin typeface="Meiryo UI" panose="020B0604030504040204" pitchFamily="34" charset="-128"/>
                <a:ea typeface="Meiryo UI" panose="020B0604030504040204" pitchFamily="34" charset="-128"/>
              </a:rPr>
              <a:t>90℃</a:t>
            </a:r>
          </a:p>
          <a:p>
            <a:r>
              <a:rPr lang="ja-JP" altLang="en-US" sz="900">
                <a:latin typeface="Meiryo UI" panose="020B0604030504040204" pitchFamily="34" charset="-128"/>
                <a:ea typeface="Meiryo UI" panose="020B0604030504040204" pitchFamily="34" charset="-128"/>
              </a:rPr>
              <a:t>付属品：取説付</a:t>
            </a:r>
            <a:r>
              <a:rPr lang="en-US" altLang="ja-JP" sz="900" dirty="0">
                <a:latin typeface="Meiryo UI" panose="020B0604030504040204" pitchFamily="34" charset="-128"/>
                <a:ea typeface="Meiryo UI" panose="020B0604030504040204" pitchFamily="34" charset="-128"/>
              </a:rPr>
              <a:t>(</a:t>
            </a:r>
            <a:r>
              <a:rPr lang="ja-JP" altLang="en-US" sz="900">
                <a:latin typeface="Meiryo UI" panose="020B0604030504040204" pitchFamily="34" charset="-128"/>
                <a:ea typeface="Meiryo UI" panose="020B0604030504040204" pitchFamily="34" charset="-128"/>
              </a:rPr>
              <a:t>紙箱面</a:t>
            </a:r>
            <a:r>
              <a:rPr lang="en-US" altLang="ja-JP" sz="900" dirty="0">
                <a:latin typeface="Meiryo UI" panose="020B0604030504040204" pitchFamily="34" charset="-128"/>
                <a:ea typeface="Meiryo UI" panose="020B0604030504040204" pitchFamily="34" charset="-128"/>
              </a:rPr>
              <a:t>)</a:t>
            </a:r>
          </a:p>
          <a:p>
            <a:r>
              <a:rPr lang="ja-JP" altLang="en-US" sz="900">
                <a:latin typeface="Meiryo UI" panose="020B0604030504040204" pitchFamily="34" charset="-128"/>
                <a:ea typeface="Meiryo UI" panose="020B0604030504040204" pitchFamily="34" charset="-128"/>
              </a:rPr>
              <a:t>備</a:t>
            </a:r>
            <a:r>
              <a:rPr lang="en-US" altLang="ja-JP" sz="900" dirty="0">
                <a:latin typeface="Meiryo UI" panose="020B0604030504040204" pitchFamily="34" charset="-128"/>
                <a:ea typeface="Meiryo UI" panose="020B0604030504040204" pitchFamily="34" charset="-128"/>
              </a:rPr>
              <a:t>   </a:t>
            </a:r>
            <a:r>
              <a:rPr lang="ja-JP" altLang="en-US" sz="900">
                <a:latin typeface="Meiryo UI" panose="020B0604030504040204" pitchFamily="34" charset="-128"/>
                <a:ea typeface="Meiryo UI" panose="020B0604030504040204" pitchFamily="34" charset="-128"/>
              </a:rPr>
              <a:t>考：レッド・ブラック・カーキ・ホワイト</a:t>
            </a:r>
            <a:endParaRPr lang="en-US" altLang="ja-JP" sz="900" dirty="0">
              <a:latin typeface="Meiryo UI" panose="020B0604030504040204" pitchFamily="34" charset="-128"/>
              <a:ea typeface="Meiryo UI" panose="020B0604030504040204" pitchFamily="34" charset="-128"/>
            </a:endParaRPr>
          </a:p>
          <a:p>
            <a:r>
              <a:rPr lang="ja-JP" altLang="en-US" sz="900">
                <a:latin typeface="Meiryo UI" panose="020B0604030504040204" pitchFamily="34" charset="-128"/>
                <a:ea typeface="Meiryo UI" panose="020B0604030504040204" pitchFamily="34" charset="-128"/>
              </a:rPr>
              <a:t>　　　　　　食品衛生検査済</a:t>
            </a:r>
            <a:endParaRPr lang="en-US"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1903856"/>
          </a:xfrm>
          <a:prstGeom prst="rect">
            <a:avLst/>
          </a:prstGeom>
          <a:noFill/>
        </p:spPr>
        <p:txBody>
          <a:bodyPr wrap="square" lIns="0" tIns="46800" rIns="0" spcCol="360000" rtlCol="0">
            <a:spAutoFit/>
          </a:bodyPr>
          <a:lstStyle/>
          <a:p>
            <a:pPr algn="just">
              <a:lnSpc>
                <a:spcPts val="2400"/>
              </a:lnSpc>
            </a:pPr>
            <a:r>
              <a:rPr lang="ja-JP" altLang="en-US" sz="1600">
                <a:latin typeface="Meiryo UI" panose="020B0604030504040204" pitchFamily="34" charset="-128"/>
                <a:ea typeface="Meiryo UI" panose="020B0604030504040204" pitchFamily="34" charset="-128"/>
              </a:rPr>
              <a:t>軽くて割れにくいバンブー素材を使ったシンプルな</a:t>
            </a:r>
            <a:r>
              <a:rPr lang="en-US" altLang="ja-JP" sz="1600" dirty="0">
                <a:latin typeface="Meiryo UI" panose="020B0604030504040204" pitchFamily="34" charset="-128"/>
                <a:ea typeface="Meiryo UI" panose="020B0604030504040204" pitchFamily="34" charset="-128"/>
              </a:rPr>
              <a:t>430ml</a:t>
            </a:r>
            <a:r>
              <a:rPr lang="ja-JP" altLang="en-US" sz="1600">
                <a:latin typeface="Meiryo UI" panose="020B0604030504040204" pitchFamily="34" charset="-128"/>
                <a:ea typeface="Meiryo UI" panose="020B0604030504040204" pitchFamily="34" charset="-128"/>
              </a:rPr>
              <a:t>タンブラーです。マットな質感はどんな名入れデザインとも相性が良いため、様々なイベントやキャンペーンの販促用におすすめです！ </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pic>
        <p:nvPicPr>
          <p:cNvPr id="13" name="図 12">
            <a:extLst>
              <a:ext uri="{FF2B5EF4-FFF2-40B4-BE49-F238E27FC236}">
                <a16:creationId xmlns:a16="http://schemas.microsoft.com/office/drawing/2014/main" id="{1912747A-33A5-4946-8516-3D7995363B56}"/>
              </a:ext>
            </a:extLst>
          </p:cNvPr>
          <p:cNvPicPr>
            <a:picLocks noChangeAspect="1"/>
          </p:cNvPicPr>
          <p:nvPr/>
        </p:nvPicPr>
        <p:blipFill>
          <a:blip r:embed="rId5"/>
          <a:stretch>
            <a:fillRect/>
          </a:stretch>
        </p:blipFill>
        <p:spPr>
          <a:xfrm>
            <a:off x="533489" y="1591894"/>
            <a:ext cx="3988920" cy="3395527"/>
          </a:xfrm>
          <a:prstGeom prst="rect">
            <a:avLst/>
          </a:prstGeom>
        </p:spPr>
      </p:pic>
    </p:spTree>
    <p:extLst>
      <p:ext uri="{BB962C8B-B14F-4D97-AF65-F5344CB8AC3E}">
        <p14:creationId xmlns:p14="http://schemas.microsoft.com/office/powerpoint/2010/main" val="4487603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ジュートレザースタイルハンドルトート</a:t>
            </a: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648512"/>
          </a:xfrm>
          <a:prstGeom prst="rect">
            <a:avLst/>
          </a:prstGeom>
          <a:noFill/>
        </p:spPr>
        <p:txBody>
          <a:bodyPr wrap="square" lIns="90000" tIns="46800" rIns="0" bIns="46800" rtlCol="0">
            <a:spAutoFit/>
          </a:bodyPr>
          <a:lstStyle/>
          <a:p>
            <a:r>
              <a:rPr lang="ja-JP" altLang="en-US" sz="900" dirty="0">
                <a:latin typeface="Meiryo UI" panose="020B0604030504040204" pitchFamily="34" charset="-128"/>
                <a:ea typeface="Meiryo UI" panose="020B0604030504040204" pitchFamily="34" charset="-128"/>
              </a:rPr>
              <a:t>カラー展開：全</a:t>
            </a:r>
            <a:r>
              <a:rPr lang="en-US" altLang="ja-JP" sz="900" dirty="0">
                <a:latin typeface="Meiryo UI" panose="020B0604030504040204" pitchFamily="34" charset="-128"/>
                <a:ea typeface="Meiryo UI" panose="020B0604030504040204" pitchFamily="34" charset="-128"/>
              </a:rPr>
              <a:t>3</a:t>
            </a:r>
            <a:r>
              <a:rPr lang="ja-JP" altLang="en-US" sz="900" dirty="0">
                <a:latin typeface="Meiryo UI" panose="020B0604030504040204" pitchFamily="34" charset="-128"/>
                <a:ea typeface="Meiryo UI" panose="020B0604030504040204" pitchFamily="34" charset="-128"/>
              </a:rPr>
              <a:t>色</a:t>
            </a:r>
          </a:p>
          <a:p>
            <a:r>
              <a:rPr lang="ja-JP" altLang="en-US" sz="900" dirty="0">
                <a:latin typeface="Meiryo UI" panose="020B0604030504040204" pitchFamily="34" charset="-128"/>
                <a:ea typeface="Meiryo UI" panose="020B0604030504040204" pitchFamily="34" charset="-128"/>
              </a:rPr>
              <a:t>素材：植物繊維</a:t>
            </a:r>
            <a:r>
              <a:rPr lang="en-US" altLang="ja-JP" sz="900" dirty="0">
                <a:latin typeface="Meiryo UI" panose="020B0604030504040204" pitchFamily="34" charset="-128"/>
                <a:ea typeface="Meiryo UI" panose="020B0604030504040204" pitchFamily="34" charset="-128"/>
              </a:rPr>
              <a:t>(</a:t>
            </a:r>
            <a:r>
              <a:rPr lang="ja-JP" altLang="en-US" sz="900" dirty="0">
                <a:latin typeface="Meiryo UI" panose="020B0604030504040204" pitchFamily="34" charset="-128"/>
                <a:ea typeface="Meiryo UI" panose="020B0604030504040204" pitchFamily="34" charset="-128"/>
              </a:rPr>
              <a:t>ジュート</a:t>
            </a:r>
            <a:r>
              <a:rPr lang="en-US" altLang="ja-JP" sz="900" dirty="0">
                <a:latin typeface="Meiryo UI" panose="020B0604030504040204" pitchFamily="34" charset="-128"/>
                <a:ea typeface="Meiryo UI" panose="020B0604030504040204" pitchFamily="34" charset="-128"/>
              </a:rPr>
              <a:t>)</a:t>
            </a:r>
            <a:r>
              <a:rPr lang="ja-JP" altLang="en-US" sz="900" dirty="0">
                <a:latin typeface="Meiryo UI" panose="020B0604030504040204" pitchFamily="34" charset="-128"/>
                <a:ea typeface="Meiryo UI" panose="020B0604030504040204" pitchFamily="34" charset="-128"/>
              </a:rPr>
              <a:t>、</a:t>
            </a:r>
            <a:r>
              <a:rPr lang="en-US" altLang="ja-JP" sz="900" dirty="0">
                <a:latin typeface="Meiryo UI" panose="020B0604030504040204" pitchFamily="34" charset="-128"/>
                <a:ea typeface="Meiryo UI" panose="020B0604030504040204" pitchFamily="34" charset="-128"/>
              </a:rPr>
              <a:t>PU</a:t>
            </a:r>
          </a:p>
          <a:p>
            <a:r>
              <a:rPr lang="ja-JP" altLang="en-US" sz="900" dirty="0">
                <a:latin typeface="Meiryo UI" panose="020B0604030504040204" pitchFamily="34" charset="-128"/>
                <a:ea typeface="Meiryo UI" panose="020B0604030504040204" pitchFamily="34" charset="-128"/>
              </a:rPr>
              <a:t>サイズ：本体</a:t>
            </a:r>
            <a:r>
              <a:rPr lang="en-US" altLang="ja-JP" sz="900" dirty="0">
                <a:latin typeface="Meiryo UI" panose="020B0604030504040204" pitchFamily="34" charset="-128"/>
                <a:ea typeface="Meiryo UI" panose="020B0604030504040204" pitchFamily="34" charset="-128"/>
              </a:rPr>
              <a:t>/</a:t>
            </a:r>
            <a:r>
              <a:rPr lang="ja-JP" altLang="en-US" sz="900" dirty="0">
                <a:latin typeface="Meiryo UI" panose="020B0604030504040204" pitchFamily="34" charset="-128"/>
                <a:ea typeface="Meiryo UI" panose="020B0604030504040204" pitchFamily="34" charset="-128"/>
              </a:rPr>
              <a:t>約</a:t>
            </a:r>
            <a:r>
              <a:rPr lang="en-US" altLang="ja-JP" sz="900" dirty="0">
                <a:latin typeface="Meiryo UI" panose="020B0604030504040204" pitchFamily="34" charset="-128"/>
                <a:ea typeface="Meiryo UI" panose="020B0604030504040204" pitchFamily="34" charset="-128"/>
              </a:rPr>
              <a:t>370×420×130(mm)</a:t>
            </a:r>
            <a:r>
              <a:rPr lang="ja-JP" altLang="en-US" sz="900" dirty="0">
                <a:latin typeface="Meiryo UI" panose="020B0604030504040204" pitchFamily="34" charset="-128"/>
                <a:ea typeface="Meiryo UI" panose="020B0604030504040204" pitchFamily="34" charset="-128"/>
              </a:rPr>
              <a:t>・持ち手</a:t>
            </a:r>
            <a:r>
              <a:rPr lang="en-US" altLang="ja-JP" sz="900" dirty="0">
                <a:latin typeface="Meiryo UI" panose="020B0604030504040204" pitchFamily="34" charset="-128"/>
                <a:ea typeface="Meiryo UI" panose="020B0604030504040204" pitchFamily="34" charset="-128"/>
              </a:rPr>
              <a:t>/</a:t>
            </a:r>
            <a:r>
              <a:rPr lang="ja-JP" altLang="en-US" sz="900" dirty="0">
                <a:latin typeface="Meiryo UI" panose="020B0604030504040204" pitchFamily="34" charset="-128"/>
                <a:ea typeface="Meiryo UI" panose="020B0604030504040204" pitchFamily="34" charset="-128"/>
              </a:rPr>
              <a:t>約</a:t>
            </a:r>
            <a:r>
              <a:rPr lang="en-US" altLang="ja-JP" sz="900" dirty="0">
                <a:latin typeface="Meiryo UI" panose="020B0604030504040204" pitchFamily="34" charset="-128"/>
                <a:ea typeface="Meiryo UI" panose="020B0604030504040204" pitchFamily="34" charset="-128"/>
              </a:rPr>
              <a:t>30×520(mm)</a:t>
            </a:r>
          </a:p>
          <a:p>
            <a:r>
              <a:rPr lang="ja-JP" altLang="en-US" sz="900" dirty="0">
                <a:latin typeface="Meiryo UI" panose="020B0604030504040204" pitchFamily="34" charset="-128"/>
                <a:ea typeface="Meiryo UI" panose="020B0604030504040204" pitchFamily="34" charset="-128"/>
              </a:rPr>
              <a:t>容量：約</a:t>
            </a:r>
            <a:r>
              <a:rPr lang="en-US" altLang="ja-JP" sz="900" dirty="0">
                <a:latin typeface="Meiryo UI" panose="020B0604030504040204" pitchFamily="34" charset="-128"/>
                <a:ea typeface="Meiryo UI" panose="020B0604030504040204" pitchFamily="34" charset="-128"/>
              </a:rPr>
              <a:t>19L </a:t>
            </a:r>
            <a:endParaRPr lang="ja-JP" altLang="en-US"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1917193"/>
          </a:xfrm>
          <a:prstGeom prst="rect">
            <a:avLst/>
          </a:prstGeom>
          <a:noFill/>
        </p:spPr>
        <p:txBody>
          <a:bodyPr wrap="square" lIns="0" tIns="46800" rIns="0" spcCol="360000" rtlCol="0">
            <a:spAutoFit/>
          </a:bodyPr>
          <a:lstStyle/>
          <a:p>
            <a:pPr algn="just">
              <a:lnSpc>
                <a:spcPts val="2400"/>
              </a:lnSpc>
            </a:pPr>
            <a:r>
              <a:rPr lang="ja-JP" altLang="en-US" sz="1600" dirty="0"/>
              <a:t>合皮のハンドルとジュート素材の本体部分の組み合わせがシンプルながらとってもオシャレなトートバッグです。お買い物などにも便利なサイズ感で、物販用にも記念用にもおすすめです。 </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pic>
        <p:nvPicPr>
          <p:cNvPr id="75" name="図 74">
            <a:extLst>
              <a:ext uri="{FF2B5EF4-FFF2-40B4-BE49-F238E27FC236}">
                <a16:creationId xmlns:a16="http://schemas.microsoft.com/office/drawing/2014/main" id="{9D849088-8212-58C7-7126-97F9120879AD}"/>
              </a:ext>
            </a:extLst>
          </p:cNvPr>
          <p:cNvPicPr>
            <a:picLocks noChangeAspect="1"/>
          </p:cNvPicPr>
          <p:nvPr/>
        </p:nvPicPr>
        <p:blipFill>
          <a:blip r:embed="rId5"/>
          <a:stretch>
            <a:fillRect/>
          </a:stretch>
        </p:blipFill>
        <p:spPr>
          <a:xfrm>
            <a:off x="681590" y="1420095"/>
            <a:ext cx="3609661" cy="3609661"/>
          </a:xfrm>
          <a:prstGeom prst="rect">
            <a:avLst/>
          </a:prstGeom>
        </p:spPr>
      </p:pic>
    </p:spTree>
    <p:extLst>
      <p:ext uri="{BB962C8B-B14F-4D97-AF65-F5344CB8AC3E}">
        <p14:creationId xmlns:p14="http://schemas.microsoft.com/office/powerpoint/2010/main" val="33939696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シャンブリックキャンバストート</a:t>
            </a:r>
            <a:r>
              <a:rPr lang="en-US" altLang="ja-JP" sz="2000" dirty="0">
                <a:solidFill>
                  <a:schemeClr val="bg1"/>
                </a:solidFill>
                <a:latin typeface="Meiryo UI" panose="020B0604030504040204" pitchFamily="34" charset="-128"/>
                <a:ea typeface="Meiryo UI" panose="020B0604030504040204" pitchFamily="34" charset="-128"/>
              </a:rPr>
              <a:t>(L)</a:t>
            </a:r>
            <a:endParaRPr lang="ja-JP" altLang="en-US" sz="2000" dirty="0">
              <a:solidFill>
                <a:schemeClr val="bg1"/>
              </a:solidFill>
              <a:latin typeface="Meiryo UI" panose="020B0604030504040204" pitchFamily="34" charset="-128"/>
              <a:ea typeface="Meiryo UI" panose="020B0604030504040204" pitchFamily="34" charset="-128"/>
            </a:endParaRP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1" y="5252121"/>
            <a:ext cx="4140913" cy="510012"/>
          </a:xfrm>
          <a:prstGeom prst="rect">
            <a:avLst/>
          </a:prstGeom>
          <a:noFill/>
        </p:spPr>
        <p:txBody>
          <a:bodyPr wrap="square" lIns="90000" tIns="46800" rIns="0" bIns="46800" rtlCol="0">
            <a:spAutoFit/>
          </a:bodyPr>
          <a:lstStyle/>
          <a:p>
            <a:pPr>
              <a:tabLst>
                <a:tab pos="542925" algn="l"/>
                <a:tab pos="715963" algn="l"/>
              </a:tabLst>
            </a:pPr>
            <a:r>
              <a:rPr lang="ja-JP" altLang="en-US" sz="900" spc="200" dirty="0">
                <a:latin typeface="Meiryo UI" panose="020B0604030504040204" pitchFamily="34" charset="-128"/>
                <a:ea typeface="Meiryo UI" panose="020B0604030504040204" pitchFamily="34" charset="-128"/>
              </a:rPr>
              <a:t>素　材</a:t>
            </a:r>
            <a:r>
              <a:rPr lang="en-US" altLang="ja-JP" sz="900" spc="200" dirty="0">
                <a:latin typeface="Meiryo UI" panose="020B0604030504040204" pitchFamily="34" charset="-128"/>
                <a:ea typeface="Meiryo UI" panose="020B0604030504040204" pitchFamily="34" charset="-128"/>
              </a:rPr>
              <a:t>	</a:t>
            </a:r>
            <a:r>
              <a:rPr lang="ja-JP" altLang="en-US" sz="900" dirty="0">
                <a:latin typeface="Meiryo UI" panose="020B0604030504040204" pitchFamily="34" charset="-128"/>
                <a:ea typeface="Meiryo UI" panose="020B0604030504040204" pitchFamily="34" charset="-128"/>
              </a:rPr>
              <a:t>：</a:t>
            </a:r>
            <a:r>
              <a:rPr lang="en-US" altLang="ja-JP" sz="900" dirty="0">
                <a:latin typeface="Meiryo UI" panose="020B0604030504040204" pitchFamily="34" charset="-128"/>
                <a:ea typeface="Meiryo UI" panose="020B0604030504040204" pitchFamily="34" charset="-128"/>
              </a:rPr>
              <a:t>	</a:t>
            </a:r>
            <a:r>
              <a:rPr lang="ja-JP" altLang="en-US" sz="900" b="0" i="0" dirty="0">
                <a:solidFill>
                  <a:srgbClr val="333333"/>
                </a:solidFill>
                <a:effectLst/>
                <a:latin typeface="-apple-system"/>
              </a:rPr>
              <a:t>コットン、ポリエステル 他</a:t>
            </a:r>
            <a:endParaRPr lang="en-US" altLang="ja-JP" sz="900" b="0" i="0" dirty="0">
              <a:solidFill>
                <a:srgbClr val="333333"/>
              </a:solidFill>
              <a:effectLst/>
              <a:latin typeface="-apple-system"/>
            </a:endParaRPr>
          </a:p>
          <a:p>
            <a:pPr>
              <a:tabLst>
                <a:tab pos="542925" algn="l"/>
                <a:tab pos="715963" algn="l"/>
              </a:tabLst>
            </a:pPr>
            <a:r>
              <a:rPr lang="ja-JP" altLang="en-US" sz="900" spc="200" dirty="0">
                <a:latin typeface="Meiryo UI" panose="020B0604030504040204" pitchFamily="34" charset="-128"/>
                <a:ea typeface="Meiryo UI" panose="020B0604030504040204" pitchFamily="34" charset="-128"/>
              </a:rPr>
              <a:t>サイズ</a:t>
            </a:r>
            <a:r>
              <a:rPr lang="en-US" altLang="ja-JP" sz="900" spc="200" dirty="0">
                <a:latin typeface="Meiryo UI" panose="020B0604030504040204" pitchFamily="34" charset="-128"/>
                <a:ea typeface="Meiryo UI" panose="020B0604030504040204" pitchFamily="34" charset="-128"/>
              </a:rPr>
              <a:t>	</a:t>
            </a:r>
            <a:r>
              <a:rPr lang="ja-JP" altLang="en-US" sz="900" dirty="0">
                <a:latin typeface="Meiryo UI" panose="020B0604030504040204" pitchFamily="34" charset="-128"/>
                <a:ea typeface="Meiryo UI" panose="020B0604030504040204" pitchFamily="34" charset="-128"/>
              </a:rPr>
              <a:t>：</a:t>
            </a:r>
            <a:r>
              <a:rPr lang="en-US" altLang="ja-JP" sz="900" dirty="0">
                <a:latin typeface="Meiryo UI" panose="020B0604030504040204" pitchFamily="34" charset="-128"/>
                <a:ea typeface="Meiryo UI" panose="020B0604030504040204" pitchFamily="34" charset="-128"/>
              </a:rPr>
              <a:t>	</a:t>
            </a:r>
            <a:r>
              <a:rPr lang="ja-JP" altLang="en-US" sz="900" b="0" i="0" dirty="0">
                <a:solidFill>
                  <a:srgbClr val="333333"/>
                </a:solidFill>
                <a:effectLst/>
                <a:latin typeface="-apple-system"/>
              </a:rPr>
              <a:t>本体</a:t>
            </a:r>
            <a:r>
              <a:rPr lang="en-US" altLang="ja-JP" sz="900" b="0" i="0" dirty="0">
                <a:solidFill>
                  <a:srgbClr val="333333"/>
                </a:solidFill>
                <a:effectLst/>
                <a:latin typeface="-apple-system"/>
              </a:rPr>
              <a:t>/</a:t>
            </a:r>
            <a:r>
              <a:rPr lang="ja-JP" altLang="en-US" sz="900" b="0" i="0" dirty="0">
                <a:solidFill>
                  <a:srgbClr val="333333"/>
                </a:solidFill>
                <a:effectLst/>
                <a:latin typeface="-apple-system"/>
              </a:rPr>
              <a:t>約</a:t>
            </a:r>
            <a:r>
              <a:rPr lang="en-US" altLang="ja-JP" sz="900" b="0" i="0" dirty="0">
                <a:solidFill>
                  <a:srgbClr val="333333"/>
                </a:solidFill>
                <a:effectLst/>
                <a:latin typeface="-apple-system"/>
              </a:rPr>
              <a:t>420×400×150(mm)</a:t>
            </a:r>
            <a:r>
              <a:rPr lang="ja-JP" altLang="en-US" sz="900" b="0" i="0" dirty="0">
                <a:solidFill>
                  <a:srgbClr val="333333"/>
                </a:solidFill>
                <a:effectLst/>
                <a:latin typeface="-apple-system"/>
              </a:rPr>
              <a:t>・持ち手</a:t>
            </a:r>
            <a:r>
              <a:rPr lang="en-US" altLang="ja-JP" sz="900" b="0" i="0" dirty="0">
                <a:solidFill>
                  <a:srgbClr val="333333"/>
                </a:solidFill>
                <a:effectLst/>
                <a:latin typeface="-apple-system"/>
              </a:rPr>
              <a:t>/</a:t>
            </a:r>
            <a:r>
              <a:rPr lang="ja-JP" altLang="en-US" sz="900" b="0" i="0" dirty="0">
                <a:solidFill>
                  <a:srgbClr val="333333"/>
                </a:solidFill>
                <a:effectLst/>
                <a:latin typeface="-apple-system"/>
              </a:rPr>
              <a:t>約</a:t>
            </a:r>
            <a:r>
              <a:rPr lang="en-US" altLang="ja-JP" sz="900" b="0" i="0" dirty="0">
                <a:solidFill>
                  <a:srgbClr val="333333"/>
                </a:solidFill>
                <a:effectLst/>
                <a:latin typeface="-apple-system"/>
              </a:rPr>
              <a:t>35×600(mm)</a:t>
            </a:r>
          </a:p>
          <a:p>
            <a:pPr>
              <a:tabLst>
                <a:tab pos="542925" algn="l"/>
                <a:tab pos="715963" algn="l"/>
              </a:tabLst>
            </a:pPr>
            <a:r>
              <a:rPr lang="ja-JP" altLang="en-US" sz="900" spc="200" dirty="0">
                <a:latin typeface="Meiryo UI" panose="020B0604030504040204" pitchFamily="34" charset="-128"/>
                <a:ea typeface="Meiryo UI" panose="020B0604030504040204" pitchFamily="34" charset="-128"/>
              </a:rPr>
              <a:t>容　量</a:t>
            </a:r>
            <a:r>
              <a:rPr lang="en-US" altLang="ja-JP" sz="900" spc="200" dirty="0">
                <a:latin typeface="Meiryo UI" panose="020B0604030504040204" pitchFamily="34" charset="-128"/>
                <a:ea typeface="Meiryo UI" panose="020B0604030504040204" pitchFamily="34" charset="-128"/>
              </a:rPr>
              <a:t>	</a:t>
            </a:r>
            <a:r>
              <a:rPr lang="ja-JP" altLang="en-US" sz="900" dirty="0">
                <a:latin typeface="Meiryo UI" panose="020B0604030504040204" pitchFamily="34" charset="-128"/>
                <a:ea typeface="Meiryo UI" panose="020B0604030504040204" pitchFamily="34" charset="-128"/>
              </a:rPr>
              <a:t>：</a:t>
            </a:r>
            <a:r>
              <a:rPr lang="en-US" altLang="ja-JP" sz="900" dirty="0">
                <a:latin typeface="Meiryo UI" panose="020B0604030504040204" pitchFamily="34" charset="-128"/>
                <a:ea typeface="Meiryo UI" panose="020B0604030504040204" pitchFamily="34" charset="-128"/>
              </a:rPr>
              <a:t>	</a:t>
            </a:r>
            <a:r>
              <a:rPr lang="ja-JP" altLang="en-US" sz="900" b="0" i="0" dirty="0">
                <a:solidFill>
                  <a:srgbClr val="333333"/>
                </a:solidFill>
                <a:effectLst/>
                <a:latin typeface="-apple-system"/>
              </a:rPr>
              <a:t>約</a:t>
            </a:r>
            <a:r>
              <a:rPr lang="en-US" altLang="ja-JP" sz="900" b="0" i="0" dirty="0">
                <a:solidFill>
                  <a:srgbClr val="333333"/>
                </a:solidFill>
                <a:effectLst/>
                <a:latin typeface="-apple-system"/>
              </a:rPr>
              <a:t>16L</a:t>
            </a: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1917193"/>
          </a:xfrm>
          <a:prstGeom prst="rect">
            <a:avLst/>
          </a:prstGeom>
          <a:noFill/>
        </p:spPr>
        <p:txBody>
          <a:bodyPr wrap="square" lIns="0" tIns="46800" rIns="0" spcCol="360000" rtlCol="0">
            <a:spAutoFit/>
          </a:bodyPr>
          <a:lstStyle/>
          <a:p>
            <a:pPr algn="just">
              <a:lnSpc>
                <a:spcPts val="2400"/>
              </a:lnSpc>
            </a:pPr>
            <a:r>
              <a:rPr lang="en-US" altLang="ja-JP" sz="1600" b="0" i="0" dirty="0">
                <a:solidFill>
                  <a:srgbClr val="333333"/>
                </a:solidFill>
                <a:effectLst/>
                <a:latin typeface="-apple-system"/>
              </a:rPr>
              <a:t>10</a:t>
            </a:r>
            <a:r>
              <a:rPr lang="ja-JP" altLang="en-US" sz="1600" b="0" i="0" dirty="0">
                <a:solidFill>
                  <a:srgbClr val="333333"/>
                </a:solidFill>
                <a:effectLst/>
                <a:latin typeface="-apple-system"/>
              </a:rPr>
              <a:t>オンスの厚手なシャンブリックキャンバスを使った、耐久性にも優れた</a:t>
            </a:r>
            <a:r>
              <a:rPr lang="en-US" altLang="ja-JP" sz="1600" b="0" i="0" dirty="0">
                <a:solidFill>
                  <a:srgbClr val="333333"/>
                </a:solidFill>
                <a:effectLst/>
                <a:latin typeface="-apple-system"/>
              </a:rPr>
              <a:t>L</a:t>
            </a:r>
            <a:r>
              <a:rPr lang="ja-JP" altLang="en-US" sz="1600" b="0" i="0" dirty="0">
                <a:solidFill>
                  <a:srgbClr val="333333"/>
                </a:solidFill>
                <a:effectLst/>
                <a:latin typeface="-apple-system"/>
              </a:rPr>
              <a:t>サイズのトートバッグです。</a:t>
            </a:r>
            <a:r>
              <a:rPr lang="en-US" altLang="ja-JP" sz="1600" b="0" i="0" dirty="0">
                <a:solidFill>
                  <a:srgbClr val="333333"/>
                </a:solidFill>
                <a:effectLst/>
                <a:latin typeface="-apple-system"/>
              </a:rPr>
              <a:t>4</a:t>
            </a:r>
            <a:r>
              <a:rPr lang="ja-JP" altLang="en-US" sz="1600" b="0" i="0" dirty="0">
                <a:solidFill>
                  <a:srgbClr val="333333"/>
                </a:solidFill>
                <a:effectLst/>
                <a:latin typeface="-apple-system"/>
              </a:rPr>
              <a:t>色のカラーバリエーションから選択可能。オリジナル名入れも格安で承ります。</a:t>
            </a:r>
            <a:endParaRPr lang="ja-JP" altLang="en-US"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pic>
        <p:nvPicPr>
          <p:cNvPr id="46" name="図 45">
            <a:extLst>
              <a:ext uri="{FF2B5EF4-FFF2-40B4-BE49-F238E27FC236}">
                <a16:creationId xmlns:a16="http://schemas.microsoft.com/office/drawing/2014/main" id="{4A46F78F-84F6-B647-9522-0F50BCDC95A1}"/>
              </a:ext>
            </a:extLst>
          </p:cNvPr>
          <p:cNvPicPr>
            <a:picLocks noChangeAspect="1"/>
          </p:cNvPicPr>
          <p:nvPr/>
        </p:nvPicPr>
        <p:blipFill>
          <a:blip r:embed="rId5"/>
          <a:srcRect/>
          <a:stretch/>
        </p:blipFill>
        <p:spPr>
          <a:xfrm>
            <a:off x="905769" y="1635301"/>
            <a:ext cx="3174086" cy="3174086"/>
          </a:xfrm>
          <a:prstGeom prst="rect">
            <a:avLst/>
          </a:prstGeom>
        </p:spPr>
      </p:pic>
    </p:spTree>
    <p:extLst>
      <p:ext uri="{BB962C8B-B14F-4D97-AF65-F5344CB8AC3E}">
        <p14:creationId xmlns:p14="http://schemas.microsoft.com/office/powerpoint/2010/main" val="42230619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a:solidFill>
                  <a:schemeClr val="bg1"/>
                </a:solidFill>
                <a:latin typeface="Meiryo UI" panose="020B0604030504040204" pitchFamily="34" charset="-128"/>
                <a:ea typeface="Meiryo UI" panose="020B0604030504040204" pitchFamily="34" charset="-128"/>
              </a:rPr>
              <a:t>スタンド付ワイヤレスチャージャー</a:t>
            </a: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925511"/>
          </a:xfrm>
          <a:prstGeom prst="rect">
            <a:avLst/>
          </a:prstGeom>
          <a:noFill/>
        </p:spPr>
        <p:txBody>
          <a:bodyPr wrap="square" lIns="90000" tIns="46800" rIns="0" bIns="46800" rtlCol="0">
            <a:spAutoFit/>
          </a:bodyPr>
          <a:lstStyle/>
          <a:p>
            <a:r>
              <a:rPr lang="ja-JP" altLang="en-US" sz="900">
                <a:latin typeface="Meiryo UI" panose="020B0604030504040204" pitchFamily="34" charset="-128"/>
                <a:ea typeface="Meiryo UI" panose="020B0604030504040204" pitchFamily="34" charset="-128"/>
              </a:rPr>
              <a:t>素</a:t>
            </a:r>
            <a:r>
              <a:rPr lang="en-US" altLang="ja-JP" sz="900" dirty="0">
                <a:latin typeface="Meiryo UI" panose="020B0604030504040204" pitchFamily="34" charset="-128"/>
                <a:ea typeface="Meiryo UI" panose="020B0604030504040204" pitchFamily="34" charset="-128"/>
              </a:rPr>
              <a:t>   </a:t>
            </a:r>
            <a:r>
              <a:rPr lang="ja-JP" altLang="en-US" sz="900">
                <a:latin typeface="Meiryo UI" panose="020B0604030504040204" pitchFamily="34" charset="-128"/>
                <a:ea typeface="Meiryo UI" panose="020B0604030504040204" pitchFamily="34" charset="-128"/>
              </a:rPr>
              <a:t>材：</a:t>
            </a:r>
            <a:r>
              <a:rPr lang="en-US" altLang="ja-JP" sz="900" dirty="0">
                <a:latin typeface="Meiryo UI" panose="020B0604030504040204" pitchFamily="34" charset="-128"/>
                <a:ea typeface="Meiryo UI" panose="020B0604030504040204" pitchFamily="34" charset="-128"/>
              </a:rPr>
              <a:t>ABS</a:t>
            </a:r>
          </a:p>
          <a:p>
            <a:r>
              <a:rPr lang="ja-JP" altLang="en-US" sz="900" spc="200">
                <a:latin typeface="Meiryo UI" panose="020B0604030504040204" pitchFamily="34" charset="-128"/>
                <a:ea typeface="Meiryo UI" panose="020B0604030504040204" pitchFamily="34" charset="-128"/>
              </a:rPr>
              <a:t>サイズ</a:t>
            </a:r>
            <a:r>
              <a:rPr lang="ja-JP" altLang="en-US" sz="900">
                <a:latin typeface="Meiryo UI" panose="020B0604030504040204" pitchFamily="34" charset="-128"/>
                <a:ea typeface="Meiryo UI" panose="020B0604030504040204" pitchFamily="34" charset="-128"/>
              </a:rPr>
              <a:t>：</a:t>
            </a:r>
            <a:r>
              <a:rPr lang="en-US" altLang="ja-JP" sz="900" dirty="0">
                <a:latin typeface="Meiryo UI" panose="020B0604030504040204" pitchFamily="34" charset="-128"/>
                <a:ea typeface="Meiryo UI" panose="020B0604030504040204" pitchFamily="34" charset="-128"/>
              </a:rPr>
              <a:t>95×76×12mm</a:t>
            </a:r>
          </a:p>
          <a:p>
            <a:r>
              <a:rPr lang="ja-JP" altLang="en-US" sz="900">
                <a:latin typeface="Meiryo UI" panose="020B0604030504040204" pitchFamily="34" charset="-128"/>
                <a:ea typeface="Meiryo UI" panose="020B0604030504040204" pitchFamily="34" charset="-128"/>
              </a:rPr>
              <a:t>　　　　　（包装形態：化粧箱：</a:t>
            </a:r>
            <a:r>
              <a:rPr lang="en-US" altLang="ja-JP" sz="900" dirty="0">
                <a:latin typeface="Meiryo UI" panose="020B0604030504040204" pitchFamily="34" charset="-128"/>
                <a:ea typeface="Meiryo UI" panose="020B0604030504040204" pitchFamily="34" charset="-128"/>
              </a:rPr>
              <a:t>95×20×97mm</a:t>
            </a:r>
            <a:r>
              <a:rPr lang="ja-JP" altLang="en-US" sz="900">
                <a:latin typeface="Meiryo UI" panose="020B0604030504040204" pitchFamily="34" charset="-128"/>
                <a:ea typeface="Meiryo UI" panose="020B0604030504040204" pitchFamily="34" charset="-128"/>
              </a:rPr>
              <a:t>）</a:t>
            </a:r>
            <a:r>
              <a:rPr lang="en-US" altLang="ja-JP" sz="900" dirty="0">
                <a:latin typeface="Meiryo UI" panose="020B0604030504040204" pitchFamily="34" charset="-128"/>
                <a:ea typeface="Meiryo UI" panose="020B0604030504040204" pitchFamily="34" charset="-128"/>
              </a:rPr>
              <a:t> </a:t>
            </a:r>
          </a:p>
          <a:p>
            <a:r>
              <a:rPr lang="ja-JP" altLang="en-US" sz="900">
                <a:latin typeface="Meiryo UI" panose="020B0604030504040204" pitchFamily="34" charset="-128"/>
                <a:ea typeface="Meiryo UI" panose="020B0604030504040204" pitchFamily="34" charset="-128"/>
              </a:rPr>
              <a:t>重</a:t>
            </a:r>
            <a:r>
              <a:rPr lang="en-US" altLang="ja-JP" sz="900" dirty="0">
                <a:latin typeface="Meiryo UI" panose="020B0604030504040204" pitchFamily="34" charset="-128"/>
                <a:ea typeface="Meiryo UI" panose="020B0604030504040204" pitchFamily="34" charset="-128"/>
              </a:rPr>
              <a:t>   </a:t>
            </a:r>
            <a:r>
              <a:rPr lang="ja-JP" altLang="en-US" sz="900">
                <a:latin typeface="Meiryo UI" panose="020B0604030504040204" pitchFamily="34" charset="-128"/>
                <a:ea typeface="Meiryo UI" panose="020B0604030504040204" pitchFamily="34" charset="-128"/>
              </a:rPr>
              <a:t>量：約</a:t>
            </a:r>
            <a:r>
              <a:rPr lang="en-US" altLang="ja-JP" sz="900" dirty="0">
                <a:latin typeface="Meiryo UI" panose="020B0604030504040204" pitchFamily="34" charset="-128"/>
                <a:ea typeface="Meiryo UI" panose="020B0604030504040204" pitchFamily="34" charset="-128"/>
              </a:rPr>
              <a:t>72g</a:t>
            </a:r>
          </a:p>
          <a:p>
            <a:r>
              <a:rPr lang="ja-JP" altLang="en-US" sz="900">
                <a:latin typeface="Meiryo UI" panose="020B0604030504040204" pitchFamily="34" charset="-128"/>
                <a:ea typeface="Meiryo UI" panose="020B0604030504040204" pitchFamily="34" charset="-128"/>
              </a:rPr>
              <a:t>機</a:t>
            </a:r>
            <a:r>
              <a:rPr lang="en-US" altLang="ja-JP" sz="900" dirty="0">
                <a:latin typeface="Meiryo UI" panose="020B0604030504040204" pitchFamily="34" charset="-128"/>
                <a:ea typeface="Meiryo UI" panose="020B0604030504040204" pitchFamily="34" charset="-128"/>
              </a:rPr>
              <a:t>   </a:t>
            </a:r>
            <a:r>
              <a:rPr lang="ja-JP" altLang="en-US" sz="900">
                <a:latin typeface="Meiryo UI" panose="020B0604030504040204" pitchFamily="34" charset="-128"/>
                <a:ea typeface="Meiryo UI" panose="020B0604030504040204" pitchFamily="34" charset="-128"/>
              </a:rPr>
              <a:t>能：入力：</a:t>
            </a:r>
            <a:r>
              <a:rPr lang="en-US" altLang="ja-JP" sz="900" dirty="0">
                <a:latin typeface="Meiryo UI" panose="020B0604030504040204" pitchFamily="34" charset="-128"/>
                <a:ea typeface="Meiryo UI" panose="020B0604030504040204" pitchFamily="34" charset="-128"/>
              </a:rPr>
              <a:t>DC5V</a:t>
            </a:r>
            <a:r>
              <a:rPr lang="ja-JP" altLang="en-US" sz="900">
                <a:latin typeface="Meiryo UI" panose="020B0604030504040204" pitchFamily="34" charset="-128"/>
                <a:ea typeface="Meiryo UI" panose="020B0604030504040204" pitchFamily="34" charset="-128"/>
              </a:rPr>
              <a:t>／</a:t>
            </a:r>
            <a:r>
              <a:rPr lang="en-US" altLang="ja-JP" sz="900" dirty="0">
                <a:latin typeface="Meiryo UI" panose="020B0604030504040204" pitchFamily="34" charset="-128"/>
                <a:ea typeface="Meiryo UI" panose="020B0604030504040204" pitchFamily="34" charset="-128"/>
              </a:rPr>
              <a:t>1.5A</a:t>
            </a:r>
            <a:r>
              <a:rPr lang="ja-JP" altLang="en-US" sz="900">
                <a:latin typeface="Meiryo UI" panose="020B0604030504040204" pitchFamily="34" charset="-128"/>
                <a:ea typeface="Meiryo UI" panose="020B0604030504040204" pitchFamily="34" charset="-128"/>
              </a:rPr>
              <a:t>、出力：</a:t>
            </a:r>
            <a:r>
              <a:rPr lang="en-US" altLang="ja-JP" sz="900" dirty="0">
                <a:latin typeface="Meiryo UI" panose="020B0604030504040204" pitchFamily="34" charset="-128"/>
                <a:ea typeface="Meiryo UI" panose="020B0604030504040204" pitchFamily="34" charset="-128"/>
              </a:rPr>
              <a:t>5V</a:t>
            </a:r>
            <a:r>
              <a:rPr lang="ja-JP" altLang="en-US" sz="900">
                <a:latin typeface="Meiryo UI" panose="020B0604030504040204" pitchFamily="34" charset="-128"/>
                <a:ea typeface="Meiryo UI" panose="020B0604030504040204" pitchFamily="34" charset="-128"/>
              </a:rPr>
              <a:t>／</a:t>
            </a:r>
            <a:r>
              <a:rPr lang="en-US" altLang="ja-JP" sz="900" dirty="0">
                <a:latin typeface="Meiryo UI" panose="020B0604030504040204" pitchFamily="34" charset="-128"/>
                <a:ea typeface="Meiryo UI" panose="020B0604030504040204" pitchFamily="34" charset="-128"/>
              </a:rPr>
              <a:t>1A</a:t>
            </a:r>
          </a:p>
          <a:p>
            <a:r>
              <a:rPr lang="ja-JP" altLang="en-US" sz="900">
                <a:latin typeface="Meiryo UI" panose="020B0604030504040204" pitchFamily="34" charset="-128"/>
                <a:ea typeface="Meiryo UI" panose="020B0604030504040204" pitchFamily="34" charset="-128"/>
              </a:rPr>
              <a:t>付属品：</a:t>
            </a:r>
            <a:r>
              <a:rPr lang="en-US" altLang="ja-JP" sz="900" dirty="0">
                <a:latin typeface="Meiryo UI" panose="020B0604030504040204" pitchFamily="34" charset="-128"/>
                <a:ea typeface="Meiryo UI" panose="020B0604030504040204" pitchFamily="34" charset="-128"/>
              </a:rPr>
              <a:t>USB</a:t>
            </a:r>
            <a:r>
              <a:rPr lang="ja-JP" altLang="en-US" sz="900">
                <a:latin typeface="Meiryo UI" panose="020B0604030504040204" pitchFamily="34" charset="-128"/>
                <a:ea typeface="Meiryo UI" panose="020B0604030504040204" pitchFamily="34" charset="-128"/>
              </a:rPr>
              <a:t>コード</a:t>
            </a: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1596079"/>
          </a:xfrm>
          <a:prstGeom prst="rect">
            <a:avLst/>
          </a:prstGeom>
          <a:noFill/>
        </p:spPr>
        <p:txBody>
          <a:bodyPr wrap="square" lIns="0" tIns="46800" rIns="0" spcCol="360000" rtlCol="0">
            <a:spAutoFit/>
          </a:bodyPr>
          <a:lstStyle/>
          <a:p>
            <a:pPr algn="just">
              <a:lnSpc>
                <a:spcPts val="2400"/>
              </a:lnSpc>
            </a:pPr>
            <a:r>
              <a:rPr lang="en-US" altLang="ja-JP" sz="1600" dirty="0">
                <a:latin typeface="Meiryo UI" panose="020B0604030504040204" pitchFamily="34" charset="-128"/>
                <a:ea typeface="Meiryo UI" panose="020B0604030504040204" pitchFamily="34" charset="-128"/>
              </a:rPr>
              <a:t>Qi</a:t>
            </a:r>
            <a:r>
              <a:rPr lang="ja-JP" altLang="en-US" sz="1600">
                <a:latin typeface="Meiryo UI" panose="020B0604030504040204" pitchFamily="34" charset="-128"/>
                <a:ea typeface="Meiryo UI" panose="020B0604030504040204" pitchFamily="34" charset="-128"/>
              </a:rPr>
              <a:t>規格対応スマートフォンなら置くだけで充電することができ、またスマホスタンドとしても利用できちゃう便利アイテムです。フルカラーの名入れプリントが可能なため、販促用にも是非！ </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pic>
        <p:nvPicPr>
          <p:cNvPr id="12" name="図 11">
            <a:extLst>
              <a:ext uri="{FF2B5EF4-FFF2-40B4-BE49-F238E27FC236}">
                <a16:creationId xmlns:a16="http://schemas.microsoft.com/office/drawing/2014/main" id="{9BDDEDD8-F3B7-6749-AD7E-9543F4DD32D3}"/>
              </a:ext>
            </a:extLst>
          </p:cNvPr>
          <p:cNvPicPr>
            <a:picLocks noChangeAspect="1"/>
          </p:cNvPicPr>
          <p:nvPr/>
        </p:nvPicPr>
        <p:blipFill>
          <a:blip r:embed="rId5"/>
          <a:stretch>
            <a:fillRect/>
          </a:stretch>
        </p:blipFill>
        <p:spPr>
          <a:xfrm>
            <a:off x="506362" y="1532205"/>
            <a:ext cx="3937000" cy="3276600"/>
          </a:xfrm>
          <a:prstGeom prst="rect">
            <a:avLst/>
          </a:prstGeom>
        </p:spPr>
      </p:pic>
    </p:spTree>
    <p:extLst>
      <p:ext uri="{BB962C8B-B14F-4D97-AF65-F5344CB8AC3E}">
        <p14:creationId xmlns:p14="http://schemas.microsoft.com/office/powerpoint/2010/main" val="15313022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オリジナル扇子（両面貼り紙）</a:t>
            </a: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510012"/>
          </a:xfrm>
          <a:prstGeom prst="rect">
            <a:avLst/>
          </a:prstGeom>
          <a:noFill/>
        </p:spPr>
        <p:txBody>
          <a:bodyPr wrap="square" lIns="90000" tIns="46800" rIns="0" bIns="46800" rtlCol="0">
            <a:spAutoFit/>
          </a:bodyPr>
          <a:lstStyle/>
          <a:p>
            <a:r>
              <a:rPr lang="ja-JP" altLang="en-US" sz="900" dirty="0">
                <a:latin typeface="Meiryo UI" panose="020B0604030504040204" pitchFamily="34" charset="-128"/>
                <a:ea typeface="Meiryo UI" panose="020B0604030504040204" pitchFamily="34" charset="-128"/>
              </a:rPr>
              <a:t>印刷：両面オフセット印刷</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サイズ：</a:t>
            </a:r>
            <a:r>
              <a:rPr lang="en-US" altLang="ja-JP" sz="900" dirty="0">
                <a:latin typeface="Meiryo UI" panose="020B0604030504040204" pitchFamily="34" charset="-128"/>
                <a:ea typeface="Meiryo UI" panose="020B0604030504040204" pitchFamily="34" charset="-128"/>
              </a:rPr>
              <a:t>7</a:t>
            </a:r>
            <a:r>
              <a:rPr lang="ja-JP" altLang="en-US" sz="900" dirty="0">
                <a:latin typeface="Meiryo UI" panose="020B0604030504040204" pitchFamily="34" charset="-128"/>
                <a:ea typeface="Meiryo UI" panose="020B0604030504040204" pitchFamily="34" charset="-128"/>
              </a:rPr>
              <a:t>寸</a:t>
            </a:r>
            <a:r>
              <a:rPr lang="en-US" altLang="ja-JP" sz="900" dirty="0">
                <a:latin typeface="Meiryo UI" panose="020B0604030504040204" pitchFamily="34" charset="-128"/>
                <a:ea typeface="Meiryo UI" panose="020B0604030504040204" pitchFamily="34" charset="-128"/>
              </a:rPr>
              <a:t>30</a:t>
            </a:r>
            <a:r>
              <a:rPr lang="ja-JP" altLang="en-US" sz="900" dirty="0">
                <a:latin typeface="Meiryo UI" panose="020B0604030504040204" pitchFamily="34" charset="-128"/>
                <a:ea typeface="Meiryo UI" panose="020B0604030504040204" pitchFamily="34" charset="-128"/>
              </a:rPr>
              <a:t>間</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素材：紙・竹（白・茶・黒）</a:t>
            </a:r>
            <a:endParaRPr lang="en-US"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71" name="テキスト ボックス 70">
            <a:extLst>
              <a:ext uri="{FF2B5EF4-FFF2-40B4-BE49-F238E27FC236}">
                <a16:creationId xmlns:a16="http://schemas.microsoft.com/office/drawing/2014/main" id="{9CB1C9CE-1452-7545-89C5-18AAC82727F2}"/>
              </a:ext>
            </a:extLst>
          </p:cNvPr>
          <p:cNvSpPr txBox="1"/>
          <p:nvPr/>
        </p:nvSpPr>
        <p:spPr>
          <a:xfrm>
            <a:off x="738099" y="3241645"/>
            <a:ext cx="3590620"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商品写</a:t>
            </a:r>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2224969"/>
          </a:xfrm>
          <a:prstGeom prst="rect">
            <a:avLst/>
          </a:prstGeom>
          <a:noFill/>
        </p:spPr>
        <p:txBody>
          <a:bodyPr wrap="square" lIns="0" tIns="46800" rIns="0" spcCol="360000" rtlCol="0">
            <a:spAutoFit/>
          </a:bodyPr>
          <a:lstStyle/>
          <a:p>
            <a:pPr algn="just">
              <a:lnSpc>
                <a:spcPts val="2400"/>
              </a:lnSpc>
            </a:pPr>
            <a:r>
              <a:rPr lang="ja-JP" altLang="en-US" sz="1600" dirty="0"/>
              <a:t>表と裏の両面に紙を貼ることで、骨が見えなくなり、見た目が美しく、高級感がぐっと増した仕上がりの扇子です。両面同柄や両面別柄などお客様のご要望に沿ったオリジナル扇子を製作します。</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graphicFrame>
        <p:nvGraphicFramePr>
          <p:cNvPr id="26" name="オブジェクト 25">
            <a:extLst>
              <a:ext uri="{FF2B5EF4-FFF2-40B4-BE49-F238E27FC236}">
                <a16:creationId xmlns:a16="http://schemas.microsoft.com/office/drawing/2014/main" id="{E68B83B2-B027-E279-B300-EE7B027647EE}"/>
              </a:ext>
            </a:extLst>
          </p:cNvPr>
          <p:cNvGraphicFramePr>
            <a:graphicFrameLocks noChangeAspect="1"/>
          </p:cNvGraphicFramePr>
          <p:nvPr/>
        </p:nvGraphicFramePr>
        <p:xfrm>
          <a:off x="703180" y="1344437"/>
          <a:ext cx="3682287" cy="3701320"/>
        </p:xfrm>
        <a:graphic>
          <a:graphicData uri="http://schemas.openxmlformats.org/presentationml/2006/ole">
            <mc:AlternateContent xmlns:mc="http://schemas.openxmlformats.org/markup-compatibility/2006">
              <mc:Choice xmlns:v="urn:schemas-microsoft-com:vml" Requires="v">
                <p:oleObj name="Image" r:id="rId5" imgW="6450580" imgH="6482997" progId="Photoshop.Image.13">
                  <p:embed/>
                </p:oleObj>
              </mc:Choice>
              <mc:Fallback>
                <p:oleObj name="Image" r:id="rId5" imgW="6450580" imgH="6482997" progId="Photoshop.Image.13">
                  <p:embed/>
                  <p:pic>
                    <p:nvPicPr>
                      <p:cNvPr id="26" name="オブジェクト 25">
                        <a:extLst>
                          <a:ext uri="{FF2B5EF4-FFF2-40B4-BE49-F238E27FC236}">
                            <a16:creationId xmlns:a16="http://schemas.microsoft.com/office/drawing/2014/main" id="{E68B83B2-B027-E279-B300-EE7B027647EE}"/>
                          </a:ext>
                        </a:extLst>
                      </p:cNvPr>
                      <p:cNvPicPr/>
                      <p:nvPr/>
                    </p:nvPicPr>
                    <p:blipFill>
                      <a:blip r:embed="rId6"/>
                      <a:stretch>
                        <a:fillRect/>
                      </a:stretch>
                    </p:blipFill>
                    <p:spPr>
                      <a:xfrm>
                        <a:off x="703180" y="1344437"/>
                        <a:ext cx="3682287" cy="3701320"/>
                      </a:xfrm>
                      <a:prstGeom prst="rect">
                        <a:avLst/>
                      </a:prstGeom>
                    </p:spPr>
                  </p:pic>
                </p:oleObj>
              </mc:Fallback>
            </mc:AlternateContent>
          </a:graphicData>
        </a:graphic>
      </p:graphicFrame>
    </p:spTree>
    <p:extLst>
      <p:ext uri="{BB962C8B-B14F-4D97-AF65-F5344CB8AC3E}">
        <p14:creationId xmlns:p14="http://schemas.microsoft.com/office/powerpoint/2010/main" val="22643429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オリジナルタペストリー</a:t>
            </a:r>
            <a:r>
              <a:rPr lang="en-US" altLang="ja-JP" sz="2000" dirty="0">
                <a:solidFill>
                  <a:schemeClr val="bg1"/>
                </a:solidFill>
                <a:latin typeface="Meiryo UI" panose="020B0604030504040204" pitchFamily="34" charset="-128"/>
                <a:ea typeface="Meiryo UI" panose="020B0604030504040204" pitchFamily="34" charset="-128"/>
              </a:rPr>
              <a:t>(A3</a:t>
            </a:r>
            <a:r>
              <a:rPr lang="ja-JP" altLang="en-US" sz="2000" dirty="0">
                <a:solidFill>
                  <a:schemeClr val="bg1"/>
                </a:solidFill>
                <a:latin typeface="Meiryo UI" panose="020B0604030504040204" pitchFamily="34" charset="-128"/>
                <a:ea typeface="Meiryo UI" panose="020B0604030504040204" pitchFamily="34" charset="-128"/>
              </a:rPr>
              <a:t>サイズ以上</a:t>
            </a:r>
            <a:r>
              <a:rPr lang="en-US" altLang="ja-JP" sz="2000" dirty="0">
                <a:solidFill>
                  <a:schemeClr val="bg1"/>
                </a:solidFill>
                <a:latin typeface="Meiryo UI" panose="020B0604030504040204" pitchFamily="34" charset="-128"/>
                <a:ea typeface="Meiryo UI" panose="020B0604030504040204" pitchFamily="34" charset="-128"/>
              </a:rPr>
              <a:t>)</a:t>
            </a:r>
            <a:endParaRPr lang="ja-JP" altLang="en-US" sz="2000" dirty="0">
              <a:solidFill>
                <a:schemeClr val="bg1"/>
              </a:solidFill>
              <a:latin typeface="Meiryo UI" panose="020B0604030504040204" pitchFamily="34" charset="-128"/>
              <a:ea typeface="Meiryo UI" panose="020B0604030504040204" pitchFamily="34" charset="-128"/>
            </a:endParaRP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648512"/>
          </a:xfrm>
          <a:prstGeom prst="rect">
            <a:avLst/>
          </a:prstGeom>
          <a:noFill/>
        </p:spPr>
        <p:txBody>
          <a:bodyPr wrap="square" lIns="90000" tIns="46800" rIns="0" bIns="46800" rtlCol="0">
            <a:spAutoFit/>
          </a:bodyPr>
          <a:lstStyle/>
          <a:p>
            <a:r>
              <a:rPr lang="ja-JP" altLang="en-US" sz="900" dirty="0">
                <a:latin typeface="Meiryo UI" panose="020B0604030504040204" pitchFamily="34" charset="-128"/>
                <a:ea typeface="Meiryo UI" panose="020B0604030504040204" pitchFamily="34" charset="-128"/>
              </a:rPr>
              <a:t>印刷：昇華転写</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サイズ：</a:t>
            </a:r>
            <a:r>
              <a:rPr lang="en-US" altLang="ja-JP" sz="900" dirty="0">
                <a:latin typeface="Meiryo UI" panose="020B0604030504040204" pitchFamily="34" charset="-128"/>
                <a:ea typeface="Meiryo UI" panose="020B0604030504040204" pitchFamily="34" charset="-128"/>
              </a:rPr>
              <a:t>A3</a:t>
            </a:r>
            <a:r>
              <a:rPr lang="ja-JP" altLang="en-US" sz="900" dirty="0">
                <a:latin typeface="Meiryo UI" panose="020B0604030504040204" pitchFamily="34" charset="-128"/>
                <a:ea typeface="Meiryo UI" panose="020B0604030504040204" pitchFamily="34" charset="-128"/>
              </a:rPr>
              <a:t>サイズ以上</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素材：ポリエステル</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包装：個別袋入れ</a:t>
            </a:r>
            <a:endParaRPr lang="en-US"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71" name="テキスト ボックス 70">
            <a:extLst>
              <a:ext uri="{FF2B5EF4-FFF2-40B4-BE49-F238E27FC236}">
                <a16:creationId xmlns:a16="http://schemas.microsoft.com/office/drawing/2014/main" id="{9CB1C9CE-1452-7545-89C5-18AAC82727F2}"/>
              </a:ext>
            </a:extLst>
          </p:cNvPr>
          <p:cNvSpPr txBox="1"/>
          <p:nvPr/>
        </p:nvSpPr>
        <p:spPr>
          <a:xfrm>
            <a:off x="738099" y="3241645"/>
            <a:ext cx="3590620"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商品写</a:t>
            </a:r>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2224969"/>
          </a:xfrm>
          <a:prstGeom prst="rect">
            <a:avLst/>
          </a:prstGeom>
          <a:noFill/>
        </p:spPr>
        <p:txBody>
          <a:bodyPr wrap="square" lIns="0" tIns="46800" rIns="0" spcCol="360000" rtlCol="0">
            <a:spAutoFit/>
          </a:bodyPr>
          <a:lstStyle/>
          <a:p>
            <a:pPr algn="just">
              <a:lnSpc>
                <a:spcPts val="2400"/>
              </a:lnSpc>
            </a:pPr>
            <a:r>
              <a:rPr lang="ja-JP" altLang="en-US" sz="1600" dirty="0"/>
              <a:t>フルカラーでアニメやゲームのキャラクターを色鮮やかにプリントできる、</a:t>
            </a:r>
            <a:r>
              <a:rPr lang="en-US" altLang="ja-JP" sz="1600" dirty="0"/>
              <a:t>A3</a:t>
            </a:r>
            <a:r>
              <a:rPr lang="ja-JP" altLang="en-US" sz="1600" dirty="0"/>
              <a:t>サイズ以上の特大タペストリーです。大きくてインパクトがあるので、イベント会場や展示会の装飾に最適です。</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graphicFrame>
        <p:nvGraphicFramePr>
          <p:cNvPr id="24" name="オブジェクト 23">
            <a:extLst>
              <a:ext uri="{FF2B5EF4-FFF2-40B4-BE49-F238E27FC236}">
                <a16:creationId xmlns:a16="http://schemas.microsoft.com/office/drawing/2014/main" id="{31C3C83E-F831-DFEB-A17B-A7EED47E0C71}"/>
              </a:ext>
            </a:extLst>
          </p:cNvPr>
          <p:cNvGraphicFramePr>
            <a:graphicFrameLocks noChangeAspect="1"/>
          </p:cNvGraphicFramePr>
          <p:nvPr/>
        </p:nvGraphicFramePr>
        <p:xfrm>
          <a:off x="660553" y="1396587"/>
          <a:ext cx="3616366" cy="3661927"/>
        </p:xfrm>
        <a:graphic>
          <a:graphicData uri="http://schemas.openxmlformats.org/presentationml/2006/ole">
            <mc:AlternateContent xmlns:mc="http://schemas.openxmlformats.org/markup-compatibility/2006">
              <mc:Choice xmlns:v="urn:schemas-microsoft-com:vml" Requires="v">
                <p:oleObj name="Image" r:id="rId5" imgW="6425867" imgH="6507692" progId="Photoshop.Image.13">
                  <p:embed/>
                </p:oleObj>
              </mc:Choice>
              <mc:Fallback>
                <p:oleObj name="Image" r:id="rId5" imgW="6425867" imgH="6507692" progId="Photoshop.Image.13">
                  <p:embed/>
                  <p:pic>
                    <p:nvPicPr>
                      <p:cNvPr id="24" name="オブジェクト 23">
                        <a:extLst>
                          <a:ext uri="{FF2B5EF4-FFF2-40B4-BE49-F238E27FC236}">
                            <a16:creationId xmlns:a16="http://schemas.microsoft.com/office/drawing/2014/main" id="{31C3C83E-F831-DFEB-A17B-A7EED47E0C71}"/>
                          </a:ext>
                        </a:extLst>
                      </p:cNvPr>
                      <p:cNvPicPr/>
                      <p:nvPr/>
                    </p:nvPicPr>
                    <p:blipFill>
                      <a:blip r:embed="rId6"/>
                      <a:stretch>
                        <a:fillRect/>
                      </a:stretch>
                    </p:blipFill>
                    <p:spPr>
                      <a:xfrm>
                        <a:off x="660553" y="1396587"/>
                        <a:ext cx="3616366" cy="3661927"/>
                      </a:xfrm>
                      <a:prstGeom prst="rect">
                        <a:avLst/>
                      </a:prstGeom>
                    </p:spPr>
                  </p:pic>
                </p:oleObj>
              </mc:Fallback>
            </mc:AlternateContent>
          </a:graphicData>
        </a:graphic>
      </p:graphicFrame>
    </p:spTree>
    <p:extLst>
      <p:ext uri="{BB962C8B-B14F-4D97-AF65-F5344CB8AC3E}">
        <p14:creationId xmlns:p14="http://schemas.microsoft.com/office/powerpoint/2010/main" val="13505743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オリジナルファブリックポスター</a:t>
            </a:r>
            <a:r>
              <a:rPr lang="en-US" altLang="ja-JP" sz="2000" dirty="0">
                <a:solidFill>
                  <a:schemeClr val="bg1"/>
                </a:solidFill>
                <a:latin typeface="Meiryo UI" panose="020B0604030504040204" pitchFamily="34" charset="-128"/>
                <a:ea typeface="Meiryo UI" panose="020B0604030504040204" pitchFamily="34" charset="-128"/>
              </a:rPr>
              <a:t>(A3</a:t>
            </a:r>
            <a:r>
              <a:rPr lang="ja-JP" altLang="en-US" sz="2000" dirty="0">
                <a:solidFill>
                  <a:schemeClr val="bg1"/>
                </a:solidFill>
                <a:latin typeface="Meiryo UI" panose="020B0604030504040204" pitchFamily="34" charset="-128"/>
                <a:ea typeface="Meiryo UI" panose="020B0604030504040204" pitchFamily="34" charset="-128"/>
              </a:rPr>
              <a:t>サイズ</a:t>
            </a:r>
            <a:r>
              <a:rPr lang="en-US" altLang="ja-JP" sz="2000" dirty="0">
                <a:solidFill>
                  <a:schemeClr val="bg1"/>
                </a:solidFill>
                <a:latin typeface="Meiryo UI" panose="020B0604030504040204" pitchFamily="34" charset="-128"/>
                <a:ea typeface="Meiryo UI" panose="020B0604030504040204" pitchFamily="34" charset="-128"/>
              </a:rPr>
              <a:t>)</a:t>
            </a:r>
            <a:endParaRPr lang="ja-JP" altLang="en-US" sz="2000" dirty="0">
              <a:solidFill>
                <a:schemeClr val="bg1"/>
              </a:solidFill>
              <a:latin typeface="Meiryo UI" panose="020B0604030504040204" pitchFamily="34" charset="-128"/>
              <a:ea typeface="Meiryo UI" panose="020B0604030504040204" pitchFamily="34" charset="-128"/>
            </a:endParaRP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648512"/>
          </a:xfrm>
          <a:prstGeom prst="rect">
            <a:avLst/>
          </a:prstGeom>
          <a:noFill/>
        </p:spPr>
        <p:txBody>
          <a:bodyPr wrap="square" lIns="90000" tIns="46800" rIns="0" bIns="46800" rtlCol="0">
            <a:spAutoFit/>
          </a:bodyPr>
          <a:lstStyle/>
          <a:p>
            <a:r>
              <a:rPr lang="ja-JP" altLang="en-US" sz="900" dirty="0">
                <a:latin typeface="Meiryo UI" panose="020B0604030504040204" pitchFamily="34" charset="-128"/>
                <a:ea typeface="Meiryo UI" panose="020B0604030504040204" pitchFamily="34" charset="-128"/>
              </a:rPr>
              <a:t>印刷：昇華転写</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サイズ：</a:t>
            </a:r>
            <a:r>
              <a:rPr lang="en-US" altLang="ja-JP" sz="900" dirty="0">
                <a:latin typeface="Meiryo UI" panose="020B0604030504040204" pitchFamily="34" charset="-128"/>
                <a:ea typeface="Meiryo UI" panose="020B0604030504040204" pitchFamily="34" charset="-128"/>
              </a:rPr>
              <a:t> A3</a:t>
            </a:r>
            <a:r>
              <a:rPr lang="ja-JP" altLang="en-US" sz="900" dirty="0">
                <a:latin typeface="Meiryo UI" panose="020B0604030504040204" pitchFamily="34" charset="-128"/>
                <a:ea typeface="Meiryo UI" panose="020B0604030504040204" pitchFamily="34" charset="-128"/>
              </a:rPr>
              <a:t>サイズ以内</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素材：ポリエステル</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包装：個別袋入れ</a:t>
            </a:r>
            <a:endParaRPr lang="en-US"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71" name="テキスト ボックス 70">
            <a:extLst>
              <a:ext uri="{FF2B5EF4-FFF2-40B4-BE49-F238E27FC236}">
                <a16:creationId xmlns:a16="http://schemas.microsoft.com/office/drawing/2014/main" id="{9CB1C9CE-1452-7545-89C5-18AAC82727F2}"/>
              </a:ext>
            </a:extLst>
          </p:cNvPr>
          <p:cNvSpPr txBox="1"/>
          <p:nvPr/>
        </p:nvSpPr>
        <p:spPr>
          <a:xfrm>
            <a:off x="738099" y="3241645"/>
            <a:ext cx="3590620"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商品写</a:t>
            </a:r>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2224969"/>
          </a:xfrm>
          <a:prstGeom prst="rect">
            <a:avLst/>
          </a:prstGeom>
          <a:noFill/>
        </p:spPr>
        <p:txBody>
          <a:bodyPr wrap="square" lIns="0" tIns="46800" rIns="0" spcCol="360000" rtlCol="0">
            <a:spAutoFit/>
          </a:bodyPr>
          <a:lstStyle/>
          <a:p>
            <a:pPr algn="just">
              <a:lnSpc>
                <a:spcPts val="2400"/>
              </a:lnSpc>
            </a:pPr>
            <a:r>
              <a:rPr lang="ja-JP" altLang="en-US" sz="1600" dirty="0"/>
              <a:t>大きな</a:t>
            </a:r>
            <a:r>
              <a:rPr lang="en-US" altLang="ja-JP" sz="1600" dirty="0"/>
              <a:t>A3</a:t>
            </a:r>
            <a:r>
              <a:rPr lang="ja-JP" altLang="en-US" sz="1600" dirty="0"/>
              <a:t>サイズ相当のファブリックポスターは、インテリアにマッチする布の質感がとてもオシャレな人気のアイテム。アニメ・ゲームキャラクターのフルカラープリントとも相性抜群です。</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dirty="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graphicFrame>
        <p:nvGraphicFramePr>
          <p:cNvPr id="12" name="オブジェクト 11">
            <a:extLst>
              <a:ext uri="{FF2B5EF4-FFF2-40B4-BE49-F238E27FC236}">
                <a16:creationId xmlns:a16="http://schemas.microsoft.com/office/drawing/2014/main" id="{8E998775-7C00-92D6-93E2-B6EB9721C7F4}"/>
              </a:ext>
            </a:extLst>
          </p:cNvPr>
          <p:cNvGraphicFramePr>
            <a:graphicFrameLocks noChangeAspect="1"/>
          </p:cNvGraphicFramePr>
          <p:nvPr/>
        </p:nvGraphicFramePr>
        <p:xfrm>
          <a:off x="625986" y="1377555"/>
          <a:ext cx="3719512" cy="3673369"/>
        </p:xfrm>
        <a:graphic>
          <a:graphicData uri="http://schemas.openxmlformats.org/presentationml/2006/ole">
            <mc:AlternateContent xmlns:mc="http://schemas.openxmlformats.org/markup-compatibility/2006">
              <mc:Choice xmlns:v="urn:schemas-microsoft-com:vml" Requires="v">
                <p:oleObj name="Image" r:id="rId5" imgW="6525427" imgH="6445603" progId="Photoshop.Image.13">
                  <p:embed/>
                </p:oleObj>
              </mc:Choice>
              <mc:Fallback>
                <p:oleObj name="Image" r:id="rId5" imgW="6525427" imgH="6445603" progId="Photoshop.Image.13">
                  <p:embed/>
                  <p:pic>
                    <p:nvPicPr>
                      <p:cNvPr id="12" name="オブジェクト 11">
                        <a:extLst>
                          <a:ext uri="{FF2B5EF4-FFF2-40B4-BE49-F238E27FC236}">
                            <a16:creationId xmlns:a16="http://schemas.microsoft.com/office/drawing/2014/main" id="{8E998775-7C00-92D6-93E2-B6EB9721C7F4}"/>
                          </a:ext>
                        </a:extLst>
                      </p:cNvPr>
                      <p:cNvPicPr/>
                      <p:nvPr/>
                    </p:nvPicPr>
                    <p:blipFill>
                      <a:blip r:embed="rId6"/>
                      <a:stretch>
                        <a:fillRect/>
                      </a:stretch>
                    </p:blipFill>
                    <p:spPr>
                      <a:xfrm>
                        <a:off x="625986" y="1377555"/>
                        <a:ext cx="3719512" cy="3673369"/>
                      </a:xfrm>
                      <a:prstGeom prst="rect">
                        <a:avLst/>
                      </a:prstGeom>
                    </p:spPr>
                  </p:pic>
                </p:oleObj>
              </mc:Fallback>
            </mc:AlternateContent>
          </a:graphicData>
        </a:graphic>
      </p:graphicFrame>
    </p:spTree>
    <p:extLst>
      <p:ext uri="{BB962C8B-B14F-4D97-AF65-F5344CB8AC3E}">
        <p14:creationId xmlns:p14="http://schemas.microsoft.com/office/powerpoint/2010/main" val="20209591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オリジナルアクリルスタンド</a:t>
            </a:r>
            <a:r>
              <a:rPr lang="en-US" altLang="ja-JP" sz="2000" dirty="0">
                <a:solidFill>
                  <a:schemeClr val="bg1"/>
                </a:solidFill>
                <a:latin typeface="Meiryo UI" panose="020B0604030504040204" pitchFamily="34" charset="-128"/>
                <a:ea typeface="Meiryo UI" panose="020B0604030504040204" pitchFamily="34" charset="-128"/>
              </a:rPr>
              <a:t>(</a:t>
            </a:r>
            <a:r>
              <a:rPr lang="ja-JP" altLang="en-US" sz="2000" dirty="0">
                <a:solidFill>
                  <a:schemeClr val="bg1"/>
                </a:solidFill>
                <a:latin typeface="Meiryo UI" panose="020B0604030504040204" pitchFamily="34" charset="-128"/>
                <a:ea typeface="Meiryo UI" panose="020B0604030504040204" pitchFamily="34" charset="-128"/>
              </a:rPr>
              <a:t>大</a:t>
            </a:r>
            <a:r>
              <a:rPr lang="en-US" altLang="ja-JP" sz="2000" dirty="0">
                <a:solidFill>
                  <a:schemeClr val="bg1"/>
                </a:solidFill>
                <a:latin typeface="Meiryo UI" panose="020B0604030504040204" pitchFamily="34" charset="-128"/>
                <a:ea typeface="Meiryo UI" panose="020B0604030504040204" pitchFamily="34" charset="-128"/>
              </a:rPr>
              <a:t>)</a:t>
            </a:r>
            <a:endParaRPr lang="ja-JP" altLang="en-US" sz="2000" dirty="0">
              <a:solidFill>
                <a:schemeClr val="bg1"/>
              </a:solidFill>
              <a:latin typeface="Meiryo UI" panose="020B0604030504040204" pitchFamily="34" charset="-128"/>
              <a:ea typeface="Meiryo UI" panose="020B0604030504040204" pitchFamily="34" charset="-128"/>
            </a:endParaRP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648512"/>
          </a:xfrm>
          <a:prstGeom prst="rect">
            <a:avLst/>
          </a:prstGeom>
          <a:noFill/>
        </p:spPr>
        <p:txBody>
          <a:bodyPr wrap="square" lIns="90000" tIns="46800" rIns="0" bIns="46800" rtlCol="0">
            <a:spAutoFit/>
          </a:bodyPr>
          <a:lstStyle/>
          <a:p>
            <a:r>
              <a:rPr lang="ja-JP" altLang="en-US" sz="900" dirty="0">
                <a:latin typeface="Meiryo UI" panose="020B0604030504040204" pitchFamily="34" charset="-128"/>
                <a:ea typeface="Meiryo UI" panose="020B0604030504040204" pitchFamily="34" charset="-128"/>
              </a:rPr>
              <a:t>印刷：</a:t>
            </a:r>
            <a:r>
              <a:rPr lang="en-US" altLang="ja-JP" sz="900" dirty="0">
                <a:latin typeface="Meiryo UI" panose="020B0604030504040204" pitchFamily="34" charset="-128"/>
                <a:ea typeface="Meiryo UI" panose="020B0604030504040204" pitchFamily="34" charset="-128"/>
              </a:rPr>
              <a:t>UV</a:t>
            </a:r>
            <a:r>
              <a:rPr lang="ja-JP" altLang="en-US" sz="900" dirty="0">
                <a:latin typeface="Meiryo UI" panose="020B0604030504040204" pitchFamily="34" charset="-128"/>
                <a:ea typeface="Meiryo UI" panose="020B0604030504040204" pitchFamily="34" charset="-128"/>
              </a:rPr>
              <a:t>インクジェット</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サイズ：</a:t>
            </a:r>
            <a:r>
              <a:rPr lang="en-US" altLang="ja-JP" sz="900" dirty="0">
                <a:latin typeface="Meiryo UI" panose="020B0604030504040204" pitchFamily="34" charset="-128"/>
                <a:ea typeface="Meiryo UI" panose="020B0604030504040204" pitchFamily="34" charset="-128"/>
              </a:rPr>
              <a:t>W150×H150㎜</a:t>
            </a:r>
            <a:r>
              <a:rPr lang="ja-JP" altLang="en-US" sz="900" dirty="0">
                <a:latin typeface="Meiryo UI" panose="020B0604030504040204" pitchFamily="34" charset="-128"/>
                <a:ea typeface="Meiryo UI" panose="020B0604030504040204" pitchFamily="34" charset="-128"/>
              </a:rPr>
              <a:t>以内</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素材：透明アクリル</a:t>
            </a:r>
            <a:r>
              <a:rPr lang="en-US" altLang="ja-JP" sz="900" dirty="0">
                <a:latin typeface="Meiryo UI" panose="020B0604030504040204" pitchFamily="34" charset="-128"/>
                <a:ea typeface="Meiryo UI" panose="020B0604030504040204" pitchFamily="34" charset="-128"/>
              </a:rPr>
              <a:t>3㎜</a:t>
            </a:r>
            <a:r>
              <a:rPr lang="ja-JP" altLang="en-US" sz="900" dirty="0">
                <a:latin typeface="Meiryo UI" panose="020B0604030504040204" pitchFamily="34" charset="-128"/>
                <a:ea typeface="Meiryo UI" panose="020B0604030504040204" pitchFamily="34" charset="-128"/>
              </a:rPr>
              <a:t>厚</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梱包：個別袋入れ</a:t>
            </a:r>
            <a:endParaRPr lang="en-US"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71" name="テキスト ボックス 70">
            <a:extLst>
              <a:ext uri="{FF2B5EF4-FFF2-40B4-BE49-F238E27FC236}">
                <a16:creationId xmlns:a16="http://schemas.microsoft.com/office/drawing/2014/main" id="{9CB1C9CE-1452-7545-89C5-18AAC82727F2}"/>
              </a:ext>
            </a:extLst>
          </p:cNvPr>
          <p:cNvSpPr txBox="1"/>
          <p:nvPr/>
        </p:nvSpPr>
        <p:spPr>
          <a:xfrm>
            <a:off x="738099" y="3241645"/>
            <a:ext cx="3590620"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商品写</a:t>
            </a:r>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2224969"/>
          </a:xfrm>
          <a:prstGeom prst="rect">
            <a:avLst/>
          </a:prstGeom>
          <a:noFill/>
        </p:spPr>
        <p:txBody>
          <a:bodyPr wrap="square" lIns="0" tIns="46800" rIns="0" spcCol="360000" rtlCol="0">
            <a:spAutoFit/>
          </a:bodyPr>
          <a:lstStyle/>
          <a:p>
            <a:pPr algn="just">
              <a:lnSpc>
                <a:spcPts val="2400"/>
              </a:lnSpc>
            </a:pPr>
            <a:r>
              <a:rPr lang="ja-JP" altLang="en-US" sz="1600" dirty="0"/>
              <a:t>大きくて存在感のある最大約</a:t>
            </a:r>
            <a:r>
              <a:rPr lang="en-US" altLang="ja-JP" sz="1600" dirty="0"/>
              <a:t>150×150mm</a:t>
            </a:r>
            <a:r>
              <a:rPr lang="ja-JP" altLang="en-US" sz="1600" dirty="0"/>
              <a:t>のアクリルスタンドにキャラクターの写真やイラストを鮮やかなフルカラーで再現できます。本体も台座もそれぞれ自由なデザインに加工できます。</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graphicFrame>
        <p:nvGraphicFramePr>
          <p:cNvPr id="13" name="オブジェクト 12">
            <a:extLst>
              <a:ext uri="{FF2B5EF4-FFF2-40B4-BE49-F238E27FC236}">
                <a16:creationId xmlns:a16="http://schemas.microsoft.com/office/drawing/2014/main" id="{630E9D78-6E03-CC05-6E63-2B85F88E78BA}"/>
              </a:ext>
            </a:extLst>
          </p:cNvPr>
          <p:cNvGraphicFramePr>
            <a:graphicFrameLocks noChangeAspect="1"/>
          </p:cNvGraphicFramePr>
          <p:nvPr/>
        </p:nvGraphicFramePr>
        <p:xfrm>
          <a:off x="733425" y="1371902"/>
          <a:ext cx="3576406" cy="3573162"/>
        </p:xfrm>
        <a:graphic>
          <a:graphicData uri="http://schemas.openxmlformats.org/presentationml/2006/ole">
            <mc:AlternateContent xmlns:mc="http://schemas.openxmlformats.org/markup-compatibility/2006">
              <mc:Choice xmlns:v="urn:schemas-microsoft-com:vml" Requires="v">
                <p:oleObj name="Image" r:id="rId5" imgW="6277232" imgH="6272389" progId="Photoshop.Image.13">
                  <p:embed/>
                </p:oleObj>
              </mc:Choice>
              <mc:Fallback>
                <p:oleObj name="Image" r:id="rId5" imgW="6277232" imgH="6272389" progId="Photoshop.Image.13">
                  <p:embed/>
                  <p:pic>
                    <p:nvPicPr>
                      <p:cNvPr id="13" name="オブジェクト 12">
                        <a:extLst>
                          <a:ext uri="{FF2B5EF4-FFF2-40B4-BE49-F238E27FC236}">
                            <a16:creationId xmlns:a16="http://schemas.microsoft.com/office/drawing/2014/main" id="{630E9D78-6E03-CC05-6E63-2B85F88E78BA}"/>
                          </a:ext>
                        </a:extLst>
                      </p:cNvPr>
                      <p:cNvPicPr/>
                      <p:nvPr/>
                    </p:nvPicPr>
                    <p:blipFill>
                      <a:blip r:embed="rId6"/>
                      <a:stretch>
                        <a:fillRect/>
                      </a:stretch>
                    </p:blipFill>
                    <p:spPr>
                      <a:xfrm>
                        <a:off x="733425" y="1371902"/>
                        <a:ext cx="3576406" cy="3573162"/>
                      </a:xfrm>
                      <a:prstGeom prst="rect">
                        <a:avLst/>
                      </a:prstGeom>
                    </p:spPr>
                  </p:pic>
                </p:oleObj>
              </mc:Fallback>
            </mc:AlternateContent>
          </a:graphicData>
        </a:graphic>
      </p:graphicFrame>
    </p:spTree>
    <p:extLst>
      <p:ext uri="{BB962C8B-B14F-4D97-AF65-F5344CB8AC3E}">
        <p14:creationId xmlns:p14="http://schemas.microsoft.com/office/powerpoint/2010/main" val="4873140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オリジナルペナント</a:t>
            </a:r>
            <a:r>
              <a:rPr lang="en-US" altLang="ja-JP" sz="2000" dirty="0">
                <a:solidFill>
                  <a:schemeClr val="bg1"/>
                </a:solidFill>
                <a:latin typeface="Meiryo UI" panose="020B0604030504040204" pitchFamily="34" charset="-128"/>
                <a:ea typeface="Meiryo UI" panose="020B0604030504040204" pitchFamily="34" charset="-128"/>
              </a:rPr>
              <a:t>(</a:t>
            </a:r>
            <a:r>
              <a:rPr lang="ja-JP" altLang="en-US" sz="2000" dirty="0">
                <a:solidFill>
                  <a:schemeClr val="bg1"/>
                </a:solidFill>
                <a:latin typeface="Meiryo UI" panose="020B0604030504040204" pitchFamily="34" charset="-128"/>
                <a:ea typeface="Meiryo UI" panose="020B0604030504040204" pitchFamily="34" charset="-128"/>
              </a:rPr>
              <a:t>フレンジ付</a:t>
            </a:r>
            <a:r>
              <a:rPr lang="en-US" altLang="ja-JP" sz="2000" dirty="0">
                <a:solidFill>
                  <a:schemeClr val="bg1"/>
                </a:solidFill>
                <a:latin typeface="Meiryo UI" panose="020B0604030504040204" pitchFamily="34" charset="-128"/>
                <a:ea typeface="Meiryo UI" panose="020B0604030504040204" pitchFamily="34" charset="-128"/>
              </a:rPr>
              <a:t>)</a:t>
            </a:r>
            <a:endParaRPr lang="ja-JP" altLang="en-US" sz="2000" dirty="0">
              <a:solidFill>
                <a:schemeClr val="bg1"/>
              </a:solidFill>
              <a:latin typeface="Meiryo UI" panose="020B0604030504040204" pitchFamily="34" charset="-128"/>
              <a:ea typeface="Meiryo UI" panose="020B0604030504040204" pitchFamily="34" charset="-128"/>
            </a:endParaRP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648512"/>
          </a:xfrm>
          <a:prstGeom prst="rect">
            <a:avLst/>
          </a:prstGeom>
          <a:noFill/>
        </p:spPr>
        <p:txBody>
          <a:bodyPr wrap="square" lIns="90000" tIns="46800" rIns="0" bIns="46800" rtlCol="0">
            <a:spAutoFit/>
          </a:bodyPr>
          <a:lstStyle/>
          <a:p>
            <a:r>
              <a:rPr lang="ja-JP" altLang="en-US" sz="900" dirty="0">
                <a:latin typeface="Meiryo UI" panose="020B0604030504040204" pitchFamily="34" charset="-128"/>
                <a:ea typeface="Meiryo UI" panose="020B0604030504040204" pitchFamily="34" charset="-128"/>
              </a:rPr>
              <a:t>印刷：昇華転写</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サイズ：</a:t>
            </a:r>
            <a:r>
              <a:rPr lang="en-US" altLang="ja-JP" sz="900" dirty="0">
                <a:latin typeface="Meiryo UI" panose="020B0604030504040204" pitchFamily="34" charset="-128"/>
                <a:ea typeface="Meiryo UI" panose="020B0604030504040204" pitchFamily="34" charset="-128"/>
              </a:rPr>
              <a:t>A4</a:t>
            </a:r>
            <a:r>
              <a:rPr lang="ja-JP" altLang="en-US" sz="900" dirty="0">
                <a:latin typeface="Meiryo UI" panose="020B0604030504040204" pitchFamily="34" charset="-128"/>
                <a:ea typeface="Meiryo UI" panose="020B0604030504040204" pitchFamily="34" charset="-128"/>
              </a:rPr>
              <a:t>サイズ以内</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素材：ポリエステル</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包装：個別袋入れ　上部パイプ紐付き </a:t>
            </a:r>
            <a:endParaRPr lang="en-US"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71" name="テキスト ボックス 70">
            <a:extLst>
              <a:ext uri="{FF2B5EF4-FFF2-40B4-BE49-F238E27FC236}">
                <a16:creationId xmlns:a16="http://schemas.microsoft.com/office/drawing/2014/main" id="{9CB1C9CE-1452-7545-89C5-18AAC82727F2}"/>
              </a:ext>
            </a:extLst>
          </p:cNvPr>
          <p:cNvSpPr txBox="1"/>
          <p:nvPr/>
        </p:nvSpPr>
        <p:spPr>
          <a:xfrm>
            <a:off x="738099" y="3241645"/>
            <a:ext cx="3590620"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商品写</a:t>
            </a:r>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2224969"/>
          </a:xfrm>
          <a:prstGeom prst="rect">
            <a:avLst/>
          </a:prstGeom>
          <a:noFill/>
        </p:spPr>
        <p:txBody>
          <a:bodyPr wrap="square" lIns="0" tIns="46800" rIns="0" spcCol="360000" rtlCol="0">
            <a:spAutoFit/>
          </a:bodyPr>
          <a:lstStyle/>
          <a:p>
            <a:pPr algn="just">
              <a:lnSpc>
                <a:spcPts val="2400"/>
              </a:lnSpc>
            </a:pPr>
            <a:r>
              <a:rPr lang="ja-JP" altLang="en-US" sz="1600" dirty="0"/>
              <a:t>ホームベース型のペナント生地に飾り紐（フレンジ）がついた豪華版です。フルカラーでアニメやゲームのキャラクターも美しく再現できます。アニメ・ゲーム業界の物販やノベルティ用に人気です。</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graphicFrame>
        <p:nvGraphicFramePr>
          <p:cNvPr id="16" name="オブジェクト 15">
            <a:extLst>
              <a:ext uri="{FF2B5EF4-FFF2-40B4-BE49-F238E27FC236}">
                <a16:creationId xmlns:a16="http://schemas.microsoft.com/office/drawing/2014/main" id="{5A86B097-1AA0-7E0A-9405-75AB16BD2DA6}"/>
              </a:ext>
            </a:extLst>
          </p:cNvPr>
          <p:cNvGraphicFramePr>
            <a:graphicFrameLocks noChangeAspect="1"/>
          </p:cNvGraphicFramePr>
          <p:nvPr/>
        </p:nvGraphicFramePr>
        <p:xfrm>
          <a:off x="659470" y="1315770"/>
          <a:ext cx="3761597" cy="3743304"/>
        </p:xfrm>
        <a:graphic>
          <a:graphicData uri="http://schemas.openxmlformats.org/presentationml/2006/ole">
            <mc:AlternateContent xmlns:mc="http://schemas.openxmlformats.org/markup-compatibility/2006">
              <mc:Choice xmlns:v="urn:schemas-microsoft-com:vml" Requires="v">
                <p:oleObj name="Image" r:id="rId5" imgW="6201680" imgH="6171847" progId="Photoshop.Image.13">
                  <p:embed/>
                </p:oleObj>
              </mc:Choice>
              <mc:Fallback>
                <p:oleObj name="Image" r:id="rId5" imgW="6201680" imgH="6171847" progId="Photoshop.Image.13">
                  <p:embed/>
                  <p:pic>
                    <p:nvPicPr>
                      <p:cNvPr id="16" name="オブジェクト 15">
                        <a:extLst>
                          <a:ext uri="{FF2B5EF4-FFF2-40B4-BE49-F238E27FC236}">
                            <a16:creationId xmlns:a16="http://schemas.microsoft.com/office/drawing/2014/main" id="{5A86B097-1AA0-7E0A-9405-75AB16BD2DA6}"/>
                          </a:ext>
                        </a:extLst>
                      </p:cNvPr>
                      <p:cNvPicPr/>
                      <p:nvPr/>
                    </p:nvPicPr>
                    <p:blipFill>
                      <a:blip r:embed="rId6"/>
                      <a:stretch>
                        <a:fillRect/>
                      </a:stretch>
                    </p:blipFill>
                    <p:spPr>
                      <a:xfrm>
                        <a:off x="659470" y="1315770"/>
                        <a:ext cx="3761597" cy="3743304"/>
                      </a:xfrm>
                      <a:prstGeom prst="rect">
                        <a:avLst/>
                      </a:prstGeom>
                    </p:spPr>
                  </p:pic>
                </p:oleObj>
              </mc:Fallback>
            </mc:AlternateContent>
          </a:graphicData>
        </a:graphic>
      </p:graphicFrame>
    </p:spTree>
    <p:extLst>
      <p:ext uri="{BB962C8B-B14F-4D97-AF65-F5344CB8AC3E}">
        <p14:creationId xmlns:p14="http://schemas.microsoft.com/office/powerpoint/2010/main" val="12501222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オリジナル手拭い（反応インクジェット）</a:t>
            </a: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510012"/>
          </a:xfrm>
          <a:prstGeom prst="rect">
            <a:avLst/>
          </a:prstGeom>
          <a:noFill/>
        </p:spPr>
        <p:txBody>
          <a:bodyPr wrap="square" lIns="90000" tIns="46800" rIns="0" bIns="46800" rtlCol="0">
            <a:spAutoFit/>
          </a:bodyPr>
          <a:lstStyle/>
          <a:p>
            <a:r>
              <a:rPr lang="ja-JP" altLang="en-US" sz="900" dirty="0">
                <a:latin typeface="Meiryo UI" panose="020B0604030504040204" pitchFamily="34" charset="-128"/>
                <a:ea typeface="Meiryo UI" panose="020B0604030504040204" pitchFamily="34" charset="-128"/>
              </a:rPr>
              <a:t>印刷：反応インクジェット</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サイズ：約</a:t>
            </a:r>
            <a:r>
              <a:rPr lang="en-US" altLang="ja-JP" sz="900" dirty="0">
                <a:latin typeface="Meiryo UI" panose="020B0604030504040204" pitchFamily="34" charset="-128"/>
                <a:ea typeface="Meiryo UI" panose="020B0604030504040204" pitchFamily="34" charset="-128"/>
              </a:rPr>
              <a:t>900×340mm</a:t>
            </a:r>
            <a:r>
              <a:rPr lang="ja-JP" altLang="en-US" sz="900" dirty="0">
                <a:latin typeface="Meiryo UI" panose="020B0604030504040204" pitchFamily="34" charset="-128"/>
                <a:ea typeface="Meiryo UI" panose="020B0604030504040204" pitchFamily="34" charset="-128"/>
              </a:rPr>
              <a:t>程度</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素材：綿</a:t>
            </a:r>
            <a:endParaRPr lang="en-US"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71" name="テキスト ボックス 70">
            <a:extLst>
              <a:ext uri="{FF2B5EF4-FFF2-40B4-BE49-F238E27FC236}">
                <a16:creationId xmlns:a16="http://schemas.microsoft.com/office/drawing/2014/main" id="{9CB1C9CE-1452-7545-89C5-18AAC82727F2}"/>
              </a:ext>
            </a:extLst>
          </p:cNvPr>
          <p:cNvSpPr txBox="1"/>
          <p:nvPr/>
        </p:nvSpPr>
        <p:spPr>
          <a:xfrm>
            <a:off x="738099" y="3241645"/>
            <a:ext cx="3590620"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商品写</a:t>
            </a:r>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2224969"/>
          </a:xfrm>
          <a:prstGeom prst="rect">
            <a:avLst/>
          </a:prstGeom>
          <a:noFill/>
        </p:spPr>
        <p:txBody>
          <a:bodyPr wrap="square" lIns="0" tIns="46800" rIns="0" spcCol="360000" rtlCol="0">
            <a:spAutoFit/>
          </a:bodyPr>
          <a:lstStyle/>
          <a:p>
            <a:pPr algn="just">
              <a:lnSpc>
                <a:spcPts val="2400"/>
              </a:lnSpc>
            </a:pPr>
            <a:r>
              <a:rPr lang="ja-JP" altLang="en-US" sz="1600" dirty="0"/>
              <a:t>綿生地の手ぬぐいにフルカラーで印刷ができる、反応インクジェット染めの手ぬぐい。写真やグラデーションなどの色彩豊かな表現も可能です。使い込む事で柔らかくなり、肌に馴染んできます。</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graphicFrame>
        <p:nvGraphicFramePr>
          <p:cNvPr id="23" name="オブジェクト 22">
            <a:extLst>
              <a:ext uri="{FF2B5EF4-FFF2-40B4-BE49-F238E27FC236}">
                <a16:creationId xmlns:a16="http://schemas.microsoft.com/office/drawing/2014/main" id="{B680E61C-ECF7-036A-00CE-EA74A530826E}"/>
              </a:ext>
            </a:extLst>
          </p:cNvPr>
          <p:cNvGraphicFramePr>
            <a:graphicFrameLocks noChangeAspect="1"/>
          </p:cNvGraphicFramePr>
          <p:nvPr/>
        </p:nvGraphicFramePr>
        <p:xfrm>
          <a:off x="612008" y="1325619"/>
          <a:ext cx="3707088" cy="3718903"/>
        </p:xfrm>
        <a:graphic>
          <a:graphicData uri="http://schemas.openxmlformats.org/presentationml/2006/ole">
            <mc:AlternateContent xmlns:mc="http://schemas.openxmlformats.org/markup-compatibility/2006">
              <mc:Choice xmlns:v="urn:schemas-microsoft-com:vml" Requires="v">
                <p:oleObj name="Image" r:id="rId5" imgW="6475647" imgH="6495344" progId="Photoshop.Image.13">
                  <p:embed/>
                </p:oleObj>
              </mc:Choice>
              <mc:Fallback>
                <p:oleObj name="Image" r:id="rId5" imgW="6475647" imgH="6495344" progId="Photoshop.Image.13">
                  <p:embed/>
                  <p:pic>
                    <p:nvPicPr>
                      <p:cNvPr id="23" name="オブジェクト 22">
                        <a:extLst>
                          <a:ext uri="{FF2B5EF4-FFF2-40B4-BE49-F238E27FC236}">
                            <a16:creationId xmlns:a16="http://schemas.microsoft.com/office/drawing/2014/main" id="{B680E61C-ECF7-036A-00CE-EA74A530826E}"/>
                          </a:ext>
                        </a:extLst>
                      </p:cNvPr>
                      <p:cNvPicPr/>
                      <p:nvPr/>
                    </p:nvPicPr>
                    <p:blipFill>
                      <a:blip r:embed="rId6"/>
                      <a:stretch>
                        <a:fillRect/>
                      </a:stretch>
                    </p:blipFill>
                    <p:spPr>
                      <a:xfrm>
                        <a:off x="612008" y="1325619"/>
                        <a:ext cx="3707088" cy="3718903"/>
                      </a:xfrm>
                      <a:prstGeom prst="rect">
                        <a:avLst/>
                      </a:prstGeom>
                    </p:spPr>
                  </p:pic>
                </p:oleObj>
              </mc:Fallback>
            </mc:AlternateContent>
          </a:graphicData>
        </a:graphic>
      </p:graphicFrame>
    </p:spTree>
    <p:extLst>
      <p:ext uri="{BB962C8B-B14F-4D97-AF65-F5344CB8AC3E}">
        <p14:creationId xmlns:p14="http://schemas.microsoft.com/office/powerpoint/2010/main" val="32620198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オリジナル風呂敷（大）</a:t>
            </a: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648512"/>
          </a:xfrm>
          <a:prstGeom prst="rect">
            <a:avLst/>
          </a:prstGeom>
          <a:noFill/>
        </p:spPr>
        <p:txBody>
          <a:bodyPr wrap="square" lIns="90000" tIns="46800" rIns="0" bIns="46800" rtlCol="0">
            <a:spAutoFit/>
          </a:bodyPr>
          <a:lstStyle/>
          <a:p>
            <a:r>
              <a:rPr lang="ja-JP" altLang="en-US" sz="900" dirty="0">
                <a:latin typeface="Meiryo UI" panose="020B0604030504040204" pitchFamily="34" charset="-128"/>
                <a:ea typeface="Meiryo UI" panose="020B0604030504040204" pitchFamily="34" charset="-128"/>
              </a:rPr>
              <a:t>印刷：昇華転写</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サイズ：</a:t>
            </a:r>
            <a:r>
              <a:rPr lang="en-US" altLang="ja-JP" sz="900" dirty="0">
                <a:latin typeface="Meiryo UI" panose="020B0604030504040204" pitchFamily="34" charset="-128"/>
                <a:ea typeface="Meiryo UI" panose="020B0604030504040204" pitchFamily="34" charset="-128"/>
              </a:rPr>
              <a:t>W900×H900㎜</a:t>
            </a:r>
            <a:r>
              <a:rPr lang="ja-JP" altLang="en-US" sz="900" dirty="0">
                <a:latin typeface="Meiryo UI" panose="020B0604030504040204" pitchFamily="34" charset="-128"/>
                <a:ea typeface="Meiryo UI" panose="020B0604030504040204" pitchFamily="34" charset="-128"/>
              </a:rPr>
              <a:t>程度</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素材：ポリエステル</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包装：個別袋入れ</a:t>
            </a:r>
            <a:endParaRPr lang="en-US"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71" name="テキスト ボックス 70">
            <a:extLst>
              <a:ext uri="{FF2B5EF4-FFF2-40B4-BE49-F238E27FC236}">
                <a16:creationId xmlns:a16="http://schemas.microsoft.com/office/drawing/2014/main" id="{9CB1C9CE-1452-7545-89C5-18AAC82727F2}"/>
              </a:ext>
            </a:extLst>
          </p:cNvPr>
          <p:cNvSpPr txBox="1"/>
          <p:nvPr/>
        </p:nvSpPr>
        <p:spPr>
          <a:xfrm>
            <a:off x="738099" y="3241645"/>
            <a:ext cx="3590620"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商品写</a:t>
            </a:r>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1917193"/>
          </a:xfrm>
          <a:prstGeom prst="rect">
            <a:avLst/>
          </a:prstGeom>
          <a:noFill/>
        </p:spPr>
        <p:txBody>
          <a:bodyPr wrap="square" lIns="0" tIns="46800" rIns="0" spcCol="360000" rtlCol="0">
            <a:spAutoFit/>
          </a:bodyPr>
          <a:lstStyle/>
          <a:p>
            <a:pPr algn="just">
              <a:lnSpc>
                <a:spcPts val="2400"/>
              </a:lnSpc>
            </a:pPr>
            <a:r>
              <a:rPr lang="ja-JP" altLang="en-US" sz="1600" dirty="0"/>
              <a:t>大きな</a:t>
            </a:r>
            <a:r>
              <a:rPr lang="en-US" altLang="ja-JP" sz="1600" dirty="0"/>
              <a:t>900×900mm</a:t>
            </a:r>
            <a:r>
              <a:rPr lang="ja-JP" altLang="en-US" sz="1600" dirty="0"/>
              <a:t>サイズの風呂敷。物を包んで持ち運んだり収納したりと、多用途で繰り返し使える、環境に優しいエコなノベルティグッズや物販品として再注目されています。</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graphicFrame>
        <p:nvGraphicFramePr>
          <p:cNvPr id="28" name="オブジェクト 27">
            <a:extLst>
              <a:ext uri="{FF2B5EF4-FFF2-40B4-BE49-F238E27FC236}">
                <a16:creationId xmlns:a16="http://schemas.microsoft.com/office/drawing/2014/main" id="{9DE51016-E800-C4F0-2FCA-5A1878F70AD4}"/>
              </a:ext>
            </a:extLst>
          </p:cNvPr>
          <p:cNvGraphicFramePr>
            <a:graphicFrameLocks noChangeAspect="1"/>
          </p:cNvGraphicFramePr>
          <p:nvPr/>
        </p:nvGraphicFramePr>
        <p:xfrm>
          <a:off x="738188" y="1409700"/>
          <a:ext cx="3613150" cy="3609975"/>
        </p:xfrm>
        <a:graphic>
          <a:graphicData uri="http://schemas.openxmlformats.org/presentationml/2006/ole">
            <mc:AlternateContent xmlns:mc="http://schemas.openxmlformats.org/markup-compatibility/2006">
              <mc:Choice xmlns:v="urn:schemas-microsoft-com:vml" Requires="v">
                <p:oleObj name="Image" r:id="rId5" imgW="6277232" imgH="6272389" progId="Photoshop.Image.13">
                  <p:embed/>
                </p:oleObj>
              </mc:Choice>
              <mc:Fallback>
                <p:oleObj name="Image" r:id="rId5" imgW="6277232" imgH="6272389" progId="Photoshop.Image.13">
                  <p:embed/>
                  <p:pic>
                    <p:nvPicPr>
                      <p:cNvPr id="28" name="オブジェクト 27">
                        <a:extLst>
                          <a:ext uri="{FF2B5EF4-FFF2-40B4-BE49-F238E27FC236}">
                            <a16:creationId xmlns:a16="http://schemas.microsoft.com/office/drawing/2014/main" id="{9DE51016-E800-C4F0-2FCA-5A1878F70AD4}"/>
                          </a:ext>
                        </a:extLst>
                      </p:cNvPr>
                      <p:cNvPicPr/>
                      <p:nvPr/>
                    </p:nvPicPr>
                    <p:blipFill>
                      <a:blip r:embed="rId6"/>
                      <a:stretch>
                        <a:fillRect/>
                      </a:stretch>
                    </p:blipFill>
                    <p:spPr>
                      <a:xfrm>
                        <a:off x="738188" y="1409700"/>
                        <a:ext cx="3613150" cy="3609975"/>
                      </a:xfrm>
                      <a:prstGeom prst="rect">
                        <a:avLst/>
                      </a:prstGeom>
                    </p:spPr>
                  </p:pic>
                </p:oleObj>
              </mc:Fallback>
            </mc:AlternateContent>
          </a:graphicData>
        </a:graphic>
      </p:graphicFrame>
    </p:spTree>
    <p:extLst>
      <p:ext uri="{BB962C8B-B14F-4D97-AF65-F5344CB8AC3E}">
        <p14:creationId xmlns:p14="http://schemas.microsoft.com/office/powerpoint/2010/main" val="25966877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en" altLang="ja-JP" sz="2000" dirty="0">
                <a:solidFill>
                  <a:schemeClr val="bg1"/>
                </a:solidFill>
                <a:latin typeface="Meiryo UI" panose="020B0604030504040204" pitchFamily="34" charset="-128"/>
                <a:ea typeface="Meiryo UI" panose="020B0604030504040204" pitchFamily="34" charset="-128"/>
              </a:rPr>
              <a:t>USB</a:t>
            </a:r>
            <a:r>
              <a:rPr lang="ja-JP" altLang="en-US" sz="2000">
                <a:solidFill>
                  <a:schemeClr val="bg1"/>
                </a:solidFill>
                <a:latin typeface="Meiryo UI" panose="020B0604030504040204" pitchFamily="34" charset="-128"/>
                <a:ea typeface="Meiryo UI" panose="020B0604030504040204" pitchFamily="34" charset="-128"/>
              </a:rPr>
              <a:t>ハブ ラウンド</a:t>
            </a: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787011"/>
          </a:xfrm>
          <a:prstGeom prst="rect">
            <a:avLst/>
          </a:prstGeom>
          <a:noFill/>
        </p:spPr>
        <p:txBody>
          <a:bodyPr wrap="square" lIns="90000" tIns="46800" rIns="0" bIns="46800" rtlCol="0">
            <a:spAutoFit/>
          </a:bodyPr>
          <a:lstStyle/>
          <a:p>
            <a:r>
              <a:rPr lang="ja-JP" altLang="en-US" sz="900" dirty="0">
                <a:latin typeface="Meiryo UI" panose="020B0604030504040204" pitchFamily="34" charset="-128"/>
                <a:ea typeface="Meiryo UI" panose="020B0604030504040204" pitchFamily="34" charset="-128"/>
              </a:rPr>
              <a:t>素</a:t>
            </a:r>
            <a:r>
              <a:rPr lang="en-US" altLang="ja-JP" sz="900" dirty="0">
                <a:latin typeface="Meiryo UI" panose="020B0604030504040204" pitchFamily="34" charset="-128"/>
                <a:ea typeface="Meiryo UI" panose="020B0604030504040204" pitchFamily="34" charset="-128"/>
              </a:rPr>
              <a:t>   </a:t>
            </a:r>
            <a:r>
              <a:rPr lang="ja-JP" altLang="en-US" sz="900" dirty="0">
                <a:latin typeface="Meiryo UI" panose="020B0604030504040204" pitchFamily="34" charset="-128"/>
                <a:ea typeface="Meiryo UI" panose="020B0604030504040204" pitchFamily="34" charset="-128"/>
              </a:rPr>
              <a:t>材：</a:t>
            </a:r>
            <a:r>
              <a:rPr lang="en" altLang="ja-JP" sz="900" dirty="0">
                <a:latin typeface="Meiryo UI" panose="020B0604030504040204" pitchFamily="34" charset="-128"/>
                <a:ea typeface="Meiryo UI" panose="020B0604030504040204" pitchFamily="34" charset="-128"/>
              </a:rPr>
              <a:t> ABS </a:t>
            </a:r>
            <a:r>
              <a:rPr lang="ja-JP" altLang="en-US" sz="900" dirty="0">
                <a:latin typeface="Meiryo UI" panose="020B0604030504040204" pitchFamily="34" charset="-128"/>
                <a:ea typeface="Meiryo UI" panose="020B0604030504040204" pitchFamily="34" charset="-128"/>
              </a:rPr>
              <a:t>他</a:t>
            </a:r>
            <a:endParaRPr lang="en-US" altLang="ja-JP" sz="900" dirty="0">
              <a:latin typeface="Meiryo UI" panose="020B0604030504040204" pitchFamily="34" charset="-128"/>
              <a:ea typeface="Meiryo UI" panose="020B0604030504040204" pitchFamily="34" charset="-128"/>
            </a:endParaRPr>
          </a:p>
          <a:p>
            <a:r>
              <a:rPr lang="ja-JP" altLang="en-US" sz="900" spc="200" dirty="0">
                <a:latin typeface="Meiryo UI" panose="020B0604030504040204" pitchFamily="34" charset="-128"/>
                <a:ea typeface="Meiryo UI" panose="020B0604030504040204" pitchFamily="34" charset="-128"/>
              </a:rPr>
              <a:t>サイズ</a:t>
            </a:r>
            <a:r>
              <a:rPr lang="ja-JP" altLang="en-US" sz="900" dirty="0">
                <a:latin typeface="Meiryo UI" panose="020B0604030504040204" pitchFamily="34" charset="-128"/>
                <a:ea typeface="Meiryo UI" panose="020B0604030504040204" pitchFamily="34" charset="-128"/>
              </a:rPr>
              <a:t>：本体</a:t>
            </a:r>
            <a:r>
              <a:rPr lang="en-US" altLang="ja-JP" sz="900" dirty="0">
                <a:latin typeface="Meiryo UI" panose="020B0604030504040204" pitchFamily="34" charset="-128"/>
                <a:ea typeface="Meiryo UI" panose="020B0604030504040204" pitchFamily="34" charset="-128"/>
              </a:rPr>
              <a:t>/</a:t>
            </a:r>
            <a:r>
              <a:rPr lang="el-GR" altLang="ja-JP" sz="900" dirty="0">
                <a:latin typeface="Meiryo UI" panose="020B0604030504040204" pitchFamily="34" charset="-128"/>
                <a:ea typeface="Meiryo UI" panose="020B0604030504040204" pitchFamily="34" charset="-128"/>
              </a:rPr>
              <a:t>Φ52×18</a:t>
            </a:r>
            <a:r>
              <a:rPr lang="en" altLang="ja-JP" sz="900" dirty="0">
                <a:latin typeface="Meiryo UI" panose="020B0604030504040204" pitchFamily="34" charset="-128"/>
                <a:ea typeface="Meiryo UI" panose="020B0604030504040204" pitchFamily="34" charset="-128"/>
              </a:rPr>
              <a:t>mm </a:t>
            </a:r>
            <a:r>
              <a:rPr lang="ja-JP" altLang="en-US" sz="900" dirty="0">
                <a:latin typeface="Meiryo UI" panose="020B0604030504040204" pitchFamily="34" charset="-128"/>
                <a:ea typeface="Meiryo UI" panose="020B0604030504040204" pitchFamily="34" charset="-128"/>
              </a:rPr>
              <a:t>コード長</a:t>
            </a:r>
            <a:r>
              <a:rPr lang="en-US" altLang="ja-JP" sz="900" dirty="0">
                <a:latin typeface="Meiryo UI" panose="020B0604030504040204" pitchFamily="34" charset="-128"/>
                <a:ea typeface="Meiryo UI" panose="020B0604030504040204" pitchFamily="34" charset="-128"/>
              </a:rPr>
              <a:t>/</a:t>
            </a:r>
            <a:r>
              <a:rPr lang="ja-JP" altLang="en-US" sz="900" dirty="0">
                <a:latin typeface="Meiryo UI" panose="020B0604030504040204" pitchFamily="34" charset="-128"/>
                <a:ea typeface="Meiryo UI" panose="020B0604030504040204" pitchFamily="34" charset="-128"/>
              </a:rPr>
              <a:t>約</a:t>
            </a:r>
            <a:r>
              <a:rPr lang="en-US" altLang="ja-JP" sz="900" dirty="0">
                <a:latin typeface="Meiryo UI" panose="020B0604030504040204" pitchFamily="34" charset="-128"/>
                <a:ea typeface="Meiryo UI" panose="020B0604030504040204" pitchFamily="34" charset="-128"/>
              </a:rPr>
              <a:t>125</a:t>
            </a:r>
            <a:r>
              <a:rPr lang="en" altLang="ja-JP" sz="900" dirty="0">
                <a:latin typeface="Meiryo UI" panose="020B0604030504040204" pitchFamily="34" charset="-128"/>
                <a:ea typeface="Meiryo UI" panose="020B0604030504040204" pitchFamily="34" charset="-128"/>
              </a:rPr>
              <a:t>mm</a:t>
            </a:r>
          </a:p>
          <a:p>
            <a:r>
              <a:rPr lang="ja-JP" altLang="en-US" sz="900" dirty="0">
                <a:latin typeface="Meiryo UI" panose="020B0604030504040204" pitchFamily="34" charset="-128"/>
                <a:ea typeface="Meiryo UI" panose="020B0604030504040204" pitchFamily="34" charset="-128"/>
              </a:rPr>
              <a:t>機</a:t>
            </a:r>
            <a:r>
              <a:rPr lang="en-US" altLang="ja-JP" sz="900" dirty="0">
                <a:latin typeface="Meiryo UI" panose="020B0604030504040204" pitchFamily="34" charset="-128"/>
                <a:ea typeface="Meiryo UI" panose="020B0604030504040204" pitchFamily="34" charset="-128"/>
              </a:rPr>
              <a:t>   </a:t>
            </a:r>
            <a:r>
              <a:rPr lang="ja-JP" altLang="en-US" sz="900" dirty="0">
                <a:latin typeface="Meiryo UI" panose="020B0604030504040204" pitchFamily="34" charset="-128"/>
                <a:ea typeface="Meiryo UI" panose="020B0604030504040204" pitchFamily="34" charset="-128"/>
              </a:rPr>
              <a:t>能：</a:t>
            </a:r>
            <a:r>
              <a:rPr lang="en" altLang="ja-JP" sz="900" dirty="0">
                <a:latin typeface="Meiryo UI" panose="020B0604030504040204" pitchFamily="34" charset="-128"/>
                <a:ea typeface="Meiryo UI" panose="020B0604030504040204" pitchFamily="34" charset="-128"/>
              </a:rPr>
              <a:t>USB2.0</a:t>
            </a:r>
            <a:r>
              <a:rPr lang="ja-JP" altLang="en-US" sz="900" dirty="0">
                <a:latin typeface="Meiryo UI" panose="020B0604030504040204" pitchFamily="34" charset="-128"/>
                <a:ea typeface="Meiryo UI" panose="020B0604030504040204" pitchFamily="34" charset="-128"/>
              </a:rPr>
              <a:t>規格 </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付属品：取説付</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備</a:t>
            </a:r>
            <a:r>
              <a:rPr lang="en-US" altLang="ja-JP" sz="900" dirty="0">
                <a:latin typeface="Meiryo UI" panose="020B0604030504040204" pitchFamily="34" charset="-128"/>
                <a:ea typeface="Meiryo UI" panose="020B0604030504040204" pitchFamily="34" charset="-128"/>
              </a:rPr>
              <a:t>   </a:t>
            </a:r>
            <a:r>
              <a:rPr lang="ja-JP" altLang="en-US" sz="900" dirty="0">
                <a:latin typeface="Meiryo UI" panose="020B0604030504040204" pitchFamily="34" charset="-128"/>
                <a:ea typeface="Meiryo UI" panose="020B0604030504040204" pitchFamily="34" charset="-128"/>
              </a:rPr>
              <a:t>考：ブラック・ホワイト</a:t>
            </a:r>
            <a:endParaRPr lang="en-US"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1903856"/>
          </a:xfrm>
          <a:prstGeom prst="rect">
            <a:avLst/>
          </a:prstGeom>
          <a:noFill/>
        </p:spPr>
        <p:txBody>
          <a:bodyPr wrap="square" lIns="0" tIns="46800" rIns="0" spcCol="360000" rtlCol="0">
            <a:spAutoFit/>
          </a:bodyPr>
          <a:lstStyle/>
          <a:p>
            <a:pPr algn="just">
              <a:lnSpc>
                <a:spcPts val="2400"/>
              </a:lnSpc>
            </a:pPr>
            <a:r>
              <a:rPr lang="ja-JP" altLang="en-US" sz="1600">
                <a:latin typeface="Meiryo UI" panose="020B0604030504040204" pitchFamily="34" charset="-128"/>
                <a:ea typeface="Meiryo UI" panose="020B0604030504040204" pitchFamily="34" charset="-128"/>
              </a:rPr>
              <a:t>まん丸な形状が可愛らしく持ち運びも容易な</a:t>
            </a:r>
            <a:r>
              <a:rPr lang="en" altLang="ja-JP" sz="1600" dirty="0">
                <a:latin typeface="Meiryo UI" panose="020B0604030504040204" pitchFamily="34" charset="-128"/>
                <a:ea typeface="Meiryo UI" panose="020B0604030504040204" pitchFamily="34" charset="-128"/>
              </a:rPr>
              <a:t>USB</a:t>
            </a:r>
            <a:r>
              <a:rPr lang="ja-JP" altLang="en-US" sz="1600">
                <a:latin typeface="Meiryo UI" panose="020B0604030504040204" pitchFamily="34" charset="-128"/>
                <a:ea typeface="Meiryo UI" panose="020B0604030504040204" pitchFamily="34" charset="-128"/>
              </a:rPr>
              <a:t>ハブ。ポートが</a:t>
            </a:r>
            <a:r>
              <a:rPr lang="en-US" altLang="ja-JP" sz="1600" dirty="0">
                <a:latin typeface="Meiryo UI" panose="020B0604030504040204" pitchFamily="34" charset="-128"/>
                <a:ea typeface="Meiryo UI" panose="020B0604030504040204" pitchFamily="34" charset="-128"/>
              </a:rPr>
              <a:t>4</a:t>
            </a:r>
            <a:r>
              <a:rPr lang="ja-JP" altLang="en-US" sz="1600">
                <a:latin typeface="Meiryo UI" panose="020B0604030504040204" pitchFamily="34" charset="-128"/>
                <a:ea typeface="Meiryo UI" panose="020B0604030504040204" pitchFamily="34" charset="-128"/>
              </a:rPr>
              <a:t>口あるためとても便利に利用できます。カラー展開はホワイトとブラックの</a:t>
            </a:r>
            <a:r>
              <a:rPr lang="en-US" altLang="ja-JP" sz="1600" dirty="0">
                <a:latin typeface="Meiryo UI" panose="020B0604030504040204" pitchFamily="34" charset="-128"/>
                <a:ea typeface="Meiryo UI" panose="020B0604030504040204" pitchFamily="34" charset="-128"/>
              </a:rPr>
              <a:t>2</a:t>
            </a:r>
            <a:r>
              <a:rPr lang="ja-JP" altLang="en-US" sz="1600">
                <a:latin typeface="Meiryo UI" panose="020B0604030504040204" pitchFamily="34" charset="-128"/>
                <a:ea typeface="Meiryo UI" panose="020B0604030504040204" pitchFamily="34" charset="-128"/>
              </a:rPr>
              <a:t>色。名入れデザインに合わせてお選びください。</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pic>
        <p:nvPicPr>
          <p:cNvPr id="25" name="図 24">
            <a:extLst>
              <a:ext uri="{FF2B5EF4-FFF2-40B4-BE49-F238E27FC236}">
                <a16:creationId xmlns:a16="http://schemas.microsoft.com/office/drawing/2014/main" id="{8BA86783-6280-F640-8CFF-D44947DBEC02}"/>
              </a:ext>
            </a:extLst>
          </p:cNvPr>
          <p:cNvPicPr>
            <a:picLocks noChangeAspect="1"/>
          </p:cNvPicPr>
          <p:nvPr/>
        </p:nvPicPr>
        <p:blipFill>
          <a:blip r:embed="rId5"/>
          <a:stretch>
            <a:fillRect/>
          </a:stretch>
        </p:blipFill>
        <p:spPr>
          <a:xfrm>
            <a:off x="747767" y="1411148"/>
            <a:ext cx="3641128" cy="3597678"/>
          </a:xfrm>
          <a:prstGeom prst="rect">
            <a:avLst/>
          </a:prstGeom>
        </p:spPr>
      </p:pic>
    </p:spTree>
    <p:extLst>
      <p:ext uri="{BB962C8B-B14F-4D97-AF65-F5344CB8AC3E}">
        <p14:creationId xmlns:p14="http://schemas.microsoft.com/office/powerpoint/2010/main" val="31437419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コットン</a:t>
            </a:r>
            <a:r>
              <a:rPr lang="en-US" altLang="ja-JP" sz="2000" dirty="0">
                <a:solidFill>
                  <a:schemeClr val="bg1"/>
                </a:solidFill>
                <a:latin typeface="Meiryo UI" panose="020B0604030504040204" pitchFamily="34" charset="-128"/>
                <a:ea typeface="Meiryo UI" panose="020B0604030504040204" pitchFamily="34" charset="-128"/>
              </a:rPr>
              <a:t>W</a:t>
            </a:r>
            <a:r>
              <a:rPr lang="ja-JP" altLang="en-US" sz="2000" dirty="0">
                <a:solidFill>
                  <a:schemeClr val="bg1"/>
                </a:solidFill>
                <a:latin typeface="Meiryo UI" panose="020B0604030504040204" pitchFamily="34" charset="-128"/>
                <a:ea typeface="Meiryo UI" panose="020B0604030504040204" pitchFamily="34" charset="-128"/>
              </a:rPr>
              <a:t>フェイス フェイスタオル 昇華転写対応 ホワイト </a:t>
            </a: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371513"/>
          </a:xfrm>
          <a:prstGeom prst="rect">
            <a:avLst/>
          </a:prstGeom>
          <a:noFill/>
        </p:spPr>
        <p:txBody>
          <a:bodyPr wrap="square" lIns="90000" tIns="46800" rIns="0" bIns="46800" rtlCol="0">
            <a:spAutoFit/>
          </a:bodyPr>
          <a:lstStyle/>
          <a:p>
            <a:r>
              <a:rPr lang="ja-JP" altLang="en-US" sz="900" dirty="0">
                <a:latin typeface="Meiryo UI" panose="020B0604030504040204" pitchFamily="34" charset="-128"/>
                <a:ea typeface="Meiryo UI" panose="020B0604030504040204" pitchFamily="34" charset="-128"/>
              </a:rPr>
              <a:t>素材：コットン、ポリエステル</a:t>
            </a:r>
          </a:p>
          <a:p>
            <a:r>
              <a:rPr lang="ja-JP" altLang="en-US" sz="900" dirty="0">
                <a:latin typeface="Meiryo UI" panose="020B0604030504040204" pitchFamily="34" charset="-128"/>
                <a:ea typeface="Meiryo UI" panose="020B0604030504040204" pitchFamily="34" charset="-128"/>
              </a:rPr>
              <a:t>サイズ：</a:t>
            </a:r>
            <a:r>
              <a:rPr lang="en-US" altLang="ja-JP" sz="900" dirty="0">
                <a:latin typeface="Meiryo UI" panose="020B0604030504040204" pitchFamily="34" charset="-128"/>
                <a:ea typeface="Meiryo UI" panose="020B0604030504040204" pitchFamily="34" charset="-128"/>
              </a:rPr>
              <a:t>850×340(mm) </a:t>
            </a: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71" name="テキスト ボックス 70">
            <a:extLst>
              <a:ext uri="{FF2B5EF4-FFF2-40B4-BE49-F238E27FC236}">
                <a16:creationId xmlns:a16="http://schemas.microsoft.com/office/drawing/2014/main" id="{9CB1C9CE-1452-7545-89C5-18AAC82727F2}"/>
              </a:ext>
            </a:extLst>
          </p:cNvPr>
          <p:cNvSpPr txBox="1"/>
          <p:nvPr/>
        </p:nvSpPr>
        <p:spPr>
          <a:xfrm>
            <a:off x="738099" y="3241645"/>
            <a:ext cx="3590620"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商品写</a:t>
            </a:r>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2224969"/>
          </a:xfrm>
          <a:prstGeom prst="rect">
            <a:avLst/>
          </a:prstGeom>
          <a:noFill/>
        </p:spPr>
        <p:txBody>
          <a:bodyPr wrap="square" lIns="0" tIns="46800" rIns="0" spcCol="360000" rtlCol="0">
            <a:spAutoFit/>
          </a:bodyPr>
          <a:lstStyle/>
          <a:p>
            <a:pPr algn="just">
              <a:lnSpc>
                <a:spcPts val="2400"/>
              </a:lnSpc>
            </a:pPr>
            <a:r>
              <a:rPr lang="ja-JP" altLang="en-US" sz="1600" dirty="0"/>
              <a:t>フルカラーデザインも綺麗に表現できる昇華転写プリント対応のフェイスタオルです。表面は毛足が短く、裏面はコットンパイルで厚みがあるため吸水性が高く、使い勝手も良いタオルです。 </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pic>
        <p:nvPicPr>
          <p:cNvPr id="21" name="図 20">
            <a:extLst>
              <a:ext uri="{FF2B5EF4-FFF2-40B4-BE49-F238E27FC236}">
                <a16:creationId xmlns:a16="http://schemas.microsoft.com/office/drawing/2014/main" id="{7A71E68A-30E2-5D53-1D35-5C75FF4B19A7}"/>
              </a:ext>
            </a:extLst>
          </p:cNvPr>
          <p:cNvPicPr>
            <a:picLocks noChangeAspect="1"/>
          </p:cNvPicPr>
          <p:nvPr/>
        </p:nvPicPr>
        <p:blipFill>
          <a:blip r:embed="rId5"/>
          <a:stretch>
            <a:fillRect/>
          </a:stretch>
        </p:blipFill>
        <p:spPr>
          <a:xfrm>
            <a:off x="713513" y="1385425"/>
            <a:ext cx="3597207" cy="3597207"/>
          </a:xfrm>
          <a:prstGeom prst="rect">
            <a:avLst/>
          </a:prstGeom>
        </p:spPr>
      </p:pic>
    </p:spTree>
    <p:extLst>
      <p:ext uri="{BB962C8B-B14F-4D97-AF65-F5344CB8AC3E}">
        <p14:creationId xmlns:p14="http://schemas.microsoft.com/office/powerpoint/2010/main" val="38188407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en-US" altLang="ja-JP" sz="2000" dirty="0">
                <a:solidFill>
                  <a:schemeClr val="bg1"/>
                </a:solidFill>
                <a:latin typeface="Meiryo UI" panose="020B0604030504040204" pitchFamily="34" charset="-128"/>
                <a:ea typeface="Meiryo UI" panose="020B0604030504040204" pitchFamily="34" charset="-128"/>
              </a:rPr>
              <a:t>3in1 </a:t>
            </a:r>
            <a:r>
              <a:rPr lang="ja-JP" altLang="en-US" sz="2000" dirty="0">
                <a:solidFill>
                  <a:schemeClr val="bg1"/>
                </a:solidFill>
                <a:latin typeface="Meiryo UI" panose="020B0604030504040204" pitchFamily="34" charset="-128"/>
                <a:ea typeface="Meiryo UI" panose="020B0604030504040204" pitchFamily="34" charset="-128"/>
              </a:rPr>
              <a:t>スティックケーブル</a:t>
            </a: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787011"/>
          </a:xfrm>
          <a:prstGeom prst="rect">
            <a:avLst/>
          </a:prstGeom>
          <a:noFill/>
        </p:spPr>
        <p:txBody>
          <a:bodyPr wrap="square" lIns="90000" tIns="46800" rIns="0" bIns="46800" rtlCol="0">
            <a:spAutoFit/>
          </a:bodyPr>
          <a:lstStyle/>
          <a:p>
            <a:r>
              <a:rPr lang="ja-JP" altLang="en-US" sz="900" dirty="0">
                <a:latin typeface="Meiryo UI" panose="020B0604030504040204" pitchFamily="34" charset="-128"/>
                <a:ea typeface="Meiryo UI" panose="020B0604030504040204" pitchFamily="34" charset="-128"/>
              </a:rPr>
              <a:t>カラー展開：レッド、ゴールド、シルバー、ブラック</a:t>
            </a:r>
          </a:p>
          <a:p>
            <a:r>
              <a:rPr lang="ja-JP" altLang="en-US" sz="900" dirty="0">
                <a:latin typeface="Meiryo UI" panose="020B0604030504040204" pitchFamily="34" charset="-128"/>
                <a:ea typeface="Meiryo UI" panose="020B0604030504040204" pitchFamily="34" charset="-128"/>
              </a:rPr>
              <a:t>素材：アルミニウム、</a:t>
            </a:r>
            <a:r>
              <a:rPr lang="en-US" altLang="ja-JP" sz="900" dirty="0">
                <a:latin typeface="Meiryo UI" panose="020B0604030504040204" pitchFamily="34" charset="-128"/>
                <a:ea typeface="Meiryo UI" panose="020B0604030504040204" pitchFamily="34" charset="-128"/>
              </a:rPr>
              <a:t>TPE</a:t>
            </a:r>
          </a:p>
          <a:p>
            <a:r>
              <a:rPr lang="ja-JP" altLang="en-US" sz="900" dirty="0">
                <a:latin typeface="Meiryo UI" panose="020B0604030504040204" pitchFamily="34" charset="-128"/>
                <a:ea typeface="Meiryo UI" panose="020B0604030504040204" pitchFamily="34" charset="-128"/>
              </a:rPr>
              <a:t>サイズ：</a:t>
            </a:r>
            <a:r>
              <a:rPr lang="en-US" altLang="ja-JP" sz="900" dirty="0">
                <a:latin typeface="Meiryo UI" panose="020B0604030504040204" pitchFamily="34" charset="-128"/>
                <a:ea typeface="Meiryo UI" panose="020B0604030504040204" pitchFamily="34" charset="-128"/>
              </a:rPr>
              <a:t>105×22×15mm</a:t>
            </a:r>
            <a:r>
              <a:rPr lang="ja-JP" altLang="en-US" sz="900" dirty="0">
                <a:latin typeface="Meiryo UI" panose="020B0604030504040204" pitchFamily="34" charset="-128"/>
                <a:ea typeface="Meiryo UI" panose="020B0604030504040204" pitchFamily="34" charset="-128"/>
              </a:rPr>
              <a:t>箱サイズ</a:t>
            </a:r>
            <a:r>
              <a:rPr lang="en-US" altLang="ja-JP" sz="900" dirty="0">
                <a:latin typeface="Meiryo UI" panose="020B0604030504040204" pitchFamily="34" charset="-128"/>
                <a:ea typeface="Meiryo UI" panose="020B0604030504040204" pitchFamily="34" charset="-128"/>
              </a:rPr>
              <a:t>115×50×25mm</a:t>
            </a:r>
          </a:p>
          <a:p>
            <a:r>
              <a:rPr lang="ja-JP" altLang="en-US" sz="900" dirty="0">
                <a:latin typeface="Meiryo UI" panose="020B0604030504040204" pitchFamily="34" charset="-128"/>
                <a:ea typeface="Meiryo UI" panose="020B0604030504040204" pitchFamily="34" charset="-128"/>
              </a:rPr>
              <a:t>包装：化粧箱入</a:t>
            </a:r>
          </a:p>
          <a:p>
            <a:r>
              <a:rPr lang="ja-JP" altLang="en-US" sz="900" dirty="0">
                <a:latin typeface="Meiryo UI" panose="020B0604030504040204" pitchFamily="34" charset="-128"/>
                <a:ea typeface="Meiryo UI" panose="020B0604030504040204" pitchFamily="34" charset="-128"/>
              </a:rPr>
              <a:t>備考：名入れ可能 </a:t>
            </a:r>
            <a:endParaRPr lang="en-US"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71" name="テキスト ボックス 70">
            <a:extLst>
              <a:ext uri="{FF2B5EF4-FFF2-40B4-BE49-F238E27FC236}">
                <a16:creationId xmlns:a16="http://schemas.microsoft.com/office/drawing/2014/main" id="{9CB1C9CE-1452-7545-89C5-18AAC82727F2}"/>
              </a:ext>
            </a:extLst>
          </p:cNvPr>
          <p:cNvSpPr txBox="1"/>
          <p:nvPr/>
        </p:nvSpPr>
        <p:spPr>
          <a:xfrm>
            <a:off x="738099" y="3241645"/>
            <a:ext cx="3590620"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商品写</a:t>
            </a:r>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1917193"/>
          </a:xfrm>
          <a:prstGeom prst="rect">
            <a:avLst/>
          </a:prstGeom>
          <a:noFill/>
        </p:spPr>
        <p:txBody>
          <a:bodyPr wrap="square" lIns="0" tIns="46800" rIns="0" spcCol="360000" rtlCol="0">
            <a:spAutoFit/>
          </a:bodyPr>
          <a:lstStyle/>
          <a:p>
            <a:pPr algn="just">
              <a:lnSpc>
                <a:spcPts val="2400"/>
              </a:lnSpc>
            </a:pPr>
            <a:r>
              <a:rPr lang="en-US" altLang="ja-JP" sz="1600" dirty="0" err="1"/>
              <a:t>microUSB</a:t>
            </a:r>
            <a:r>
              <a:rPr lang="ja-JP" altLang="en-US" sz="1600" dirty="0"/>
              <a:t>、</a:t>
            </a:r>
            <a:r>
              <a:rPr lang="en-US" altLang="ja-JP" sz="1600" dirty="0"/>
              <a:t>Lightning</a:t>
            </a:r>
            <a:r>
              <a:rPr lang="ja-JP" altLang="en-US" sz="1600" dirty="0"/>
              <a:t>、</a:t>
            </a:r>
            <a:r>
              <a:rPr lang="en-US" altLang="ja-JP" sz="1600" dirty="0"/>
              <a:t>type-C</a:t>
            </a:r>
            <a:r>
              <a:rPr lang="ja-JP" altLang="en-US" sz="1600" dirty="0"/>
              <a:t>のケーブルをこれひとつで対応できる非常に便利なアイテム。シンプルな形状で持ち歩きやすく販促アイテムとして配布するのにも便利で◎！ </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pic>
        <p:nvPicPr>
          <p:cNvPr id="21" name="図 20">
            <a:extLst>
              <a:ext uri="{FF2B5EF4-FFF2-40B4-BE49-F238E27FC236}">
                <a16:creationId xmlns:a16="http://schemas.microsoft.com/office/drawing/2014/main" id="{FB020A30-47B2-8A70-4E8F-962BC12A959F}"/>
              </a:ext>
            </a:extLst>
          </p:cNvPr>
          <p:cNvPicPr>
            <a:picLocks noChangeAspect="1"/>
          </p:cNvPicPr>
          <p:nvPr/>
        </p:nvPicPr>
        <p:blipFill>
          <a:blip r:embed="rId5"/>
          <a:stretch>
            <a:fillRect/>
          </a:stretch>
        </p:blipFill>
        <p:spPr>
          <a:xfrm>
            <a:off x="721230" y="1377353"/>
            <a:ext cx="3683889" cy="3683889"/>
          </a:xfrm>
          <a:prstGeom prst="rect">
            <a:avLst/>
          </a:prstGeom>
        </p:spPr>
      </p:pic>
    </p:spTree>
    <p:extLst>
      <p:ext uri="{BB962C8B-B14F-4D97-AF65-F5344CB8AC3E}">
        <p14:creationId xmlns:p14="http://schemas.microsoft.com/office/powerpoint/2010/main" val="16551528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a:solidFill>
                  <a:schemeClr val="bg1"/>
                </a:solidFill>
                <a:latin typeface="Meiryo UI" panose="020B0604030504040204" pitchFamily="34" charset="-128"/>
                <a:ea typeface="Meiryo UI" panose="020B0604030504040204" pitchFamily="34" charset="-128"/>
              </a:rPr>
              <a:t>アルミマウンテンボトル </a:t>
            </a:r>
            <a:r>
              <a:rPr lang="en-US" altLang="ja-JP" sz="2000" dirty="0">
                <a:solidFill>
                  <a:schemeClr val="bg1"/>
                </a:solidFill>
                <a:latin typeface="Meiryo UI" panose="020B0604030504040204" pitchFamily="34" charset="-128"/>
                <a:ea typeface="Meiryo UI" panose="020B0604030504040204" pitchFamily="34" charset="-128"/>
              </a:rPr>
              <a:t>400</a:t>
            </a:r>
            <a:r>
              <a:rPr lang="en" altLang="ja-JP" sz="2000" dirty="0">
                <a:solidFill>
                  <a:schemeClr val="bg1"/>
                </a:solidFill>
                <a:latin typeface="Meiryo UI" panose="020B0604030504040204" pitchFamily="34" charset="-128"/>
                <a:ea typeface="Meiryo UI" panose="020B0604030504040204" pitchFamily="34" charset="-128"/>
              </a:rPr>
              <a:t>ml</a:t>
            </a:r>
            <a:endParaRPr lang="ja-JP" altLang="en-US" sz="2000">
              <a:solidFill>
                <a:schemeClr val="bg1"/>
              </a:solidFill>
              <a:latin typeface="Meiryo UI" panose="020B0604030504040204" pitchFamily="34" charset="-128"/>
              <a:ea typeface="Meiryo UI" panose="020B0604030504040204" pitchFamily="34" charset="-128"/>
            </a:endParaRP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925511"/>
          </a:xfrm>
          <a:prstGeom prst="rect">
            <a:avLst/>
          </a:prstGeom>
          <a:noFill/>
        </p:spPr>
        <p:txBody>
          <a:bodyPr wrap="square" lIns="90000" tIns="46800" rIns="0" bIns="46800" rtlCol="0">
            <a:spAutoFit/>
          </a:bodyPr>
          <a:lstStyle/>
          <a:p>
            <a:r>
              <a:rPr lang="ja-JP" altLang="en-US" sz="900">
                <a:latin typeface="Meiryo UI" panose="020B0604030504040204" pitchFamily="34" charset="-128"/>
                <a:ea typeface="Meiryo UI" panose="020B0604030504040204" pitchFamily="34" charset="-128"/>
              </a:rPr>
              <a:t>素</a:t>
            </a:r>
            <a:r>
              <a:rPr lang="en-US" altLang="ja-JP" sz="900" dirty="0">
                <a:latin typeface="Meiryo UI" panose="020B0604030504040204" pitchFamily="34" charset="-128"/>
                <a:ea typeface="Meiryo UI" panose="020B0604030504040204" pitchFamily="34" charset="-128"/>
              </a:rPr>
              <a:t>   </a:t>
            </a:r>
            <a:r>
              <a:rPr lang="ja-JP" altLang="en-US" sz="900">
                <a:latin typeface="Meiryo UI" panose="020B0604030504040204" pitchFamily="34" charset="-128"/>
                <a:ea typeface="Meiryo UI" panose="020B0604030504040204" pitchFamily="34" charset="-128"/>
              </a:rPr>
              <a:t>材：アルミ</a:t>
            </a:r>
            <a:r>
              <a:rPr lang="en-US" altLang="ja-JP" sz="900" dirty="0">
                <a:latin typeface="Meiryo UI" panose="020B0604030504040204" pitchFamily="34" charset="-128"/>
                <a:ea typeface="Meiryo UI" panose="020B0604030504040204" pitchFamily="34" charset="-128"/>
              </a:rPr>
              <a:t>､</a:t>
            </a:r>
            <a:r>
              <a:rPr lang="en" altLang="ja-JP" sz="900" dirty="0">
                <a:latin typeface="Meiryo UI" panose="020B0604030504040204" pitchFamily="34" charset="-128"/>
                <a:ea typeface="Meiryo UI" panose="020B0604030504040204" pitchFamily="34" charset="-128"/>
              </a:rPr>
              <a:t>PP､</a:t>
            </a:r>
            <a:r>
              <a:rPr lang="ja-JP" altLang="en-US" sz="900">
                <a:latin typeface="Meiryo UI" panose="020B0604030504040204" pitchFamily="34" charset="-128"/>
                <a:ea typeface="Meiryo UI" panose="020B0604030504040204" pitchFamily="34" charset="-128"/>
              </a:rPr>
              <a:t>スチール 他</a:t>
            </a:r>
            <a:endParaRPr lang="en-US" altLang="ja-JP" sz="900" dirty="0">
              <a:latin typeface="Meiryo UI" panose="020B0604030504040204" pitchFamily="34" charset="-128"/>
              <a:ea typeface="Meiryo UI" panose="020B0604030504040204" pitchFamily="34" charset="-128"/>
            </a:endParaRPr>
          </a:p>
          <a:p>
            <a:r>
              <a:rPr lang="ja-JP" altLang="en-US" sz="900" spc="200">
                <a:latin typeface="Meiryo UI" panose="020B0604030504040204" pitchFamily="34" charset="-128"/>
                <a:ea typeface="Meiryo UI" panose="020B0604030504040204" pitchFamily="34" charset="-128"/>
              </a:rPr>
              <a:t>サイズ</a:t>
            </a:r>
            <a:r>
              <a:rPr lang="ja-JP" altLang="en-US" sz="900">
                <a:latin typeface="Meiryo UI" panose="020B0604030504040204" pitchFamily="34" charset="-128"/>
                <a:ea typeface="Meiryo UI" panose="020B0604030504040204" pitchFamily="34" charset="-128"/>
              </a:rPr>
              <a:t>：</a:t>
            </a:r>
            <a:r>
              <a:rPr lang="el-GR" altLang="ja-JP" sz="900" dirty="0">
                <a:latin typeface="Meiryo UI" panose="020B0604030504040204" pitchFamily="34" charset="-128"/>
                <a:ea typeface="Meiryo UI" panose="020B0604030504040204" pitchFamily="34" charset="-128"/>
              </a:rPr>
              <a:t>Φ65×178</a:t>
            </a:r>
            <a:r>
              <a:rPr lang="en-US" altLang="ja-JP" sz="900" dirty="0">
                <a:latin typeface="Meiryo UI" panose="020B0604030504040204" pitchFamily="34" charset="-128"/>
                <a:ea typeface="Meiryo UI" panose="020B0604030504040204" pitchFamily="34" charset="-128"/>
              </a:rPr>
              <a:t>mm</a:t>
            </a:r>
          </a:p>
          <a:p>
            <a:r>
              <a:rPr lang="ja-JP" altLang="en-US" sz="900">
                <a:latin typeface="Meiryo UI" panose="020B0604030504040204" pitchFamily="34" charset="-128"/>
                <a:ea typeface="Meiryo UI" panose="020B0604030504040204" pitchFamily="34" charset="-128"/>
              </a:rPr>
              <a:t>容</a:t>
            </a:r>
            <a:r>
              <a:rPr lang="en-US" altLang="ja-JP" sz="900" dirty="0">
                <a:latin typeface="Meiryo UI" panose="020B0604030504040204" pitchFamily="34" charset="-128"/>
                <a:ea typeface="Meiryo UI" panose="020B0604030504040204" pitchFamily="34" charset="-128"/>
              </a:rPr>
              <a:t>   </a:t>
            </a:r>
            <a:r>
              <a:rPr lang="ja-JP" altLang="en-US" sz="900">
                <a:latin typeface="Meiryo UI" panose="020B0604030504040204" pitchFamily="34" charset="-128"/>
                <a:ea typeface="Meiryo UI" panose="020B0604030504040204" pitchFamily="34" charset="-128"/>
              </a:rPr>
              <a:t>量：</a:t>
            </a:r>
            <a:r>
              <a:rPr lang="en" altLang="ja-JP" sz="900" dirty="0">
                <a:latin typeface="Meiryo UI" panose="020B0604030504040204" pitchFamily="34" charset="-128"/>
                <a:ea typeface="Meiryo UI" panose="020B0604030504040204" pitchFamily="34" charset="-128"/>
              </a:rPr>
              <a:t>400ml </a:t>
            </a:r>
            <a:endParaRPr lang="en-US" altLang="ja-JP" sz="900" dirty="0">
              <a:latin typeface="Meiryo UI" panose="020B0604030504040204" pitchFamily="34" charset="-128"/>
              <a:ea typeface="Meiryo UI" panose="020B0604030504040204" pitchFamily="34" charset="-128"/>
            </a:endParaRPr>
          </a:p>
          <a:p>
            <a:r>
              <a:rPr lang="ja-JP" altLang="en-US" sz="900">
                <a:latin typeface="Meiryo UI" panose="020B0604030504040204" pitchFamily="34" charset="-128"/>
                <a:ea typeface="Meiryo UI" panose="020B0604030504040204" pitchFamily="34" charset="-128"/>
              </a:rPr>
              <a:t>付属品：取説付</a:t>
            </a:r>
            <a:r>
              <a:rPr lang="en-US" altLang="ja-JP" sz="900" dirty="0">
                <a:latin typeface="Meiryo UI" panose="020B0604030504040204" pitchFamily="34" charset="-128"/>
                <a:ea typeface="Meiryo UI" panose="020B0604030504040204" pitchFamily="34" charset="-128"/>
              </a:rPr>
              <a:t>(</a:t>
            </a:r>
            <a:r>
              <a:rPr lang="ja-JP" altLang="en-US" sz="900">
                <a:latin typeface="Meiryo UI" panose="020B0604030504040204" pitchFamily="34" charset="-128"/>
                <a:ea typeface="Meiryo UI" panose="020B0604030504040204" pitchFamily="34" charset="-128"/>
              </a:rPr>
              <a:t>紙箱面</a:t>
            </a:r>
            <a:r>
              <a:rPr lang="en-US" altLang="ja-JP" sz="900" dirty="0">
                <a:latin typeface="Meiryo UI" panose="020B0604030504040204" pitchFamily="34" charset="-128"/>
                <a:ea typeface="Meiryo UI" panose="020B0604030504040204" pitchFamily="34" charset="-128"/>
              </a:rPr>
              <a:t>) </a:t>
            </a:r>
          </a:p>
          <a:p>
            <a:r>
              <a:rPr lang="ja-JP" altLang="en-US" sz="900">
                <a:latin typeface="Meiryo UI" panose="020B0604030504040204" pitchFamily="34" charset="-128"/>
                <a:ea typeface="Meiryo UI" panose="020B0604030504040204" pitchFamily="34" charset="-128"/>
              </a:rPr>
              <a:t>備</a:t>
            </a:r>
            <a:r>
              <a:rPr lang="en-US" altLang="ja-JP" sz="900" dirty="0">
                <a:latin typeface="Meiryo UI" panose="020B0604030504040204" pitchFamily="34" charset="-128"/>
                <a:ea typeface="Meiryo UI" panose="020B0604030504040204" pitchFamily="34" charset="-128"/>
              </a:rPr>
              <a:t>   </a:t>
            </a:r>
            <a:r>
              <a:rPr lang="ja-JP" altLang="en-US" sz="900">
                <a:latin typeface="Meiryo UI" panose="020B0604030504040204" pitchFamily="34" charset="-128"/>
                <a:ea typeface="Meiryo UI" panose="020B0604030504040204" pitchFamily="34" charset="-128"/>
              </a:rPr>
              <a:t>考：食品衛生検査済 </a:t>
            </a:r>
            <a:endParaRPr lang="en-US" altLang="ja-JP" sz="900" dirty="0">
              <a:latin typeface="Meiryo UI" panose="020B0604030504040204" pitchFamily="34" charset="-128"/>
              <a:ea typeface="Meiryo UI" panose="020B0604030504040204" pitchFamily="34" charset="-128"/>
            </a:endParaRPr>
          </a:p>
          <a:p>
            <a:r>
              <a:rPr lang="ja-JP" altLang="en-US" sz="900">
                <a:latin typeface="Meiryo UI" panose="020B0604030504040204" pitchFamily="34" charset="-128"/>
                <a:ea typeface="Meiryo UI" panose="020B0604030504040204" pitchFamily="34" charset="-128"/>
              </a:rPr>
              <a:t>　　　　　　マットシルバー・マットブラック・マットホワイト</a:t>
            </a:r>
            <a:endParaRPr lang="en-US"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1596079"/>
          </a:xfrm>
          <a:prstGeom prst="rect">
            <a:avLst/>
          </a:prstGeom>
          <a:noFill/>
        </p:spPr>
        <p:txBody>
          <a:bodyPr wrap="square" lIns="0" tIns="46800" rIns="0" spcCol="360000" rtlCol="0">
            <a:spAutoFit/>
          </a:bodyPr>
          <a:lstStyle/>
          <a:p>
            <a:pPr algn="just">
              <a:lnSpc>
                <a:spcPts val="2400"/>
              </a:lnSpc>
            </a:pPr>
            <a:r>
              <a:rPr lang="ja-JP" altLang="en-US" sz="1600">
                <a:latin typeface="Meiryo UI" panose="020B0604030504040204" pitchFamily="34" charset="-128"/>
                <a:ea typeface="Meiryo UI" panose="020B0604030504040204" pitchFamily="34" charset="-128"/>
              </a:rPr>
              <a:t>軽量かつ耐久性に優れたアルミ素材の</a:t>
            </a:r>
            <a:r>
              <a:rPr lang="en-US" altLang="ja-JP" sz="1600" dirty="0">
                <a:latin typeface="Meiryo UI" panose="020B0604030504040204" pitchFamily="34" charset="-128"/>
                <a:ea typeface="Meiryo UI" panose="020B0604030504040204" pitchFamily="34" charset="-128"/>
              </a:rPr>
              <a:t>400</a:t>
            </a:r>
            <a:r>
              <a:rPr lang="en" altLang="ja-JP" sz="1600" dirty="0">
                <a:latin typeface="Meiryo UI" panose="020B0604030504040204" pitchFamily="34" charset="-128"/>
                <a:ea typeface="Meiryo UI" panose="020B0604030504040204" pitchFamily="34" charset="-128"/>
              </a:rPr>
              <a:t>ml</a:t>
            </a:r>
            <a:r>
              <a:rPr lang="ja-JP" altLang="en-US" sz="1600">
                <a:latin typeface="Meiryo UI" panose="020B0604030504040204" pitchFamily="34" charset="-128"/>
                <a:ea typeface="Meiryo UI" panose="020B0604030504040204" pitchFamily="34" charset="-128"/>
              </a:rPr>
              <a:t>ボトルです。カラビナ付きでベルトループやバッグ等にも取り付けられるため、アウトドアイベントなどのノベルティグッズとしても人気です。 </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pic>
        <p:nvPicPr>
          <p:cNvPr id="12" name="図 11">
            <a:extLst>
              <a:ext uri="{FF2B5EF4-FFF2-40B4-BE49-F238E27FC236}">
                <a16:creationId xmlns:a16="http://schemas.microsoft.com/office/drawing/2014/main" id="{4238E800-E02B-2C4E-9ECB-0CAD7FD70910}"/>
              </a:ext>
            </a:extLst>
          </p:cNvPr>
          <p:cNvPicPr>
            <a:picLocks noChangeAspect="1"/>
          </p:cNvPicPr>
          <p:nvPr/>
        </p:nvPicPr>
        <p:blipFill>
          <a:blip r:embed="rId5"/>
          <a:stretch>
            <a:fillRect/>
          </a:stretch>
        </p:blipFill>
        <p:spPr>
          <a:xfrm>
            <a:off x="688957" y="1362397"/>
            <a:ext cx="3558663" cy="3616216"/>
          </a:xfrm>
          <a:prstGeom prst="rect">
            <a:avLst/>
          </a:prstGeom>
        </p:spPr>
      </p:pic>
    </p:spTree>
    <p:extLst>
      <p:ext uri="{BB962C8B-B14F-4D97-AF65-F5344CB8AC3E}">
        <p14:creationId xmlns:p14="http://schemas.microsoft.com/office/powerpoint/2010/main" val="22720490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オリジナルスカーフ</a:t>
            </a: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648512"/>
          </a:xfrm>
          <a:prstGeom prst="rect">
            <a:avLst/>
          </a:prstGeom>
          <a:noFill/>
        </p:spPr>
        <p:txBody>
          <a:bodyPr wrap="square" lIns="90000" tIns="46800" rIns="0" bIns="46800" rtlCol="0">
            <a:spAutoFit/>
          </a:bodyPr>
          <a:lstStyle/>
          <a:p>
            <a:r>
              <a:rPr lang="ja-JP" altLang="en-US" sz="900" dirty="0">
                <a:latin typeface="Meiryo UI" panose="020B0604030504040204" pitchFamily="34" charset="-128"/>
                <a:ea typeface="Meiryo UI" panose="020B0604030504040204" pitchFamily="34" charset="-128"/>
              </a:rPr>
              <a:t>印刷：</a:t>
            </a:r>
            <a:r>
              <a:rPr lang="en-US" altLang="ja-JP" sz="900" dirty="0">
                <a:latin typeface="Meiryo UI" panose="020B0604030504040204" pitchFamily="34" charset="-128"/>
                <a:ea typeface="Meiryo UI" panose="020B0604030504040204" pitchFamily="34" charset="-128"/>
              </a:rPr>
              <a:t>UV</a:t>
            </a:r>
            <a:r>
              <a:rPr lang="ja-JP" altLang="en-US" sz="900" dirty="0">
                <a:latin typeface="Meiryo UI" panose="020B0604030504040204" pitchFamily="34" charset="-128"/>
                <a:ea typeface="Meiryo UI" panose="020B0604030504040204" pitchFamily="34" charset="-128"/>
              </a:rPr>
              <a:t>インクジェット</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サイズ：</a:t>
            </a:r>
            <a:r>
              <a:rPr lang="en-US" altLang="ja-JP" sz="900" dirty="0">
                <a:latin typeface="Meiryo UI" panose="020B0604030504040204" pitchFamily="34" charset="-128"/>
                <a:ea typeface="Meiryo UI" panose="020B0604030504040204" pitchFamily="34" charset="-128"/>
              </a:rPr>
              <a:t>W530×H530㎜</a:t>
            </a:r>
            <a:r>
              <a:rPr lang="ja-JP" altLang="en-US" sz="900" dirty="0">
                <a:latin typeface="Meiryo UI" panose="020B0604030504040204" pitchFamily="34" charset="-128"/>
                <a:ea typeface="Meiryo UI" panose="020B0604030504040204" pitchFamily="34" charset="-128"/>
              </a:rPr>
              <a:t>程度</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素材：ポリエステル</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包装：個別袋入れ</a:t>
            </a:r>
            <a:endParaRPr lang="en-US"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71" name="テキスト ボックス 70">
            <a:extLst>
              <a:ext uri="{FF2B5EF4-FFF2-40B4-BE49-F238E27FC236}">
                <a16:creationId xmlns:a16="http://schemas.microsoft.com/office/drawing/2014/main" id="{9CB1C9CE-1452-7545-89C5-18AAC82727F2}"/>
              </a:ext>
            </a:extLst>
          </p:cNvPr>
          <p:cNvSpPr txBox="1"/>
          <p:nvPr/>
        </p:nvSpPr>
        <p:spPr>
          <a:xfrm>
            <a:off x="738099" y="3241645"/>
            <a:ext cx="3590620"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商品写</a:t>
            </a:r>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2224969"/>
          </a:xfrm>
          <a:prstGeom prst="rect">
            <a:avLst/>
          </a:prstGeom>
          <a:noFill/>
        </p:spPr>
        <p:txBody>
          <a:bodyPr wrap="square" lIns="0" tIns="46800" rIns="0" spcCol="360000" rtlCol="0">
            <a:spAutoFit/>
          </a:bodyPr>
          <a:lstStyle/>
          <a:p>
            <a:pPr algn="just">
              <a:lnSpc>
                <a:spcPts val="2400"/>
              </a:lnSpc>
            </a:pPr>
            <a:r>
              <a:rPr lang="ja-JP" altLang="en-US" sz="1600" dirty="0"/>
              <a:t>オリジナルのアニメキャラクターを色鮮やかにプリントすることができる、見た目も高級感があるポリエステル製スカーフ。コミケなどの同人誌即売会で物販品やノベルティとして重宝します。</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graphicFrame>
        <p:nvGraphicFramePr>
          <p:cNvPr id="20" name="オブジェクト 19">
            <a:extLst>
              <a:ext uri="{FF2B5EF4-FFF2-40B4-BE49-F238E27FC236}">
                <a16:creationId xmlns:a16="http://schemas.microsoft.com/office/drawing/2014/main" id="{E33FE249-27F7-8EE8-2717-BCDAA4C08986}"/>
              </a:ext>
            </a:extLst>
          </p:cNvPr>
          <p:cNvGraphicFramePr>
            <a:graphicFrameLocks noChangeAspect="1"/>
          </p:cNvGraphicFramePr>
          <p:nvPr/>
        </p:nvGraphicFramePr>
        <p:xfrm>
          <a:off x="670848" y="1371901"/>
          <a:ext cx="3693468" cy="3677106"/>
        </p:xfrm>
        <a:graphic>
          <a:graphicData uri="http://schemas.openxmlformats.org/presentationml/2006/ole">
            <mc:AlternateContent xmlns:mc="http://schemas.openxmlformats.org/markup-compatibility/2006">
              <mc:Choice xmlns:v="urn:schemas-microsoft-com:vml" Requires="v">
                <p:oleObj name="Image" r:id="rId5" imgW="6450580" imgH="6420908" progId="Photoshop.Image.13">
                  <p:embed/>
                </p:oleObj>
              </mc:Choice>
              <mc:Fallback>
                <p:oleObj name="Image" r:id="rId5" imgW="6450580" imgH="6420908" progId="Photoshop.Image.13">
                  <p:embed/>
                  <p:pic>
                    <p:nvPicPr>
                      <p:cNvPr id="20" name="オブジェクト 19">
                        <a:extLst>
                          <a:ext uri="{FF2B5EF4-FFF2-40B4-BE49-F238E27FC236}">
                            <a16:creationId xmlns:a16="http://schemas.microsoft.com/office/drawing/2014/main" id="{E33FE249-27F7-8EE8-2717-BCDAA4C08986}"/>
                          </a:ext>
                        </a:extLst>
                      </p:cNvPr>
                      <p:cNvPicPr/>
                      <p:nvPr/>
                    </p:nvPicPr>
                    <p:blipFill>
                      <a:blip r:embed="rId6"/>
                      <a:stretch>
                        <a:fillRect/>
                      </a:stretch>
                    </p:blipFill>
                    <p:spPr>
                      <a:xfrm>
                        <a:off x="670848" y="1371901"/>
                        <a:ext cx="3693468" cy="3677106"/>
                      </a:xfrm>
                      <a:prstGeom prst="rect">
                        <a:avLst/>
                      </a:prstGeom>
                    </p:spPr>
                  </p:pic>
                </p:oleObj>
              </mc:Fallback>
            </mc:AlternateContent>
          </a:graphicData>
        </a:graphic>
      </p:graphicFrame>
    </p:spTree>
    <p:extLst>
      <p:ext uri="{BB962C8B-B14F-4D97-AF65-F5344CB8AC3E}">
        <p14:creationId xmlns:p14="http://schemas.microsoft.com/office/powerpoint/2010/main" val="9760112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オリジナルネクタイ</a:t>
            </a: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648512"/>
          </a:xfrm>
          <a:prstGeom prst="rect">
            <a:avLst/>
          </a:prstGeom>
          <a:noFill/>
        </p:spPr>
        <p:txBody>
          <a:bodyPr wrap="square" lIns="90000" tIns="46800" rIns="0" bIns="46800" rtlCol="0">
            <a:spAutoFit/>
          </a:bodyPr>
          <a:lstStyle/>
          <a:p>
            <a:r>
              <a:rPr lang="ja-JP" altLang="en-US" sz="900" dirty="0">
                <a:latin typeface="Meiryo UI" panose="020B0604030504040204" pitchFamily="34" charset="-128"/>
                <a:ea typeface="Meiryo UI" panose="020B0604030504040204" pitchFamily="34" charset="-128"/>
              </a:rPr>
              <a:t>印刷：昇華転写</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サイズ：フリーサイズ</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素材：ポリエステル</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包装：個別袋入れ</a:t>
            </a:r>
            <a:endParaRPr lang="en-US"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71" name="テキスト ボックス 70">
            <a:extLst>
              <a:ext uri="{FF2B5EF4-FFF2-40B4-BE49-F238E27FC236}">
                <a16:creationId xmlns:a16="http://schemas.microsoft.com/office/drawing/2014/main" id="{9CB1C9CE-1452-7545-89C5-18AAC82727F2}"/>
              </a:ext>
            </a:extLst>
          </p:cNvPr>
          <p:cNvSpPr txBox="1"/>
          <p:nvPr/>
        </p:nvSpPr>
        <p:spPr>
          <a:xfrm>
            <a:off x="738099" y="3241645"/>
            <a:ext cx="3590620"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商品写</a:t>
            </a:r>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2224969"/>
          </a:xfrm>
          <a:prstGeom prst="rect">
            <a:avLst/>
          </a:prstGeom>
          <a:noFill/>
        </p:spPr>
        <p:txBody>
          <a:bodyPr wrap="square" lIns="0" tIns="46800" rIns="0" spcCol="360000" rtlCol="0">
            <a:spAutoFit/>
          </a:bodyPr>
          <a:lstStyle/>
          <a:p>
            <a:pPr algn="just">
              <a:lnSpc>
                <a:spcPts val="2400"/>
              </a:lnSpc>
            </a:pPr>
            <a:r>
              <a:rPr lang="ja-JP" altLang="en-US" sz="1600" dirty="0"/>
              <a:t>アニメ・ゲームのキャラクターや企業のロゴマークをプリントしたオリジナルネクタイを作ることができます。コミケなどの同人誌即売会や、各種イベントのノベルティグッズにオススメです。</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graphicFrame>
        <p:nvGraphicFramePr>
          <p:cNvPr id="25" name="オブジェクト 24">
            <a:extLst>
              <a:ext uri="{FF2B5EF4-FFF2-40B4-BE49-F238E27FC236}">
                <a16:creationId xmlns:a16="http://schemas.microsoft.com/office/drawing/2014/main" id="{10B79BD8-4767-9EEB-4140-DFBEA540218F}"/>
              </a:ext>
            </a:extLst>
          </p:cNvPr>
          <p:cNvGraphicFramePr>
            <a:graphicFrameLocks noChangeAspect="1"/>
          </p:cNvGraphicFramePr>
          <p:nvPr/>
        </p:nvGraphicFramePr>
        <p:xfrm>
          <a:off x="640994" y="1358869"/>
          <a:ext cx="3695700" cy="3692055"/>
        </p:xfrm>
        <a:graphic>
          <a:graphicData uri="http://schemas.openxmlformats.org/presentationml/2006/ole">
            <mc:AlternateContent xmlns:mc="http://schemas.openxmlformats.org/markup-compatibility/2006">
              <mc:Choice xmlns:v="urn:schemas-microsoft-com:vml" Requires="v">
                <p:oleObj name="Image" r:id="rId5" imgW="6438223" imgH="6433256" progId="Photoshop.Image.13">
                  <p:embed/>
                </p:oleObj>
              </mc:Choice>
              <mc:Fallback>
                <p:oleObj name="Image" r:id="rId5" imgW="6438223" imgH="6433256" progId="Photoshop.Image.13">
                  <p:embed/>
                  <p:pic>
                    <p:nvPicPr>
                      <p:cNvPr id="25" name="オブジェクト 24">
                        <a:extLst>
                          <a:ext uri="{FF2B5EF4-FFF2-40B4-BE49-F238E27FC236}">
                            <a16:creationId xmlns:a16="http://schemas.microsoft.com/office/drawing/2014/main" id="{10B79BD8-4767-9EEB-4140-DFBEA540218F}"/>
                          </a:ext>
                        </a:extLst>
                      </p:cNvPr>
                      <p:cNvPicPr/>
                      <p:nvPr/>
                    </p:nvPicPr>
                    <p:blipFill>
                      <a:blip r:embed="rId6"/>
                      <a:stretch>
                        <a:fillRect/>
                      </a:stretch>
                    </p:blipFill>
                    <p:spPr>
                      <a:xfrm>
                        <a:off x="640994" y="1358869"/>
                        <a:ext cx="3695700" cy="3692055"/>
                      </a:xfrm>
                      <a:prstGeom prst="rect">
                        <a:avLst/>
                      </a:prstGeom>
                    </p:spPr>
                  </p:pic>
                </p:oleObj>
              </mc:Fallback>
            </mc:AlternateContent>
          </a:graphicData>
        </a:graphic>
      </p:graphicFrame>
    </p:spTree>
    <p:extLst>
      <p:ext uri="{BB962C8B-B14F-4D97-AF65-F5344CB8AC3E}">
        <p14:creationId xmlns:p14="http://schemas.microsoft.com/office/powerpoint/2010/main" val="28088418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ジュートスクエアトート</a:t>
            </a:r>
            <a:r>
              <a:rPr lang="en-US" altLang="ja-JP" sz="2000" dirty="0">
                <a:solidFill>
                  <a:schemeClr val="bg1"/>
                </a:solidFill>
                <a:latin typeface="Meiryo UI" panose="020B0604030504040204" pitchFamily="34" charset="-128"/>
                <a:ea typeface="Meiryo UI" panose="020B0604030504040204" pitchFamily="34" charset="-128"/>
              </a:rPr>
              <a:t>(LL)</a:t>
            </a:r>
            <a:endParaRPr lang="ja-JP" altLang="en-US" sz="2000" dirty="0">
              <a:solidFill>
                <a:schemeClr val="bg1"/>
              </a:solidFill>
              <a:latin typeface="Meiryo UI" panose="020B0604030504040204" pitchFamily="34" charset="-128"/>
              <a:ea typeface="Meiryo UI" panose="020B0604030504040204" pitchFamily="34" charset="-128"/>
            </a:endParaRP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510012"/>
          </a:xfrm>
          <a:prstGeom prst="rect">
            <a:avLst/>
          </a:prstGeom>
          <a:noFill/>
        </p:spPr>
        <p:txBody>
          <a:bodyPr wrap="square" lIns="90000" tIns="46800" rIns="0" bIns="46800" rtlCol="0">
            <a:spAutoFit/>
          </a:bodyPr>
          <a:lstStyle/>
          <a:p>
            <a:r>
              <a:rPr lang="ja-JP" altLang="en-US" sz="900" dirty="0">
                <a:latin typeface="Meiryo UI" panose="020B0604030504040204" pitchFamily="34" charset="-128"/>
                <a:ea typeface="Meiryo UI" panose="020B0604030504040204" pitchFamily="34" charset="-128"/>
              </a:rPr>
              <a:t>素材：植物繊維</a:t>
            </a:r>
            <a:r>
              <a:rPr lang="en-US" altLang="ja-JP" sz="900" dirty="0">
                <a:latin typeface="Meiryo UI" panose="020B0604030504040204" pitchFamily="34" charset="-128"/>
                <a:ea typeface="Meiryo UI" panose="020B0604030504040204" pitchFamily="34" charset="-128"/>
              </a:rPr>
              <a:t>(</a:t>
            </a:r>
            <a:r>
              <a:rPr lang="ja-JP" altLang="en-US" sz="900" dirty="0">
                <a:latin typeface="Meiryo UI" panose="020B0604030504040204" pitchFamily="34" charset="-128"/>
                <a:ea typeface="Meiryo UI" panose="020B0604030504040204" pitchFamily="34" charset="-128"/>
              </a:rPr>
              <a:t>ジュート</a:t>
            </a:r>
            <a:r>
              <a:rPr lang="en-US" altLang="ja-JP" sz="900" dirty="0">
                <a:latin typeface="Meiryo UI" panose="020B0604030504040204" pitchFamily="34" charset="-128"/>
                <a:ea typeface="Meiryo UI" panose="020B0604030504040204" pitchFamily="34" charset="-128"/>
              </a:rPr>
              <a:t>)</a:t>
            </a:r>
          </a:p>
          <a:p>
            <a:r>
              <a:rPr lang="ja-JP" altLang="en-US" sz="900" dirty="0">
                <a:latin typeface="Meiryo UI" panose="020B0604030504040204" pitchFamily="34" charset="-128"/>
                <a:ea typeface="Meiryo UI" panose="020B0604030504040204" pitchFamily="34" charset="-128"/>
              </a:rPr>
              <a:t>サイズ：本体</a:t>
            </a:r>
            <a:r>
              <a:rPr lang="en-US" altLang="ja-JP" sz="900" dirty="0">
                <a:latin typeface="Meiryo UI" panose="020B0604030504040204" pitchFamily="34" charset="-128"/>
                <a:ea typeface="Meiryo UI" panose="020B0604030504040204" pitchFamily="34" charset="-128"/>
              </a:rPr>
              <a:t>/</a:t>
            </a:r>
            <a:r>
              <a:rPr lang="ja-JP" altLang="en-US" sz="900" dirty="0">
                <a:latin typeface="Meiryo UI" panose="020B0604030504040204" pitchFamily="34" charset="-128"/>
                <a:ea typeface="Meiryo UI" panose="020B0604030504040204" pitchFamily="34" charset="-128"/>
              </a:rPr>
              <a:t>約</a:t>
            </a:r>
            <a:r>
              <a:rPr lang="en-US" altLang="ja-JP" sz="900" dirty="0">
                <a:latin typeface="Meiryo UI" panose="020B0604030504040204" pitchFamily="34" charset="-128"/>
                <a:ea typeface="Meiryo UI" panose="020B0604030504040204" pitchFamily="34" charset="-128"/>
              </a:rPr>
              <a:t>430×370×220(mm)</a:t>
            </a:r>
            <a:r>
              <a:rPr lang="ja-JP" altLang="en-US" sz="900" dirty="0">
                <a:latin typeface="Meiryo UI" panose="020B0604030504040204" pitchFamily="34" charset="-128"/>
                <a:ea typeface="Meiryo UI" panose="020B0604030504040204" pitchFamily="34" charset="-128"/>
              </a:rPr>
              <a:t>・持ち手</a:t>
            </a:r>
            <a:r>
              <a:rPr lang="en-US" altLang="ja-JP" sz="900" dirty="0">
                <a:latin typeface="Meiryo UI" panose="020B0604030504040204" pitchFamily="34" charset="-128"/>
                <a:ea typeface="Meiryo UI" panose="020B0604030504040204" pitchFamily="34" charset="-128"/>
              </a:rPr>
              <a:t>/</a:t>
            </a:r>
            <a:r>
              <a:rPr lang="ja-JP" altLang="en-US" sz="900" dirty="0">
                <a:latin typeface="Meiryo UI" panose="020B0604030504040204" pitchFamily="34" charset="-128"/>
                <a:ea typeface="Meiryo UI" panose="020B0604030504040204" pitchFamily="34" charset="-128"/>
              </a:rPr>
              <a:t>約</a:t>
            </a:r>
            <a:r>
              <a:rPr lang="en-US" altLang="ja-JP" sz="900" dirty="0">
                <a:latin typeface="Meiryo UI" panose="020B0604030504040204" pitchFamily="34" charset="-128"/>
                <a:ea typeface="Meiryo UI" panose="020B0604030504040204" pitchFamily="34" charset="-128"/>
              </a:rPr>
              <a:t>20×560(mm)</a:t>
            </a:r>
          </a:p>
          <a:p>
            <a:r>
              <a:rPr lang="ja-JP" altLang="en-US" sz="900" dirty="0">
                <a:latin typeface="Meiryo UI" panose="020B0604030504040204" pitchFamily="34" charset="-128"/>
                <a:ea typeface="Meiryo UI" panose="020B0604030504040204" pitchFamily="34" charset="-128"/>
              </a:rPr>
              <a:t>容量：約</a:t>
            </a:r>
            <a:r>
              <a:rPr lang="en-US" altLang="ja-JP" sz="900" dirty="0">
                <a:latin typeface="Meiryo UI" panose="020B0604030504040204" pitchFamily="34" charset="-128"/>
                <a:ea typeface="Meiryo UI" panose="020B0604030504040204" pitchFamily="34" charset="-128"/>
              </a:rPr>
              <a:t>35L </a:t>
            </a: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71" name="テキスト ボックス 70">
            <a:extLst>
              <a:ext uri="{FF2B5EF4-FFF2-40B4-BE49-F238E27FC236}">
                <a16:creationId xmlns:a16="http://schemas.microsoft.com/office/drawing/2014/main" id="{9CB1C9CE-1452-7545-89C5-18AAC82727F2}"/>
              </a:ext>
            </a:extLst>
          </p:cNvPr>
          <p:cNvSpPr txBox="1"/>
          <p:nvPr/>
        </p:nvSpPr>
        <p:spPr>
          <a:xfrm>
            <a:off x="738099" y="3241645"/>
            <a:ext cx="3590620"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商品写</a:t>
            </a:r>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1917193"/>
          </a:xfrm>
          <a:prstGeom prst="rect">
            <a:avLst/>
          </a:prstGeom>
          <a:noFill/>
        </p:spPr>
        <p:txBody>
          <a:bodyPr wrap="square" lIns="0" tIns="46800" rIns="0" spcCol="360000" rtlCol="0">
            <a:spAutoFit/>
          </a:bodyPr>
          <a:lstStyle/>
          <a:p>
            <a:pPr algn="just">
              <a:lnSpc>
                <a:spcPts val="2400"/>
              </a:lnSpc>
            </a:pPr>
            <a:r>
              <a:rPr lang="ja-JP" altLang="en-US" sz="1600" dirty="0"/>
              <a:t>ナチュラルでざっくりとした風合いがおしゃれで人気の高いジュート素材を使用したトートバッグ。スクエア型でしっかりとした印象を与えます。カラーはナチュラルとホワイトの</a:t>
            </a:r>
            <a:r>
              <a:rPr lang="en-US" altLang="ja-JP" sz="1600" dirty="0"/>
              <a:t>2</a:t>
            </a:r>
            <a:r>
              <a:rPr lang="ja-JP" altLang="en-US" sz="1600" dirty="0"/>
              <a:t>色。</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pic>
        <p:nvPicPr>
          <p:cNvPr id="21" name="図 20">
            <a:extLst>
              <a:ext uri="{FF2B5EF4-FFF2-40B4-BE49-F238E27FC236}">
                <a16:creationId xmlns:a16="http://schemas.microsoft.com/office/drawing/2014/main" id="{BD6A24EA-0E5D-9D06-C740-19FC0B4DFEF1}"/>
              </a:ext>
            </a:extLst>
          </p:cNvPr>
          <p:cNvPicPr>
            <a:picLocks noChangeAspect="1"/>
          </p:cNvPicPr>
          <p:nvPr/>
        </p:nvPicPr>
        <p:blipFill>
          <a:blip r:embed="rId5"/>
          <a:stretch>
            <a:fillRect/>
          </a:stretch>
        </p:blipFill>
        <p:spPr>
          <a:xfrm>
            <a:off x="648894" y="1361825"/>
            <a:ext cx="3686175" cy="3686175"/>
          </a:xfrm>
          <a:prstGeom prst="rect">
            <a:avLst/>
          </a:prstGeom>
        </p:spPr>
      </p:pic>
    </p:spTree>
    <p:extLst>
      <p:ext uri="{BB962C8B-B14F-4D97-AF65-F5344CB8AC3E}">
        <p14:creationId xmlns:p14="http://schemas.microsoft.com/office/powerpoint/2010/main" val="40209716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目盛り付フロストボトル</a:t>
            </a:r>
            <a:r>
              <a:rPr lang="en-US" altLang="ja-JP" sz="2000" dirty="0">
                <a:solidFill>
                  <a:schemeClr val="bg1"/>
                </a:solidFill>
                <a:latin typeface="Meiryo UI" panose="020B0604030504040204" pitchFamily="34" charset="-128"/>
                <a:ea typeface="Meiryo UI" panose="020B0604030504040204" pitchFamily="34" charset="-128"/>
              </a:rPr>
              <a:t>570ml </a:t>
            </a:r>
            <a:endParaRPr lang="ja-JP" altLang="en-US" sz="2000" dirty="0">
              <a:solidFill>
                <a:schemeClr val="bg1"/>
              </a:solidFill>
              <a:latin typeface="Meiryo UI" panose="020B0604030504040204" pitchFamily="34" charset="-128"/>
              <a:ea typeface="Meiryo UI" panose="020B0604030504040204" pitchFamily="34" charset="-128"/>
            </a:endParaRP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925511"/>
          </a:xfrm>
          <a:prstGeom prst="rect">
            <a:avLst/>
          </a:prstGeom>
          <a:noFill/>
        </p:spPr>
        <p:txBody>
          <a:bodyPr wrap="square" lIns="90000" tIns="46800" rIns="0" bIns="46800" rtlCol="0">
            <a:spAutoFit/>
          </a:bodyPr>
          <a:lstStyle/>
          <a:p>
            <a:r>
              <a:rPr lang="ja-JP" altLang="en-US" sz="900" dirty="0">
                <a:latin typeface="Meiryo UI" panose="020B0604030504040204" pitchFamily="34" charset="-128"/>
                <a:ea typeface="Meiryo UI" panose="020B0604030504040204" pitchFamily="34" charset="-128"/>
              </a:rPr>
              <a:t>カラー展開：ブルー</a:t>
            </a:r>
            <a:r>
              <a:rPr lang="en-US" altLang="ja-JP" sz="900" dirty="0">
                <a:latin typeface="Meiryo UI" panose="020B0604030504040204" pitchFamily="34" charset="-128"/>
                <a:ea typeface="Meiryo UI" panose="020B0604030504040204" pitchFamily="34" charset="-128"/>
              </a:rPr>
              <a:t>,</a:t>
            </a:r>
            <a:r>
              <a:rPr lang="ja-JP" altLang="en-US" sz="900" dirty="0">
                <a:latin typeface="Meiryo UI" panose="020B0604030504040204" pitchFamily="34" charset="-128"/>
                <a:ea typeface="Meiryo UI" panose="020B0604030504040204" pitchFamily="34" charset="-128"/>
              </a:rPr>
              <a:t>クリア</a:t>
            </a:r>
            <a:r>
              <a:rPr lang="en-US" altLang="ja-JP" sz="900" dirty="0">
                <a:latin typeface="Meiryo UI" panose="020B0604030504040204" pitchFamily="34" charset="-128"/>
                <a:ea typeface="Meiryo UI" panose="020B0604030504040204" pitchFamily="34" charset="-128"/>
              </a:rPr>
              <a:t>,</a:t>
            </a:r>
            <a:r>
              <a:rPr lang="ja-JP" altLang="en-US" sz="900" dirty="0">
                <a:latin typeface="Meiryo UI" panose="020B0604030504040204" pitchFamily="34" charset="-128"/>
                <a:ea typeface="Meiryo UI" panose="020B0604030504040204" pitchFamily="34" charset="-128"/>
              </a:rPr>
              <a:t>グリーン</a:t>
            </a:r>
            <a:r>
              <a:rPr lang="en-US" altLang="ja-JP" sz="900" dirty="0">
                <a:latin typeface="Meiryo UI" panose="020B0604030504040204" pitchFamily="34" charset="-128"/>
                <a:ea typeface="Meiryo UI" panose="020B0604030504040204" pitchFamily="34" charset="-128"/>
              </a:rPr>
              <a:t>,</a:t>
            </a:r>
            <a:r>
              <a:rPr lang="ja-JP" altLang="en-US" sz="900" dirty="0">
                <a:latin typeface="Meiryo UI" panose="020B0604030504040204" pitchFamily="34" charset="-128"/>
                <a:ea typeface="Meiryo UI" panose="020B0604030504040204" pitchFamily="34" charset="-128"/>
              </a:rPr>
              <a:t>ピンク</a:t>
            </a:r>
          </a:p>
          <a:p>
            <a:r>
              <a:rPr lang="ja-JP" altLang="en-US" sz="900" dirty="0">
                <a:latin typeface="Meiryo UI" panose="020B0604030504040204" pitchFamily="34" charset="-128"/>
                <a:ea typeface="Meiryo UI" panose="020B0604030504040204" pitchFamily="34" charset="-128"/>
              </a:rPr>
              <a:t>素材：</a:t>
            </a:r>
            <a:r>
              <a:rPr lang="en-US" altLang="ja-JP" sz="900" dirty="0">
                <a:latin typeface="Meiryo UI" panose="020B0604030504040204" pitchFamily="34" charset="-128"/>
                <a:ea typeface="Meiryo UI" panose="020B0604030504040204" pitchFamily="34" charset="-128"/>
              </a:rPr>
              <a:t>AS</a:t>
            </a:r>
            <a:r>
              <a:rPr lang="ja-JP" altLang="en-US" sz="900" dirty="0">
                <a:latin typeface="Meiryo UI" panose="020B0604030504040204" pitchFamily="34" charset="-128"/>
                <a:ea typeface="Meiryo UI" panose="020B0604030504040204" pitchFamily="34" charset="-128"/>
              </a:rPr>
              <a:t>、</a:t>
            </a:r>
            <a:r>
              <a:rPr lang="en-US" altLang="ja-JP" sz="900" dirty="0">
                <a:latin typeface="Meiryo UI" panose="020B0604030504040204" pitchFamily="34" charset="-128"/>
                <a:ea typeface="Meiryo UI" panose="020B0604030504040204" pitchFamily="34" charset="-128"/>
              </a:rPr>
              <a:t>PP</a:t>
            </a:r>
            <a:r>
              <a:rPr lang="ja-JP" altLang="en-US" sz="900" dirty="0">
                <a:latin typeface="Meiryo UI" panose="020B0604030504040204" pitchFamily="34" charset="-128"/>
                <a:ea typeface="Meiryo UI" panose="020B0604030504040204" pitchFamily="34" charset="-128"/>
              </a:rPr>
              <a:t>、他</a:t>
            </a:r>
          </a:p>
          <a:p>
            <a:r>
              <a:rPr lang="ja-JP" altLang="en-US" sz="900" dirty="0">
                <a:latin typeface="Meiryo UI" panose="020B0604030504040204" pitchFamily="34" charset="-128"/>
                <a:ea typeface="Meiryo UI" panose="020B0604030504040204" pitchFamily="34" charset="-128"/>
              </a:rPr>
              <a:t>サイズ：</a:t>
            </a:r>
            <a:r>
              <a:rPr lang="en-US" altLang="ja-JP" sz="900" dirty="0">
                <a:latin typeface="Meiryo UI" panose="020B0604030504040204" pitchFamily="34" charset="-128"/>
                <a:ea typeface="Meiryo UI" panose="020B0604030504040204" pitchFamily="34" charset="-128"/>
              </a:rPr>
              <a:t>Φ66×H213(mm)</a:t>
            </a:r>
          </a:p>
          <a:p>
            <a:r>
              <a:rPr lang="ja-JP" altLang="en-US" sz="900" dirty="0">
                <a:latin typeface="Meiryo UI" panose="020B0604030504040204" pitchFamily="34" charset="-128"/>
                <a:ea typeface="Meiryo UI" panose="020B0604030504040204" pitchFamily="34" charset="-128"/>
              </a:rPr>
              <a:t>容量：</a:t>
            </a:r>
            <a:r>
              <a:rPr lang="en-US" altLang="ja-JP" sz="900" dirty="0">
                <a:latin typeface="Meiryo UI" panose="020B0604030504040204" pitchFamily="34" charset="-128"/>
                <a:ea typeface="Meiryo UI" panose="020B0604030504040204" pitchFamily="34" charset="-128"/>
              </a:rPr>
              <a:t>570ml</a:t>
            </a:r>
          </a:p>
          <a:p>
            <a:r>
              <a:rPr lang="ja-JP" altLang="en-US" sz="900" dirty="0">
                <a:latin typeface="Meiryo UI" panose="020B0604030504040204" pitchFamily="34" charset="-128"/>
                <a:ea typeface="Meiryo UI" panose="020B0604030504040204" pitchFamily="34" charset="-128"/>
              </a:rPr>
              <a:t>包装：</a:t>
            </a:r>
            <a:r>
              <a:rPr lang="en-US" altLang="ja-JP" sz="900" dirty="0">
                <a:latin typeface="Meiryo UI" panose="020B0604030504040204" pitchFamily="34" charset="-128"/>
                <a:ea typeface="Meiryo UI" panose="020B0604030504040204" pitchFamily="34" charset="-128"/>
              </a:rPr>
              <a:t>PE</a:t>
            </a:r>
            <a:r>
              <a:rPr lang="ja-JP" altLang="en-US" sz="900" dirty="0">
                <a:latin typeface="Meiryo UI" panose="020B0604030504040204" pitchFamily="34" charset="-128"/>
                <a:ea typeface="Meiryo UI" panose="020B0604030504040204" pitchFamily="34" charset="-128"/>
              </a:rPr>
              <a:t>袋、紙箱</a:t>
            </a:r>
          </a:p>
          <a:p>
            <a:r>
              <a:rPr lang="ja-JP" altLang="en-US" sz="900" dirty="0">
                <a:latin typeface="Meiryo UI" panose="020B0604030504040204" pitchFamily="34" charset="-128"/>
                <a:ea typeface="Meiryo UI" panose="020B0604030504040204" pitchFamily="34" charset="-128"/>
              </a:rPr>
              <a:t>備考：取説付</a:t>
            </a:r>
            <a:r>
              <a:rPr lang="en-US" altLang="ja-JP" sz="900" dirty="0">
                <a:latin typeface="Meiryo UI" panose="020B0604030504040204" pitchFamily="34" charset="-128"/>
                <a:ea typeface="Meiryo UI" panose="020B0604030504040204" pitchFamily="34" charset="-128"/>
              </a:rPr>
              <a:t>(</a:t>
            </a:r>
            <a:r>
              <a:rPr lang="ja-JP" altLang="en-US" sz="900" dirty="0">
                <a:latin typeface="Meiryo UI" panose="020B0604030504040204" pitchFamily="34" charset="-128"/>
                <a:ea typeface="Meiryo UI" panose="020B0604030504040204" pitchFamily="34" charset="-128"/>
              </a:rPr>
              <a:t>紙箱面</a:t>
            </a:r>
            <a:r>
              <a:rPr lang="en-US" altLang="ja-JP" sz="900" dirty="0">
                <a:latin typeface="Meiryo UI" panose="020B0604030504040204" pitchFamily="34" charset="-128"/>
                <a:ea typeface="Meiryo UI" panose="020B0604030504040204" pitchFamily="34" charset="-128"/>
              </a:rPr>
              <a:t>)</a:t>
            </a:r>
            <a:r>
              <a:rPr lang="ja-JP" altLang="en-US" sz="900" dirty="0">
                <a:latin typeface="Meiryo UI" panose="020B0604030504040204" pitchFamily="34" charset="-128"/>
                <a:ea typeface="Meiryo UI" panose="020B0604030504040204" pitchFamily="34" charset="-128"/>
              </a:rPr>
              <a:t>、食品衛生検査済 </a:t>
            </a:r>
            <a:endParaRPr lang="en-US"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71" name="テキスト ボックス 70">
            <a:extLst>
              <a:ext uri="{FF2B5EF4-FFF2-40B4-BE49-F238E27FC236}">
                <a16:creationId xmlns:a16="http://schemas.microsoft.com/office/drawing/2014/main" id="{9CB1C9CE-1452-7545-89C5-18AAC82727F2}"/>
              </a:ext>
            </a:extLst>
          </p:cNvPr>
          <p:cNvSpPr txBox="1"/>
          <p:nvPr/>
        </p:nvSpPr>
        <p:spPr>
          <a:xfrm>
            <a:off x="738099" y="3241645"/>
            <a:ext cx="3590620"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商品写</a:t>
            </a:r>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1917193"/>
          </a:xfrm>
          <a:prstGeom prst="rect">
            <a:avLst/>
          </a:prstGeom>
          <a:noFill/>
        </p:spPr>
        <p:txBody>
          <a:bodyPr wrap="square" lIns="0" tIns="46800" rIns="0" spcCol="360000" rtlCol="0">
            <a:spAutoFit/>
          </a:bodyPr>
          <a:lstStyle/>
          <a:p>
            <a:pPr algn="just">
              <a:lnSpc>
                <a:spcPts val="2400"/>
              </a:lnSpc>
            </a:pPr>
            <a:r>
              <a:rPr lang="en-US" altLang="ja-JP" sz="1600" dirty="0"/>
              <a:t>ml</a:t>
            </a:r>
            <a:r>
              <a:rPr lang="ja-JP" altLang="en-US" sz="1600" dirty="0"/>
              <a:t>単位の目盛りがついた、</a:t>
            </a:r>
            <a:r>
              <a:rPr lang="en-US" altLang="ja-JP" sz="1600" dirty="0"/>
              <a:t>570ml</a:t>
            </a:r>
            <a:r>
              <a:rPr lang="ja-JP" altLang="en-US" sz="1600" dirty="0"/>
              <a:t>サイズのフロストボトル。スポーツの際に、容量目盛りを確認しながら、定期的な水分補給ができます。スポーツジムの入会特典に最適です。</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pic>
        <p:nvPicPr>
          <p:cNvPr id="13" name="図 12">
            <a:extLst>
              <a:ext uri="{FF2B5EF4-FFF2-40B4-BE49-F238E27FC236}">
                <a16:creationId xmlns:a16="http://schemas.microsoft.com/office/drawing/2014/main" id="{068191CD-0D61-09BE-7F29-9E8FD31C18BF}"/>
              </a:ext>
            </a:extLst>
          </p:cNvPr>
          <p:cNvPicPr>
            <a:picLocks noChangeAspect="1"/>
          </p:cNvPicPr>
          <p:nvPr/>
        </p:nvPicPr>
        <p:blipFill>
          <a:blip r:embed="rId5"/>
          <a:stretch>
            <a:fillRect/>
          </a:stretch>
        </p:blipFill>
        <p:spPr>
          <a:xfrm>
            <a:off x="701270" y="1389447"/>
            <a:ext cx="3499931" cy="3499931"/>
          </a:xfrm>
          <a:prstGeom prst="rect">
            <a:avLst/>
          </a:prstGeom>
        </p:spPr>
      </p:pic>
    </p:spTree>
    <p:extLst>
      <p:ext uri="{BB962C8B-B14F-4D97-AF65-F5344CB8AC3E}">
        <p14:creationId xmlns:p14="http://schemas.microsoft.com/office/powerpoint/2010/main" val="25941757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a:solidFill>
                  <a:schemeClr val="bg1"/>
                </a:solidFill>
                <a:latin typeface="Meiryo UI" panose="020B0604030504040204" pitchFamily="34" charset="-128"/>
                <a:ea typeface="Meiryo UI" panose="020B0604030504040204" pitchFamily="34" charset="-128"/>
              </a:rPr>
              <a:t>モバイルチャージャー</a:t>
            </a:r>
            <a:r>
              <a:rPr lang="en-US" altLang="ja-JP" sz="2000" dirty="0">
                <a:solidFill>
                  <a:schemeClr val="bg1"/>
                </a:solidFill>
                <a:latin typeface="Meiryo UI" panose="020B0604030504040204" pitchFamily="34" charset="-128"/>
                <a:ea typeface="Meiryo UI" panose="020B0604030504040204" pitchFamily="34" charset="-128"/>
              </a:rPr>
              <a:t>(</a:t>
            </a:r>
            <a:r>
              <a:rPr lang="ja-JP" altLang="en-US" sz="2000">
                <a:solidFill>
                  <a:schemeClr val="bg1"/>
                </a:solidFill>
                <a:latin typeface="Meiryo UI" panose="020B0604030504040204" pitchFamily="34" charset="-128"/>
                <a:ea typeface="Meiryo UI" panose="020B0604030504040204" pitchFamily="34" charset="-128"/>
              </a:rPr>
              <a:t>単</a:t>
            </a:r>
            <a:r>
              <a:rPr lang="en-US" altLang="ja-JP" sz="2000" dirty="0">
                <a:solidFill>
                  <a:schemeClr val="bg1"/>
                </a:solidFill>
                <a:latin typeface="Meiryo UI" panose="020B0604030504040204" pitchFamily="34" charset="-128"/>
                <a:ea typeface="Meiryo UI" panose="020B0604030504040204" pitchFamily="34" charset="-128"/>
              </a:rPr>
              <a:t>3</a:t>
            </a:r>
            <a:r>
              <a:rPr lang="ja-JP" altLang="en-US" sz="2000">
                <a:solidFill>
                  <a:schemeClr val="bg1"/>
                </a:solidFill>
                <a:latin typeface="Meiryo UI" panose="020B0604030504040204" pitchFamily="34" charset="-128"/>
                <a:ea typeface="Meiryo UI" panose="020B0604030504040204" pitchFamily="34" charset="-128"/>
              </a:rPr>
              <a:t>形乾電池</a:t>
            </a:r>
            <a:r>
              <a:rPr lang="en-US" altLang="ja-JP" sz="2000" dirty="0">
                <a:solidFill>
                  <a:schemeClr val="bg1"/>
                </a:solidFill>
                <a:latin typeface="Meiryo UI" panose="020B0604030504040204" pitchFamily="34" charset="-128"/>
                <a:ea typeface="Meiryo UI" panose="020B0604030504040204" pitchFamily="34" charset="-128"/>
              </a:rPr>
              <a:t>×4</a:t>
            </a:r>
            <a:r>
              <a:rPr lang="ja-JP" altLang="en-US" sz="2000">
                <a:solidFill>
                  <a:schemeClr val="bg1"/>
                </a:solidFill>
                <a:latin typeface="Meiryo UI" panose="020B0604030504040204" pitchFamily="34" charset="-128"/>
                <a:ea typeface="Meiryo UI" panose="020B0604030504040204" pitchFamily="34" charset="-128"/>
              </a:rPr>
              <a:t>本</a:t>
            </a:r>
            <a:r>
              <a:rPr lang="en-US" altLang="ja-JP" sz="2000" dirty="0">
                <a:solidFill>
                  <a:schemeClr val="bg1"/>
                </a:solidFill>
                <a:latin typeface="Meiryo UI" panose="020B0604030504040204" pitchFamily="34" charset="-128"/>
                <a:ea typeface="Meiryo UI" panose="020B0604030504040204" pitchFamily="34" charset="-128"/>
              </a:rPr>
              <a:t>)</a:t>
            </a:r>
            <a:endParaRPr lang="ja-JP" altLang="en-US" sz="2000">
              <a:solidFill>
                <a:schemeClr val="bg1"/>
              </a:solidFill>
              <a:latin typeface="Meiryo UI" panose="020B0604030504040204" pitchFamily="34" charset="-128"/>
              <a:ea typeface="Meiryo UI" panose="020B0604030504040204" pitchFamily="34" charset="-128"/>
            </a:endParaRP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925511"/>
          </a:xfrm>
          <a:prstGeom prst="rect">
            <a:avLst/>
          </a:prstGeom>
          <a:noFill/>
        </p:spPr>
        <p:txBody>
          <a:bodyPr wrap="square" lIns="90000" tIns="46800" rIns="0" bIns="46800" rtlCol="0">
            <a:spAutoFit/>
          </a:bodyPr>
          <a:lstStyle/>
          <a:p>
            <a:r>
              <a:rPr lang="ja-JP" altLang="en-US" sz="900">
                <a:latin typeface="Meiryo UI" panose="020B0604030504040204" pitchFamily="34" charset="-128"/>
                <a:ea typeface="Meiryo UI" panose="020B0604030504040204" pitchFamily="34" charset="-128"/>
              </a:rPr>
              <a:t>素</a:t>
            </a:r>
            <a:r>
              <a:rPr lang="en-US" altLang="ja-JP" sz="900" dirty="0">
                <a:latin typeface="Meiryo UI" panose="020B0604030504040204" pitchFamily="34" charset="-128"/>
                <a:ea typeface="Meiryo UI" panose="020B0604030504040204" pitchFamily="34" charset="-128"/>
              </a:rPr>
              <a:t>   </a:t>
            </a:r>
            <a:r>
              <a:rPr lang="ja-JP" altLang="en-US" sz="900">
                <a:latin typeface="Meiryo UI" panose="020B0604030504040204" pitchFamily="34" charset="-128"/>
                <a:ea typeface="Meiryo UI" panose="020B0604030504040204" pitchFamily="34" charset="-128"/>
              </a:rPr>
              <a:t>材：</a:t>
            </a:r>
            <a:r>
              <a:rPr lang="en-US" altLang="ja-JP" sz="900" dirty="0">
                <a:latin typeface="Meiryo UI" panose="020B0604030504040204" pitchFamily="34" charset="-128"/>
                <a:ea typeface="Meiryo UI" panose="020B0604030504040204" pitchFamily="34" charset="-128"/>
              </a:rPr>
              <a:t>ABS </a:t>
            </a:r>
            <a:r>
              <a:rPr lang="ja-JP" altLang="en-US" sz="900">
                <a:latin typeface="Meiryo UI" panose="020B0604030504040204" pitchFamily="34" charset="-128"/>
                <a:ea typeface="Meiryo UI" panose="020B0604030504040204" pitchFamily="34" charset="-128"/>
              </a:rPr>
              <a:t>他</a:t>
            </a:r>
            <a:endParaRPr lang="en-US" altLang="ja-JP" sz="900" dirty="0">
              <a:latin typeface="Meiryo UI" panose="020B0604030504040204" pitchFamily="34" charset="-128"/>
              <a:ea typeface="Meiryo UI" panose="020B0604030504040204" pitchFamily="34" charset="-128"/>
            </a:endParaRPr>
          </a:p>
          <a:p>
            <a:r>
              <a:rPr lang="ja-JP" altLang="en-US" sz="900" spc="200">
                <a:latin typeface="Meiryo UI" panose="020B0604030504040204" pitchFamily="34" charset="-128"/>
                <a:ea typeface="Meiryo UI" panose="020B0604030504040204" pitchFamily="34" charset="-128"/>
              </a:rPr>
              <a:t>サイズ</a:t>
            </a:r>
            <a:r>
              <a:rPr lang="ja-JP" altLang="en-US" sz="900">
                <a:latin typeface="Meiryo UI" panose="020B0604030504040204" pitchFamily="34" charset="-128"/>
                <a:ea typeface="Meiryo UI" panose="020B0604030504040204" pitchFamily="34" charset="-128"/>
              </a:rPr>
              <a:t>：</a:t>
            </a:r>
            <a:r>
              <a:rPr lang="en-US" altLang="ja-JP" sz="900" dirty="0">
                <a:latin typeface="Meiryo UI" panose="020B0604030504040204" pitchFamily="34" charset="-128"/>
                <a:ea typeface="Meiryo UI" panose="020B0604030504040204" pitchFamily="34" charset="-128"/>
              </a:rPr>
              <a:t>35×82×35mm</a:t>
            </a:r>
          </a:p>
          <a:p>
            <a:r>
              <a:rPr lang="ja-JP" altLang="en-US" sz="900">
                <a:latin typeface="Meiryo UI" panose="020B0604030504040204" pitchFamily="34" charset="-128"/>
                <a:ea typeface="Meiryo UI" panose="020B0604030504040204" pitchFamily="34" charset="-128"/>
              </a:rPr>
              <a:t>付属品：取説付</a:t>
            </a:r>
            <a:r>
              <a:rPr lang="en-US" altLang="ja-JP" sz="900" dirty="0">
                <a:latin typeface="Meiryo UI" panose="020B0604030504040204" pitchFamily="34" charset="-128"/>
                <a:ea typeface="Meiryo UI" panose="020B0604030504040204" pitchFamily="34" charset="-128"/>
              </a:rPr>
              <a:t>(</a:t>
            </a:r>
            <a:r>
              <a:rPr lang="ja-JP" altLang="en-US" sz="900">
                <a:latin typeface="Meiryo UI" panose="020B0604030504040204" pitchFamily="34" charset="-128"/>
                <a:ea typeface="Meiryo UI" panose="020B0604030504040204" pitchFamily="34" charset="-128"/>
              </a:rPr>
              <a:t>台紙面</a:t>
            </a:r>
            <a:r>
              <a:rPr lang="en-US" altLang="ja-JP" sz="900" dirty="0">
                <a:latin typeface="Meiryo UI" panose="020B0604030504040204" pitchFamily="34" charset="-128"/>
                <a:ea typeface="Meiryo UI" panose="020B0604030504040204" pitchFamily="34" charset="-128"/>
              </a:rPr>
              <a:t>)</a:t>
            </a:r>
          </a:p>
          <a:p>
            <a:r>
              <a:rPr lang="ja-JP" altLang="en-US" sz="900">
                <a:latin typeface="Meiryo UI" panose="020B0604030504040204" pitchFamily="34" charset="-128"/>
                <a:ea typeface="Meiryo UI" panose="020B0604030504040204" pitchFamily="34" charset="-128"/>
              </a:rPr>
              <a:t>備</a:t>
            </a:r>
            <a:r>
              <a:rPr lang="en-US" altLang="ja-JP" sz="900" dirty="0">
                <a:latin typeface="Meiryo UI" panose="020B0604030504040204" pitchFamily="34" charset="-128"/>
                <a:ea typeface="Meiryo UI" panose="020B0604030504040204" pitchFamily="34" charset="-128"/>
              </a:rPr>
              <a:t>   </a:t>
            </a:r>
            <a:r>
              <a:rPr lang="ja-JP" altLang="en-US" sz="900">
                <a:latin typeface="Meiryo UI" panose="020B0604030504040204" pitchFamily="34" charset="-128"/>
                <a:ea typeface="Meiryo UI" panose="020B0604030504040204" pitchFamily="34" charset="-128"/>
              </a:rPr>
              <a:t>考：ブラック・ホワイト</a:t>
            </a:r>
            <a:endParaRPr lang="en-US" altLang="ja-JP" sz="900" dirty="0">
              <a:latin typeface="Meiryo UI" panose="020B0604030504040204" pitchFamily="34" charset="-128"/>
              <a:ea typeface="Meiryo UI" panose="020B0604030504040204" pitchFamily="34" charset="-128"/>
            </a:endParaRPr>
          </a:p>
          <a:p>
            <a:r>
              <a:rPr lang="ja-JP" altLang="en-US" sz="900">
                <a:latin typeface="Meiryo UI" panose="020B0604030504040204" pitchFamily="34" charset="-128"/>
                <a:ea typeface="Meiryo UI" panose="020B0604030504040204" pitchFamily="34" charset="-128"/>
              </a:rPr>
              <a:t>　　　　　　単</a:t>
            </a:r>
            <a:r>
              <a:rPr lang="en-US" altLang="ja-JP" sz="900" dirty="0">
                <a:latin typeface="Meiryo UI" panose="020B0604030504040204" pitchFamily="34" charset="-128"/>
                <a:ea typeface="Meiryo UI" panose="020B0604030504040204" pitchFamily="34" charset="-128"/>
              </a:rPr>
              <a:t>3</a:t>
            </a:r>
            <a:r>
              <a:rPr lang="ja-JP" altLang="en-US" sz="900">
                <a:latin typeface="Meiryo UI" panose="020B0604030504040204" pitchFamily="34" charset="-128"/>
                <a:ea typeface="Meiryo UI" panose="020B0604030504040204" pitchFamily="34" charset="-128"/>
              </a:rPr>
              <a:t>乾電池</a:t>
            </a:r>
            <a:r>
              <a:rPr lang="en-US" altLang="ja-JP" sz="900" dirty="0">
                <a:latin typeface="Meiryo UI" panose="020B0604030504040204" pitchFamily="34" charset="-128"/>
                <a:ea typeface="Meiryo UI" panose="020B0604030504040204" pitchFamily="34" charset="-128"/>
              </a:rPr>
              <a:t>×4</a:t>
            </a:r>
            <a:r>
              <a:rPr lang="ja-JP" altLang="en-US" sz="900">
                <a:latin typeface="Meiryo UI" panose="020B0604030504040204" pitchFamily="34" charset="-128"/>
                <a:ea typeface="Meiryo UI" panose="020B0604030504040204" pitchFamily="34" charset="-128"/>
              </a:rPr>
              <a:t>本</a:t>
            </a:r>
            <a:r>
              <a:rPr lang="en-US" altLang="ja-JP" sz="900" dirty="0">
                <a:latin typeface="Meiryo UI" panose="020B0604030504040204" pitchFamily="34" charset="-128"/>
                <a:ea typeface="Meiryo UI" panose="020B0604030504040204" pitchFamily="34" charset="-128"/>
              </a:rPr>
              <a:t>(</a:t>
            </a:r>
            <a:r>
              <a:rPr lang="ja-JP" altLang="en-US" sz="900">
                <a:latin typeface="Meiryo UI" panose="020B0604030504040204" pitchFamily="34" charset="-128"/>
                <a:ea typeface="Meiryo UI" panose="020B0604030504040204" pitchFamily="34" charset="-128"/>
              </a:rPr>
              <a:t>別売</a:t>
            </a:r>
            <a:r>
              <a:rPr lang="en-US" altLang="ja-JP" sz="900" dirty="0">
                <a:latin typeface="Meiryo UI" panose="020B0604030504040204" pitchFamily="34" charset="-128"/>
                <a:ea typeface="Meiryo UI" panose="020B0604030504040204" pitchFamily="34" charset="-128"/>
              </a:rPr>
              <a:t>)</a:t>
            </a:r>
            <a:r>
              <a:rPr lang="ja-JP" altLang="en-US" sz="900">
                <a:latin typeface="Meiryo UI" panose="020B0604030504040204" pitchFamily="34" charset="-128"/>
                <a:ea typeface="Meiryo UI" panose="020B0604030504040204" pitchFamily="34" charset="-128"/>
              </a:rPr>
              <a:t>、</a:t>
            </a:r>
            <a:endParaRPr lang="en-US" altLang="ja-JP" sz="900" dirty="0">
              <a:latin typeface="Meiryo UI" panose="020B0604030504040204" pitchFamily="34" charset="-128"/>
              <a:ea typeface="Meiryo UI" panose="020B0604030504040204" pitchFamily="34" charset="-128"/>
            </a:endParaRPr>
          </a:p>
          <a:p>
            <a:r>
              <a:rPr lang="ja-JP" altLang="en-US" sz="900">
                <a:latin typeface="Meiryo UI" panose="020B0604030504040204" pitchFamily="34" charset="-128"/>
                <a:ea typeface="Meiryo UI" panose="020B0604030504040204" pitchFamily="34" charset="-128"/>
              </a:rPr>
              <a:t>　　　　　　単</a:t>
            </a:r>
            <a:r>
              <a:rPr lang="en-US" altLang="ja-JP" sz="900" dirty="0">
                <a:latin typeface="Meiryo UI" panose="020B0604030504040204" pitchFamily="34" charset="-128"/>
                <a:ea typeface="Meiryo UI" panose="020B0604030504040204" pitchFamily="34" charset="-128"/>
              </a:rPr>
              <a:t>3</a:t>
            </a:r>
            <a:r>
              <a:rPr lang="ja-JP" altLang="en-US" sz="900">
                <a:latin typeface="Meiryo UI" panose="020B0604030504040204" pitchFamily="34" charset="-128"/>
                <a:ea typeface="Meiryo UI" panose="020B0604030504040204" pitchFamily="34" charset="-128"/>
              </a:rPr>
              <a:t>アルカリ乾電池</a:t>
            </a:r>
            <a:r>
              <a:rPr lang="en-US" altLang="ja-JP" sz="900" dirty="0">
                <a:latin typeface="Meiryo UI" panose="020B0604030504040204" pitchFamily="34" charset="-128"/>
                <a:ea typeface="Meiryo UI" panose="020B0604030504040204" pitchFamily="34" charset="-128"/>
              </a:rPr>
              <a:t>4</a:t>
            </a:r>
            <a:r>
              <a:rPr lang="ja-JP" altLang="en-US" sz="900">
                <a:latin typeface="Meiryo UI" panose="020B0604030504040204" pitchFamily="34" charset="-128"/>
                <a:ea typeface="Meiryo UI" panose="020B0604030504040204" pitchFamily="34" charset="-128"/>
              </a:rPr>
              <a:t>本使用時</a:t>
            </a:r>
            <a:r>
              <a:rPr lang="en-US" altLang="ja-JP" sz="900" dirty="0">
                <a:latin typeface="Meiryo UI" panose="020B0604030504040204" pitchFamily="34" charset="-128"/>
                <a:ea typeface="Meiryo UI" panose="020B0604030504040204" pitchFamily="34" charset="-128"/>
              </a:rPr>
              <a:t>:</a:t>
            </a:r>
            <a:r>
              <a:rPr lang="ja-JP" altLang="en-US" sz="900">
                <a:latin typeface="Meiryo UI" panose="020B0604030504040204" pitchFamily="34" charset="-128"/>
                <a:ea typeface="Meiryo UI" panose="020B0604030504040204" pitchFamily="34" charset="-128"/>
              </a:rPr>
              <a:t>約</a:t>
            </a:r>
            <a:r>
              <a:rPr lang="en-US" altLang="ja-JP" sz="900" dirty="0">
                <a:latin typeface="Meiryo UI" panose="020B0604030504040204" pitchFamily="34" charset="-128"/>
                <a:ea typeface="Meiryo UI" panose="020B0604030504040204" pitchFamily="34" charset="-128"/>
              </a:rPr>
              <a:t>1,200mAh</a:t>
            </a:r>
            <a:r>
              <a:rPr lang="ja-JP" altLang="en-US" sz="900">
                <a:latin typeface="Meiryo UI" panose="020B0604030504040204" pitchFamily="34" charset="-128"/>
                <a:ea typeface="Meiryo UI" panose="020B0604030504040204" pitchFamily="34" charset="-128"/>
              </a:rPr>
              <a:t>相当</a:t>
            </a:r>
            <a:r>
              <a:rPr lang="en-US" altLang="ja-JP" sz="900" dirty="0">
                <a:latin typeface="Meiryo UI" panose="020B0604030504040204" pitchFamily="34" charset="-128"/>
                <a:ea typeface="Meiryo UI" panose="020B0604030504040204" pitchFamily="34" charset="-128"/>
              </a:rPr>
              <a:t>(</a:t>
            </a:r>
            <a:r>
              <a:rPr lang="ja-JP" altLang="en-US" sz="900">
                <a:latin typeface="Meiryo UI" panose="020B0604030504040204" pitchFamily="34" charset="-128"/>
                <a:ea typeface="Meiryo UI" panose="020B0604030504040204" pitchFamily="34" charset="-128"/>
              </a:rPr>
              <a:t>参考値</a:t>
            </a:r>
            <a:r>
              <a:rPr lang="en-US" altLang="ja-JP" sz="900" dirty="0">
                <a:latin typeface="Meiryo UI" panose="020B0604030504040204" pitchFamily="34" charset="-128"/>
                <a:ea typeface="Meiryo UI" panose="020B0604030504040204" pitchFamily="34" charset="-128"/>
              </a:rPr>
              <a:t>) </a:t>
            </a: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1596079"/>
          </a:xfrm>
          <a:prstGeom prst="rect">
            <a:avLst/>
          </a:prstGeom>
          <a:noFill/>
        </p:spPr>
        <p:txBody>
          <a:bodyPr wrap="square" lIns="0" tIns="46800" rIns="0" spcCol="360000" rtlCol="0">
            <a:spAutoFit/>
          </a:bodyPr>
          <a:lstStyle/>
          <a:p>
            <a:pPr algn="just">
              <a:lnSpc>
                <a:spcPts val="2400"/>
              </a:lnSpc>
            </a:pPr>
            <a:r>
              <a:rPr lang="ja-JP" altLang="en-US" sz="1600">
                <a:latin typeface="Meiryo UI" panose="020B0604030504040204" pitchFamily="34" charset="-128"/>
                <a:ea typeface="Meiryo UI" panose="020B0604030504040204" pitchFamily="34" charset="-128"/>
              </a:rPr>
              <a:t>モバイルバッテリーを持ち歩いていても、バッテリー自体の充電を忘れていた、なんてこともよくあります。しかし、こちらの乾電池式タイプでしたらそんな心配も御無用！是非ご活用ください。 </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pic>
        <p:nvPicPr>
          <p:cNvPr id="12" name="図 11">
            <a:extLst>
              <a:ext uri="{FF2B5EF4-FFF2-40B4-BE49-F238E27FC236}">
                <a16:creationId xmlns:a16="http://schemas.microsoft.com/office/drawing/2014/main" id="{F733A362-31E1-6A4D-9030-639AC8254969}"/>
              </a:ext>
            </a:extLst>
          </p:cNvPr>
          <p:cNvPicPr>
            <a:picLocks noChangeAspect="1"/>
          </p:cNvPicPr>
          <p:nvPr/>
        </p:nvPicPr>
        <p:blipFill>
          <a:blip r:embed="rId5"/>
          <a:stretch>
            <a:fillRect/>
          </a:stretch>
        </p:blipFill>
        <p:spPr>
          <a:xfrm>
            <a:off x="355103" y="1909841"/>
            <a:ext cx="4269356" cy="2666271"/>
          </a:xfrm>
          <a:prstGeom prst="rect">
            <a:avLst/>
          </a:prstGeom>
        </p:spPr>
      </p:pic>
    </p:spTree>
    <p:extLst>
      <p:ext uri="{BB962C8B-B14F-4D97-AF65-F5344CB8AC3E}">
        <p14:creationId xmlns:p14="http://schemas.microsoft.com/office/powerpoint/2010/main" val="22914904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a:solidFill>
                  <a:schemeClr val="bg1"/>
                </a:solidFill>
                <a:latin typeface="Meiryo UI" panose="020B0604030504040204" pitchFamily="34" charset="-128"/>
                <a:ea typeface="Meiryo UI" panose="020B0604030504040204" pitchFamily="34" charset="-128"/>
              </a:rPr>
              <a:t>レザーボタントレイ</a:t>
            </a: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510012"/>
          </a:xfrm>
          <a:prstGeom prst="rect">
            <a:avLst/>
          </a:prstGeom>
          <a:noFill/>
        </p:spPr>
        <p:txBody>
          <a:bodyPr wrap="square" lIns="90000" tIns="46800" rIns="0" bIns="46800" rtlCol="0">
            <a:spAutoFit/>
          </a:bodyPr>
          <a:lstStyle/>
          <a:p>
            <a:r>
              <a:rPr lang="ja-JP" altLang="en-US" sz="900">
                <a:latin typeface="Meiryo UI" panose="020B0604030504040204" pitchFamily="34" charset="-128"/>
                <a:ea typeface="Meiryo UI" panose="020B0604030504040204" pitchFamily="34" charset="-128"/>
              </a:rPr>
              <a:t>素</a:t>
            </a:r>
            <a:r>
              <a:rPr lang="en-US" altLang="ja-JP" sz="900" dirty="0">
                <a:latin typeface="Meiryo UI" panose="020B0604030504040204" pitchFamily="34" charset="-128"/>
                <a:ea typeface="Meiryo UI" panose="020B0604030504040204" pitchFamily="34" charset="-128"/>
              </a:rPr>
              <a:t>   </a:t>
            </a:r>
            <a:r>
              <a:rPr lang="ja-JP" altLang="en-US" sz="900">
                <a:latin typeface="Meiryo UI" panose="020B0604030504040204" pitchFamily="34" charset="-128"/>
                <a:ea typeface="Meiryo UI" panose="020B0604030504040204" pitchFamily="34" charset="-128"/>
              </a:rPr>
              <a:t>材：リサクイルレザー 他</a:t>
            </a:r>
            <a:endParaRPr lang="en-US" altLang="ja-JP" sz="900" dirty="0">
              <a:latin typeface="Meiryo UI" panose="020B0604030504040204" pitchFamily="34" charset="-128"/>
              <a:ea typeface="Meiryo UI" panose="020B0604030504040204" pitchFamily="34" charset="-128"/>
            </a:endParaRPr>
          </a:p>
          <a:p>
            <a:r>
              <a:rPr lang="ja-JP" altLang="en-US" sz="900" spc="200">
                <a:latin typeface="Meiryo UI" panose="020B0604030504040204" pitchFamily="34" charset="-128"/>
                <a:ea typeface="Meiryo UI" panose="020B0604030504040204" pitchFamily="34" charset="-128"/>
              </a:rPr>
              <a:t>サイズ</a:t>
            </a:r>
            <a:r>
              <a:rPr lang="ja-JP" altLang="en-US" sz="900">
                <a:latin typeface="Meiryo UI" panose="020B0604030504040204" pitchFamily="34" charset="-128"/>
                <a:ea typeface="Meiryo UI" panose="020B0604030504040204" pitchFamily="34" charset="-128"/>
              </a:rPr>
              <a:t>：組立時</a:t>
            </a:r>
            <a:r>
              <a:rPr lang="en-US" altLang="ja-JP" sz="900" dirty="0">
                <a:latin typeface="Meiryo UI" panose="020B0604030504040204" pitchFamily="34" charset="-128"/>
                <a:ea typeface="Meiryo UI" panose="020B0604030504040204" pitchFamily="34" charset="-128"/>
              </a:rPr>
              <a:t>/</a:t>
            </a:r>
            <a:r>
              <a:rPr lang="ja-JP" altLang="en-US" sz="900">
                <a:latin typeface="Meiryo UI" panose="020B0604030504040204" pitchFamily="34" charset="-128"/>
                <a:ea typeface="Meiryo UI" panose="020B0604030504040204" pitchFamily="34" charset="-128"/>
              </a:rPr>
              <a:t>約</a:t>
            </a:r>
            <a:r>
              <a:rPr lang="en-US" altLang="ja-JP" sz="900" dirty="0">
                <a:latin typeface="Meiryo UI" panose="020B0604030504040204" pitchFamily="34" charset="-128"/>
                <a:ea typeface="Meiryo UI" panose="020B0604030504040204" pitchFamily="34" charset="-128"/>
              </a:rPr>
              <a:t>138×138×40mm</a:t>
            </a:r>
            <a:r>
              <a:rPr lang="ja-JP" altLang="en-US" sz="900">
                <a:latin typeface="Meiryo UI" panose="020B0604030504040204" pitchFamily="34" charset="-128"/>
                <a:ea typeface="Meiryo UI" panose="020B0604030504040204" pitchFamily="34" charset="-128"/>
              </a:rPr>
              <a:t>（包装形態：</a:t>
            </a:r>
            <a:r>
              <a:rPr lang="en-US" altLang="ja-JP" sz="900" dirty="0">
                <a:latin typeface="Meiryo UI" panose="020B0604030504040204" pitchFamily="34" charset="-128"/>
                <a:ea typeface="Meiryo UI" panose="020B0604030504040204" pitchFamily="34" charset="-128"/>
              </a:rPr>
              <a:t>OPP</a:t>
            </a:r>
            <a:r>
              <a:rPr lang="ja-JP" altLang="en-US" sz="900">
                <a:latin typeface="Meiryo UI" panose="020B0604030504040204" pitchFamily="34" charset="-128"/>
                <a:ea typeface="Meiryo UI" panose="020B0604030504040204" pitchFamily="34" charset="-128"/>
              </a:rPr>
              <a:t>袋）</a:t>
            </a:r>
            <a:endParaRPr lang="en-US" altLang="ja-JP" sz="900" dirty="0">
              <a:latin typeface="Meiryo UI" panose="020B0604030504040204" pitchFamily="34" charset="-128"/>
              <a:ea typeface="Meiryo UI" panose="020B0604030504040204" pitchFamily="34" charset="-128"/>
            </a:endParaRPr>
          </a:p>
          <a:p>
            <a:r>
              <a:rPr lang="ja-JP" altLang="en-US" sz="900">
                <a:latin typeface="Meiryo UI" panose="020B0604030504040204" pitchFamily="34" charset="-128"/>
                <a:ea typeface="Meiryo UI" panose="020B0604030504040204" pitchFamily="34" charset="-128"/>
              </a:rPr>
              <a:t>備</a:t>
            </a:r>
            <a:r>
              <a:rPr lang="en-US" altLang="ja-JP" sz="900" dirty="0">
                <a:latin typeface="Meiryo UI" panose="020B0604030504040204" pitchFamily="34" charset="-128"/>
                <a:ea typeface="Meiryo UI" panose="020B0604030504040204" pitchFamily="34" charset="-128"/>
              </a:rPr>
              <a:t>   </a:t>
            </a:r>
            <a:r>
              <a:rPr lang="ja-JP" altLang="en-US" sz="900">
                <a:latin typeface="Meiryo UI" panose="020B0604030504040204" pitchFamily="34" charset="-128"/>
                <a:ea typeface="Meiryo UI" panose="020B0604030504040204" pitchFamily="34" charset="-128"/>
              </a:rPr>
              <a:t>考：ネイビー・リアルブラック</a:t>
            </a:r>
            <a:endParaRPr lang="en-US"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1596079"/>
          </a:xfrm>
          <a:prstGeom prst="rect">
            <a:avLst/>
          </a:prstGeom>
          <a:noFill/>
        </p:spPr>
        <p:txBody>
          <a:bodyPr wrap="square" lIns="0" tIns="46800" rIns="0" spcCol="360000" rtlCol="0">
            <a:spAutoFit/>
          </a:bodyPr>
          <a:lstStyle/>
          <a:p>
            <a:pPr algn="just">
              <a:lnSpc>
                <a:spcPts val="2400"/>
              </a:lnSpc>
            </a:pPr>
            <a:r>
              <a:rPr lang="ja-JP" altLang="en-US" sz="1600">
                <a:latin typeface="Meiryo UI" panose="020B0604030504040204" pitchFamily="34" charset="-128"/>
                <a:ea typeface="Meiryo UI" panose="020B0604030504040204" pitchFamily="34" charset="-128"/>
              </a:rPr>
              <a:t>カギやアクセサリー置きにぴったりの、高級感あるレザー素材のトレイです。四隅のボタンを外せばフラットになり、折りたたむことも可能です。ネイビーとブラックからお選びください。 </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pic>
        <p:nvPicPr>
          <p:cNvPr id="12" name="図 11">
            <a:extLst>
              <a:ext uri="{FF2B5EF4-FFF2-40B4-BE49-F238E27FC236}">
                <a16:creationId xmlns:a16="http://schemas.microsoft.com/office/drawing/2014/main" id="{643628D4-7182-C946-A5FF-A50FC6BF56E2}"/>
              </a:ext>
            </a:extLst>
          </p:cNvPr>
          <p:cNvPicPr>
            <a:picLocks noChangeAspect="1"/>
          </p:cNvPicPr>
          <p:nvPr/>
        </p:nvPicPr>
        <p:blipFill>
          <a:blip r:embed="rId5"/>
          <a:stretch>
            <a:fillRect/>
          </a:stretch>
        </p:blipFill>
        <p:spPr>
          <a:xfrm>
            <a:off x="368434" y="2229743"/>
            <a:ext cx="4233723" cy="2242817"/>
          </a:xfrm>
          <a:prstGeom prst="rect">
            <a:avLst/>
          </a:prstGeom>
        </p:spPr>
      </p:pic>
    </p:spTree>
    <p:extLst>
      <p:ext uri="{BB962C8B-B14F-4D97-AF65-F5344CB8AC3E}">
        <p14:creationId xmlns:p14="http://schemas.microsoft.com/office/powerpoint/2010/main" val="14562333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a:solidFill>
                  <a:schemeClr val="bg1"/>
                </a:solidFill>
                <a:latin typeface="Meiryo UI" panose="020B0604030504040204" pitchFamily="34" charset="-128"/>
                <a:ea typeface="Meiryo UI" panose="020B0604030504040204" pitchFamily="34" charset="-128"/>
              </a:rPr>
              <a:t>ラバーウッドフォトスタンド</a:t>
            </a: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787011"/>
          </a:xfrm>
          <a:prstGeom prst="rect">
            <a:avLst/>
          </a:prstGeom>
          <a:noFill/>
        </p:spPr>
        <p:txBody>
          <a:bodyPr wrap="square" lIns="90000" tIns="46800" rIns="0" bIns="46800" rtlCol="0">
            <a:spAutoFit/>
          </a:bodyPr>
          <a:lstStyle/>
          <a:p>
            <a:r>
              <a:rPr lang="ja-JP" altLang="en-US" sz="900">
                <a:latin typeface="Meiryo UI" panose="020B0604030504040204" pitchFamily="34" charset="-128"/>
                <a:ea typeface="Meiryo UI" panose="020B0604030504040204" pitchFamily="34" charset="-128"/>
              </a:rPr>
              <a:t>素</a:t>
            </a:r>
            <a:r>
              <a:rPr lang="en-US" altLang="ja-JP" sz="900" dirty="0">
                <a:latin typeface="Meiryo UI" panose="020B0604030504040204" pitchFamily="34" charset="-128"/>
                <a:ea typeface="Meiryo UI" panose="020B0604030504040204" pitchFamily="34" charset="-128"/>
              </a:rPr>
              <a:t>   </a:t>
            </a:r>
            <a:r>
              <a:rPr lang="ja-JP" altLang="en-US" sz="900">
                <a:latin typeface="Meiryo UI" panose="020B0604030504040204" pitchFamily="34" charset="-128"/>
                <a:ea typeface="Meiryo UI" panose="020B0604030504040204" pitchFamily="34" charset="-128"/>
              </a:rPr>
              <a:t>材：ゴムの木</a:t>
            </a:r>
            <a:r>
              <a:rPr lang="en-US" altLang="ja-JP" sz="900" dirty="0">
                <a:latin typeface="Meiryo UI" panose="020B0604030504040204" pitchFamily="34" charset="-128"/>
                <a:ea typeface="Meiryo UI" panose="020B0604030504040204" pitchFamily="34" charset="-128"/>
              </a:rPr>
              <a:t>､</a:t>
            </a:r>
            <a:r>
              <a:rPr lang="ja-JP" altLang="en-US" sz="900">
                <a:latin typeface="Meiryo UI" panose="020B0604030504040204" pitchFamily="34" charset="-128"/>
                <a:ea typeface="Meiryo UI" panose="020B0604030504040204" pitchFamily="34" charset="-128"/>
              </a:rPr>
              <a:t>アクリル 他</a:t>
            </a:r>
            <a:endParaRPr lang="en-US" altLang="ja-JP" sz="900" dirty="0">
              <a:latin typeface="Meiryo UI" panose="020B0604030504040204" pitchFamily="34" charset="-128"/>
              <a:ea typeface="Meiryo UI" panose="020B0604030504040204" pitchFamily="34" charset="-128"/>
            </a:endParaRPr>
          </a:p>
          <a:p>
            <a:r>
              <a:rPr lang="ja-JP" altLang="en-US" sz="900" spc="200">
                <a:latin typeface="Meiryo UI" panose="020B0604030504040204" pitchFamily="34" charset="-128"/>
                <a:ea typeface="Meiryo UI" panose="020B0604030504040204" pitchFamily="34" charset="-128"/>
              </a:rPr>
              <a:t>サイズ</a:t>
            </a:r>
            <a:r>
              <a:rPr lang="ja-JP" altLang="en-US" sz="900">
                <a:latin typeface="Meiryo UI" panose="020B0604030504040204" pitchFamily="34" charset="-128"/>
                <a:ea typeface="Meiryo UI" panose="020B0604030504040204" pitchFamily="34" charset="-128"/>
              </a:rPr>
              <a:t>：</a:t>
            </a:r>
            <a:r>
              <a:rPr lang="en-US" altLang="ja-JP" sz="900" dirty="0">
                <a:latin typeface="Meiryo UI" panose="020B0604030504040204" pitchFamily="34" charset="-128"/>
                <a:ea typeface="Meiryo UI" panose="020B0604030504040204" pitchFamily="34" charset="-128"/>
              </a:rPr>
              <a:t>178×140×9mm</a:t>
            </a:r>
            <a:r>
              <a:rPr lang="ja-JP" altLang="en-US" sz="900">
                <a:latin typeface="Meiryo UI" panose="020B0604030504040204" pitchFamily="34" charset="-128"/>
                <a:ea typeface="Meiryo UI" panose="020B0604030504040204" pitchFamily="34" charset="-128"/>
              </a:rPr>
              <a:t>（包装形態：</a:t>
            </a:r>
            <a:r>
              <a:rPr lang="en-US" altLang="ja-JP" sz="900" dirty="0">
                <a:latin typeface="Meiryo UI" panose="020B0604030504040204" pitchFamily="34" charset="-128"/>
                <a:ea typeface="Meiryo UI" panose="020B0604030504040204" pitchFamily="34" charset="-128"/>
              </a:rPr>
              <a:t>PP</a:t>
            </a:r>
            <a:r>
              <a:rPr lang="ja-JP" altLang="en-US" sz="900">
                <a:latin typeface="Meiryo UI" panose="020B0604030504040204" pitchFamily="34" charset="-128"/>
                <a:ea typeface="Meiryo UI" panose="020B0604030504040204" pitchFamily="34" charset="-128"/>
              </a:rPr>
              <a:t>袋</a:t>
            </a:r>
            <a:r>
              <a:rPr lang="en-US" altLang="ja-JP" sz="900" dirty="0">
                <a:latin typeface="Meiryo UI" panose="020B0604030504040204" pitchFamily="34" charset="-128"/>
                <a:ea typeface="Meiryo UI" panose="020B0604030504040204" pitchFamily="34" charset="-128"/>
              </a:rPr>
              <a:t>､</a:t>
            </a:r>
            <a:r>
              <a:rPr lang="ja-JP" altLang="en-US" sz="900">
                <a:latin typeface="Meiryo UI" panose="020B0604030504040204" pitchFamily="34" charset="-128"/>
                <a:ea typeface="Meiryo UI" panose="020B0604030504040204" pitchFamily="34" charset="-128"/>
              </a:rPr>
              <a:t>紙箱）</a:t>
            </a:r>
            <a:r>
              <a:rPr lang="en-US" altLang="ja-JP" sz="900" dirty="0">
                <a:latin typeface="Meiryo UI" panose="020B0604030504040204" pitchFamily="34" charset="-128"/>
                <a:ea typeface="Meiryo UI" panose="020B0604030504040204" pitchFamily="34" charset="-128"/>
              </a:rPr>
              <a:t> </a:t>
            </a:r>
          </a:p>
          <a:p>
            <a:r>
              <a:rPr lang="ja-JP" altLang="en-US" sz="900">
                <a:latin typeface="Meiryo UI" panose="020B0604030504040204" pitchFamily="34" charset="-128"/>
                <a:ea typeface="Meiryo UI" panose="020B0604030504040204" pitchFamily="34" charset="-128"/>
              </a:rPr>
              <a:t>付属品：取説付</a:t>
            </a:r>
            <a:r>
              <a:rPr lang="en-US" altLang="ja-JP" sz="900" dirty="0">
                <a:latin typeface="Meiryo UI" panose="020B0604030504040204" pitchFamily="34" charset="-128"/>
                <a:ea typeface="Meiryo UI" panose="020B0604030504040204" pitchFamily="34" charset="-128"/>
              </a:rPr>
              <a:t>(</a:t>
            </a:r>
            <a:r>
              <a:rPr lang="ja-JP" altLang="en-US" sz="900">
                <a:latin typeface="Meiryo UI" panose="020B0604030504040204" pitchFamily="34" charset="-128"/>
                <a:ea typeface="Meiryo UI" panose="020B0604030504040204" pitchFamily="34" charset="-128"/>
              </a:rPr>
              <a:t>紙箱面</a:t>
            </a:r>
            <a:r>
              <a:rPr lang="en-US" altLang="ja-JP" sz="900" dirty="0">
                <a:latin typeface="Meiryo UI" panose="020B0604030504040204" pitchFamily="34" charset="-128"/>
                <a:ea typeface="Meiryo UI" panose="020B0604030504040204" pitchFamily="34" charset="-128"/>
              </a:rPr>
              <a:t>)</a:t>
            </a:r>
          </a:p>
          <a:p>
            <a:r>
              <a:rPr lang="ja-JP" altLang="en-US" sz="900">
                <a:latin typeface="Meiryo UI" panose="020B0604030504040204" pitchFamily="34" charset="-128"/>
                <a:ea typeface="Meiryo UI" panose="020B0604030504040204" pitchFamily="34" charset="-128"/>
              </a:rPr>
              <a:t>備</a:t>
            </a:r>
            <a:r>
              <a:rPr lang="en-US" altLang="ja-JP" sz="900" dirty="0">
                <a:latin typeface="Meiryo UI" panose="020B0604030504040204" pitchFamily="34" charset="-128"/>
                <a:ea typeface="Meiryo UI" panose="020B0604030504040204" pitchFamily="34" charset="-128"/>
              </a:rPr>
              <a:t>   </a:t>
            </a:r>
            <a:r>
              <a:rPr lang="ja-JP" altLang="en-US" sz="900">
                <a:latin typeface="Meiryo UI" panose="020B0604030504040204" pitchFamily="34" charset="-128"/>
                <a:ea typeface="Meiryo UI" panose="020B0604030504040204" pitchFamily="34" charset="-128"/>
              </a:rPr>
              <a:t>考：ダークウッド・ナチュラルウッド</a:t>
            </a:r>
            <a:endParaRPr lang="en-US" altLang="ja-JP" sz="900" dirty="0">
              <a:latin typeface="Meiryo UI" panose="020B0604030504040204" pitchFamily="34" charset="-128"/>
              <a:ea typeface="Meiryo UI" panose="020B0604030504040204" pitchFamily="34" charset="-128"/>
            </a:endParaRPr>
          </a:p>
          <a:p>
            <a:r>
              <a:rPr lang="ja-JP" altLang="en-US" sz="900">
                <a:latin typeface="Meiryo UI" panose="020B0604030504040204" pitchFamily="34" charset="-128"/>
                <a:ea typeface="Meiryo UI" panose="020B0604030504040204" pitchFamily="34" charset="-128"/>
              </a:rPr>
              <a:t>　　　　　　</a:t>
            </a:r>
            <a:r>
              <a:rPr lang="en-US" altLang="ja-JP" sz="900" dirty="0">
                <a:latin typeface="Meiryo UI" panose="020B0604030504040204" pitchFamily="34" charset="-128"/>
                <a:ea typeface="Meiryo UI" panose="020B0604030504040204" pitchFamily="34" charset="-128"/>
              </a:rPr>
              <a:t>L</a:t>
            </a:r>
            <a:r>
              <a:rPr lang="ja-JP" altLang="en-US" sz="900">
                <a:latin typeface="Meiryo UI" panose="020B0604030504040204" pitchFamily="34" charset="-128"/>
                <a:ea typeface="Meiryo UI" panose="020B0604030504040204" pitchFamily="34" charset="-128"/>
              </a:rPr>
              <a:t>判サイズ対応</a:t>
            </a:r>
            <a:r>
              <a:rPr lang="en-US" altLang="ja-JP" sz="900" dirty="0">
                <a:latin typeface="Meiryo UI" panose="020B0604030504040204" pitchFamily="34" charset="-128"/>
                <a:ea typeface="Meiryo UI" panose="020B0604030504040204" pitchFamily="34" charset="-128"/>
              </a:rPr>
              <a:t>､</a:t>
            </a:r>
            <a:r>
              <a:rPr lang="ja-JP" altLang="en-US" sz="900">
                <a:latin typeface="Meiryo UI" panose="020B0604030504040204" pitchFamily="34" charset="-128"/>
                <a:ea typeface="Meiryo UI" panose="020B0604030504040204" pitchFamily="34" charset="-128"/>
              </a:rPr>
              <a:t>台紙のデザインは弊社の都合により変わることがあります</a:t>
            </a:r>
            <a:r>
              <a:rPr lang="en-US" altLang="ja-JP" sz="900" dirty="0">
                <a:latin typeface="Meiryo UI" panose="020B0604030504040204" pitchFamily="34" charset="-128"/>
                <a:ea typeface="Meiryo UI" panose="020B0604030504040204" pitchFamily="34" charset="-128"/>
              </a:rPr>
              <a:t>｡ </a:t>
            </a: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1596079"/>
          </a:xfrm>
          <a:prstGeom prst="rect">
            <a:avLst/>
          </a:prstGeom>
          <a:noFill/>
        </p:spPr>
        <p:txBody>
          <a:bodyPr wrap="square" lIns="0" tIns="46800" rIns="0" spcCol="360000" rtlCol="0">
            <a:spAutoFit/>
          </a:bodyPr>
          <a:lstStyle/>
          <a:p>
            <a:pPr algn="just">
              <a:lnSpc>
                <a:spcPts val="2400"/>
              </a:lnSpc>
            </a:pPr>
            <a:r>
              <a:rPr lang="ja-JP" altLang="en-US" sz="1600">
                <a:latin typeface="Meiryo UI" panose="020B0604030504040204" pitchFamily="34" charset="-128"/>
                <a:ea typeface="Meiryo UI" panose="020B0604030504040204" pitchFamily="34" charset="-128"/>
              </a:rPr>
              <a:t>ゴムの木の廃材を素材にして作られたスタンダードなタイプのフォトスタンドです。カラー展開はナチュラルウッドとダークウッドの</a:t>
            </a:r>
            <a:r>
              <a:rPr lang="en-US" altLang="ja-JP" sz="1600" dirty="0">
                <a:latin typeface="Meiryo UI" panose="020B0604030504040204" pitchFamily="34" charset="-128"/>
                <a:ea typeface="Meiryo UI" panose="020B0604030504040204" pitchFamily="34" charset="-128"/>
              </a:rPr>
              <a:t>2</a:t>
            </a:r>
            <a:r>
              <a:rPr lang="ja-JP" altLang="en-US" sz="1600">
                <a:latin typeface="Meiryo UI" panose="020B0604030504040204" pitchFamily="34" charset="-128"/>
                <a:ea typeface="Meiryo UI" panose="020B0604030504040204" pitchFamily="34" charset="-128"/>
              </a:rPr>
              <a:t>色。フルカラーのオリジナル名入れが可能です。</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pic>
        <p:nvPicPr>
          <p:cNvPr id="12" name="図 11">
            <a:extLst>
              <a:ext uri="{FF2B5EF4-FFF2-40B4-BE49-F238E27FC236}">
                <a16:creationId xmlns:a16="http://schemas.microsoft.com/office/drawing/2014/main" id="{E75C3817-FC55-6F42-AD7B-F9B9CBA8B0AC}"/>
              </a:ext>
            </a:extLst>
          </p:cNvPr>
          <p:cNvPicPr>
            <a:picLocks noChangeAspect="1"/>
          </p:cNvPicPr>
          <p:nvPr/>
        </p:nvPicPr>
        <p:blipFill>
          <a:blip r:embed="rId5"/>
          <a:stretch>
            <a:fillRect/>
          </a:stretch>
        </p:blipFill>
        <p:spPr>
          <a:xfrm>
            <a:off x="427798" y="2086744"/>
            <a:ext cx="4156308" cy="2709912"/>
          </a:xfrm>
          <a:prstGeom prst="rect">
            <a:avLst/>
          </a:prstGeom>
        </p:spPr>
      </p:pic>
    </p:spTree>
    <p:extLst>
      <p:ext uri="{BB962C8B-B14F-4D97-AF65-F5344CB8AC3E}">
        <p14:creationId xmlns:p14="http://schemas.microsoft.com/office/powerpoint/2010/main" val="21804407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マルチ充電ケーブル</a:t>
            </a: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648512"/>
          </a:xfrm>
          <a:prstGeom prst="rect">
            <a:avLst/>
          </a:prstGeom>
          <a:noFill/>
        </p:spPr>
        <p:txBody>
          <a:bodyPr wrap="square" lIns="90000" tIns="46800" rIns="0" bIns="46800" rtlCol="0">
            <a:spAutoFit/>
          </a:bodyPr>
          <a:lstStyle/>
          <a:p>
            <a:r>
              <a:rPr lang="ja-JP" altLang="en-US" sz="900" dirty="0">
                <a:latin typeface="Meiryo UI" panose="020B0604030504040204" pitchFamily="34" charset="-128"/>
                <a:ea typeface="Meiryo UI" panose="020B0604030504040204" pitchFamily="34" charset="-128"/>
              </a:rPr>
              <a:t>カラー展開：全</a:t>
            </a:r>
            <a:r>
              <a:rPr lang="en-US" altLang="ja-JP" sz="900" dirty="0">
                <a:latin typeface="Meiryo UI" panose="020B0604030504040204" pitchFamily="34" charset="-128"/>
                <a:ea typeface="Meiryo UI" panose="020B0604030504040204" pitchFamily="34" charset="-128"/>
              </a:rPr>
              <a:t>2</a:t>
            </a:r>
            <a:r>
              <a:rPr lang="ja-JP" altLang="en-US" sz="900" dirty="0">
                <a:latin typeface="Meiryo UI" panose="020B0604030504040204" pitchFamily="34" charset="-128"/>
                <a:ea typeface="Meiryo UI" panose="020B0604030504040204" pitchFamily="34" charset="-128"/>
              </a:rPr>
              <a:t>色</a:t>
            </a:r>
          </a:p>
          <a:p>
            <a:r>
              <a:rPr lang="ja-JP" altLang="en-US" sz="900" dirty="0">
                <a:latin typeface="Meiryo UI" panose="020B0604030504040204" pitchFamily="34" charset="-128"/>
                <a:ea typeface="Meiryo UI" panose="020B0604030504040204" pitchFamily="34" charset="-128"/>
              </a:rPr>
              <a:t>素材：ポリエステル・</a:t>
            </a:r>
            <a:r>
              <a:rPr lang="en-US" altLang="ja-JP" sz="900" dirty="0">
                <a:latin typeface="Meiryo UI" panose="020B0604030504040204" pitchFamily="34" charset="-128"/>
                <a:ea typeface="Meiryo UI" panose="020B0604030504040204" pitchFamily="34" charset="-128"/>
              </a:rPr>
              <a:t>ABS</a:t>
            </a:r>
          </a:p>
          <a:p>
            <a:r>
              <a:rPr lang="ja-JP" altLang="en-US" sz="900" dirty="0">
                <a:latin typeface="Meiryo UI" panose="020B0604030504040204" pitchFamily="34" charset="-128"/>
                <a:ea typeface="Meiryo UI" panose="020B0604030504040204" pitchFamily="34" charset="-128"/>
              </a:rPr>
              <a:t>サイズ：全長 約</a:t>
            </a:r>
            <a:r>
              <a:rPr lang="en-US" altLang="ja-JP" sz="900" dirty="0">
                <a:latin typeface="Meiryo UI" panose="020B0604030504040204" pitchFamily="34" charset="-128"/>
                <a:ea typeface="Meiryo UI" panose="020B0604030504040204" pitchFamily="34" charset="-128"/>
              </a:rPr>
              <a:t>1200mm</a:t>
            </a:r>
          </a:p>
          <a:p>
            <a:r>
              <a:rPr lang="ja-JP" altLang="en-US" sz="900" dirty="0">
                <a:latin typeface="Meiryo UI" panose="020B0604030504040204" pitchFamily="34" charset="-128"/>
                <a:ea typeface="Meiryo UI" panose="020B0604030504040204" pitchFamily="34" charset="-128"/>
              </a:rPr>
              <a:t>包装：箱入　箱サイズ／</a:t>
            </a:r>
            <a:r>
              <a:rPr lang="en-US" altLang="ja-JP" sz="900" dirty="0">
                <a:latin typeface="Meiryo UI" panose="020B0604030504040204" pitchFamily="34" charset="-128"/>
                <a:ea typeface="Meiryo UI" panose="020B0604030504040204" pitchFamily="34" charset="-128"/>
              </a:rPr>
              <a:t>150×42×42mm </a:t>
            </a: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1917193"/>
          </a:xfrm>
          <a:prstGeom prst="rect">
            <a:avLst/>
          </a:prstGeom>
          <a:noFill/>
        </p:spPr>
        <p:txBody>
          <a:bodyPr wrap="square" lIns="0" tIns="46800" rIns="0" spcCol="360000" rtlCol="0">
            <a:spAutoFit/>
          </a:bodyPr>
          <a:lstStyle/>
          <a:p>
            <a:pPr algn="just">
              <a:lnSpc>
                <a:spcPts val="2400"/>
              </a:lnSpc>
            </a:pPr>
            <a:r>
              <a:rPr lang="en-US" altLang="ja-JP" sz="1600" dirty="0"/>
              <a:t>iOS</a:t>
            </a:r>
            <a:r>
              <a:rPr lang="ja-JP" altLang="en-US" sz="1600" dirty="0"/>
              <a:t>、</a:t>
            </a:r>
            <a:r>
              <a:rPr lang="en-US" altLang="ja-JP" sz="1600" dirty="0"/>
              <a:t>Micro-USB</a:t>
            </a:r>
            <a:r>
              <a:rPr lang="ja-JP" altLang="en-US" sz="1600" dirty="0"/>
              <a:t>、</a:t>
            </a:r>
            <a:r>
              <a:rPr lang="en-US" altLang="ja-JP" sz="1600" dirty="0"/>
              <a:t>Type-C</a:t>
            </a:r>
            <a:r>
              <a:rPr lang="ja-JP" altLang="en-US" sz="1600" dirty="0"/>
              <a:t>、</a:t>
            </a:r>
            <a:r>
              <a:rPr lang="en-US" altLang="ja-JP" sz="1600" dirty="0"/>
              <a:t>USB-A</a:t>
            </a:r>
            <a:r>
              <a:rPr lang="ja-JP" altLang="en-US" sz="1600" dirty="0"/>
              <a:t>変換の端子がひとつになったマルチ充電ケーブルです。全長</a:t>
            </a:r>
            <a:r>
              <a:rPr lang="en-US" altLang="ja-JP" sz="1600" dirty="0"/>
              <a:t>120cm</a:t>
            </a:r>
            <a:r>
              <a:rPr lang="ja-JP" altLang="en-US" sz="1600" dirty="0"/>
              <a:t>と長さも十分にあるため、あらゆるシーンで活躍すること間違いなし！ </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pic>
        <p:nvPicPr>
          <p:cNvPr id="83" name="図 82">
            <a:extLst>
              <a:ext uri="{FF2B5EF4-FFF2-40B4-BE49-F238E27FC236}">
                <a16:creationId xmlns:a16="http://schemas.microsoft.com/office/drawing/2014/main" id="{3828FB26-8110-425F-0C18-8126579B5839}"/>
              </a:ext>
            </a:extLst>
          </p:cNvPr>
          <p:cNvPicPr>
            <a:picLocks noChangeAspect="1"/>
          </p:cNvPicPr>
          <p:nvPr/>
        </p:nvPicPr>
        <p:blipFill>
          <a:blip r:embed="rId5"/>
          <a:stretch>
            <a:fillRect/>
          </a:stretch>
        </p:blipFill>
        <p:spPr>
          <a:xfrm>
            <a:off x="628858" y="1287457"/>
            <a:ext cx="3714563" cy="3714563"/>
          </a:xfrm>
          <a:prstGeom prst="rect">
            <a:avLst/>
          </a:prstGeom>
        </p:spPr>
      </p:pic>
    </p:spTree>
    <p:extLst>
      <p:ext uri="{BB962C8B-B14F-4D97-AF65-F5344CB8AC3E}">
        <p14:creationId xmlns:p14="http://schemas.microsoft.com/office/powerpoint/2010/main" val="2537763280"/>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lumMod val="50000"/>
          </a:schemeClr>
        </a:solidFill>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550</TotalTime>
  <Words>2658</Words>
  <Application>Microsoft Office PowerPoint</Application>
  <PresentationFormat>画面に合わせる (4:3)</PresentationFormat>
  <Paragraphs>478</Paragraphs>
  <Slides>32</Slides>
  <Notes>32</Notes>
  <HiddenSlides>0</HiddenSlides>
  <MMClips>0</MMClips>
  <ScaleCrop>false</ScaleCrop>
  <HeadingPairs>
    <vt:vector size="8" baseType="variant">
      <vt:variant>
        <vt:lpstr>使用されているフォント</vt:lpstr>
      </vt:variant>
      <vt:variant>
        <vt:i4>9</vt:i4>
      </vt:variant>
      <vt:variant>
        <vt:lpstr>テーマ</vt:lpstr>
      </vt:variant>
      <vt:variant>
        <vt:i4>2</vt:i4>
      </vt:variant>
      <vt:variant>
        <vt:lpstr>埋め込まれた OLE サーバー</vt:lpstr>
      </vt:variant>
      <vt:variant>
        <vt:i4>1</vt:i4>
      </vt:variant>
      <vt:variant>
        <vt:lpstr>スライド タイトル</vt:lpstr>
      </vt:variant>
      <vt:variant>
        <vt:i4>32</vt:i4>
      </vt:variant>
    </vt:vector>
  </HeadingPairs>
  <TitlesOfParts>
    <vt:vector size="44" baseType="lpstr">
      <vt:lpstr>-apple-system</vt:lpstr>
      <vt:lpstr>Meiryo UI</vt:lpstr>
      <vt:lpstr>游ゴシック</vt:lpstr>
      <vt:lpstr>Arial</vt:lpstr>
      <vt:lpstr>Calibri</vt:lpstr>
      <vt:lpstr>Calibri Light</vt:lpstr>
      <vt:lpstr>Symbol</vt:lpstr>
      <vt:lpstr>Times New Roman</vt:lpstr>
      <vt:lpstr>Wingdings</vt:lpstr>
      <vt:lpstr>Office テーマ</vt:lpstr>
      <vt:lpstr>Office Theme</vt:lpstr>
      <vt:lpstr>Image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Microsoft Office User</dc:creator>
  <cp:lastModifiedBy>株式会社KILAMEK 株式会社</cp:lastModifiedBy>
  <cp:revision>238</cp:revision>
  <cp:lastPrinted>2021-07-20T08:57:41Z</cp:lastPrinted>
  <dcterms:created xsi:type="dcterms:W3CDTF">2021-06-21T09:41:39Z</dcterms:created>
  <dcterms:modified xsi:type="dcterms:W3CDTF">2024-07-25T08:08:36Z</dcterms:modified>
</cp:coreProperties>
</file>