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82" d="100"/>
          <a:sy n="82" d="100"/>
        </p:scale>
        <p:origin x="780" y="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bmp"/><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bmp"/><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bmp"/><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ジュートレザースタイルハンドルトート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素材：植物繊維</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ジュート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PU</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370×420×130(mm)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30×520(mm)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19L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合皮のハンドルとジュート素材の本体部分の組み合わせがシンプルながらとってもオシャレなトートバッグです。お買い物などにも便利なサイズ感で、物販用にも記念用にもおすすめです。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5" name="図 74">
            <a:extLst>
              <a:ext uri="{FF2B5EF4-FFF2-40B4-BE49-F238E27FC236}">
                <a16:creationId xmlns:a16="http://schemas.microsoft.com/office/drawing/2014/main" id="{9D849088-8212-58C7-7126-97F9120879AD}"/>
              </a:ext>
            </a:extLst>
          </p:cNvPr>
          <p:cNvPicPr>
            <a:picLocks noChangeAspect="1"/>
          </p:cNvPicPr>
          <p:nvPr/>
        </p:nvPicPr>
        <p:blipFill>
          <a:blip r:embed="rId5"/>
          <a:stretch>
            <a:fillRect/>
          </a:stretch>
        </p:blipFill>
        <p:spPr>
          <a:xfrm>
            <a:off x="681590" y="1420095"/>
            <a:ext cx="3609661" cy="3609661"/>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シリコンシェイカーボール</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目盛り付フロストボトル </a:t>
            </a:r>
            <a:r>
              <a:rPr lang="en-US" altLang="ja-JP" sz="2000" dirty="0">
                <a:solidFill>
                  <a:schemeClr val="bg1"/>
                </a:solidFill>
                <a:latin typeface="Meiryo UI" panose="020B0604030504040204" pitchFamily="34" charset="-128"/>
                <a:ea typeface="Meiryo UI" panose="020B0604030504040204" pitchFamily="34" charset="-128"/>
              </a:rPr>
              <a:t>360ml </a:t>
            </a:r>
            <a:r>
              <a:rPr lang="ja-JP" altLang="en-US" sz="2000" dirty="0">
                <a:solidFill>
                  <a:schemeClr val="bg1"/>
                </a:solidFill>
                <a:latin typeface="Meiryo UI" panose="020B0604030504040204" pitchFamily="34" charset="-128"/>
                <a:ea typeface="Meiryo UI" panose="020B0604030504040204" pitchFamily="34" charset="-128"/>
              </a:rPr>
              <a:t>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素材：ボトル</a:t>
            </a:r>
            <a:r>
              <a:rPr lang="en-US" altLang="ja-JP" sz="900" dirty="0">
                <a:latin typeface="Meiryo UI" panose="020B0604030504040204" pitchFamily="34" charset="-128"/>
                <a:ea typeface="Meiryo UI" panose="020B0604030504040204" pitchFamily="34" charset="-128"/>
              </a:rPr>
              <a:t>/AS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 </a:t>
            </a:r>
            <a:r>
              <a:rPr lang="ja-JP" altLang="en-US" sz="900" dirty="0">
                <a:latin typeface="Meiryo UI" panose="020B0604030504040204" pitchFamily="34" charset="-128"/>
                <a:ea typeface="Meiryo UI" panose="020B0604030504040204" pitchFamily="34" charset="-128"/>
              </a:rPr>
              <a:t>他 シェイカーボール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シリコン</a:t>
            </a:r>
          </a:p>
          <a:p>
            <a:r>
              <a:rPr lang="ja-JP" altLang="en-US" sz="900" dirty="0">
                <a:latin typeface="Meiryo UI" panose="020B0604030504040204" pitchFamily="34" charset="-128"/>
                <a:ea typeface="Meiryo UI" panose="020B0604030504040204" pitchFamily="34" charset="-128"/>
              </a:rPr>
              <a:t>サイズ：ボトル</a:t>
            </a:r>
            <a:r>
              <a:rPr lang="en-US" altLang="ja-JP" sz="900" dirty="0">
                <a:latin typeface="Meiryo UI" panose="020B0604030504040204" pitchFamily="34" charset="-128"/>
                <a:ea typeface="Meiryo UI" panose="020B0604030504040204" pitchFamily="34" charset="-128"/>
              </a:rPr>
              <a:t>/Φ58×186(mm) </a:t>
            </a:r>
            <a:r>
              <a:rPr lang="ja-JP" altLang="en-US" sz="900" dirty="0">
                <a:latin typeface="Meiryo UI" panose="020B0604030504040204" pitchFamily="34" charset="-128"/>
                <a:ea typeface="Meiryo UI" panose="020B0604030504040204" pitchFamily="34" charset="-128"/>
              </a:rPr>
              <a:t>シェイカーボール</a:t>
            </a:r>
            <a:r>
              <a:rPr lang="en-US" altLang="ja-JP" sz="900" dirty="0">
                <a:latin typeface="Meiryo UI" panose="020B0604030504040204" pitchFamily="34" charset="-128"/>
                <a:ea typeface="Meiryo UI" panose="020B0604030504040204" pitchFamily="34" charset="-128"/>
              </a:rPr>
              <a:t>/φ30×30(mm)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360ml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360ml</a:t>
            </a:r>
            <a:r>
              <a:rPr lang="ja-JP" altLang="en-US" sz="1600" dirty="0"/>
              <a:t>サイズの目盛り付きボトルとシリコンシェイカーボールのセットです。爽やかでオシャレなフロストデザインはどんなオリジナル名入れもよく映え、物販用にも販促用にもおすすめです。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1" name="図 30">
            <a:extLst>
              <a:ext uri="{FF2B5EF4-FFF2-40B4-BE49-F238E27FC236}">
                <a16:creationId xmlns:a16="http://schemas.microsoft.com/office/drawing/2014/main" id="{F2FF8E13-A629-EE1D-B1B5-D28C8E437CD1}"/>
              </a:ext>
            </a:extLst>
          </p:cNvPr>
          <p:cNvPicPr>
            <a:picLocks noChangeAspect="1"/>
          </p:cNvPicPr>
          <p:nvPr/>
        </p:nvPicPr>
        <p:blipFill>
          <a:blip r:embed="rId5"/>
          <a:stretch>
            <a:fillRect/>
          </a:stretch>
        </p:blipFill>
        <p:spPr>
          <a:xfrm>
            <a:off x="630616" y="1326390"/>
            <a:ext cx="3734870" cy="3734870"/>
          </a:xfrm>
          <a:prstGeom prst="rect">
            <a:avLst/>
          </a:prstGeom>
        </p:spPr>
      </p:pic>
    </p:spTree>
    <p:extLst>
      <p:ext uri="{BB962C8B-B14F-4D97-AF65-F5344CB8AC3E}">
        <p14:creationId xmlns:p14="http://schemas.microsoft.com/office/powerpoint/2010/main" val="3758114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ベーシック折りたたみ傘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10067"/>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素材：ポリエステル</a:t>
            </a: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スチール 他</a:t>
            </a:r>
          </a:p>
          <a:p>
            <a:r>
              <a:rPr lang="ja-JP" altLang="en-US" sz="1000" dirty="0">
                <a:latin typeface="Meiryo UI" panose="020B0604030504040204" pitchFamily="34" charset="-128"/>
                <a:ea typeface="Meiryo UI" panose="020B0604030504040204" pitchFamily="34" charset="-128"/>
              </a:rPr>
              <a:t>サイズ：親骨</a:t>
            </a: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約</a:t>
            </a:r>
            <a:r>
              <a:rPr lang="en-US" altLang="ja-JP" sz="1000" dirty="0">
                <a:latin typeface="Meiryo UI" panose="020B0604030504040204" pitchFamily="34" charset="-128"/>
                <a:ea typeface="Meiryo UI" panose="020B0604030504040204" pitchFamily="34" charset="-128"/>
              </a:rPr>
              <a:t>530mm､</a:t>
            </a:r>
            <a:r>
              <a:rPr lang="ja-JP" altLang="en-US" sz="1000" dirty="0">
                <a:latin typeface="Meiryo UI" panose="020B0604030504040204" pitchFamily="34" charset="-128"/>
                <a:ea typeface="Meiryo UI" panose="020B0604030504040204" pitchFamily="34" charset="-128"/>
              </a:rPr>
              <a:t>折りたたみ時</a:t>
            </a: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約</a:t>
            </a:r>
            <a:r>
              <a:rPr lang="en-US" altLang="ja-JP" sz="1000" dirty="0">
                <a:latin typeface="Meiryo UI" panose="020B0604030504040204" pitchFamily="34" charset="-128"/>
                <a:ea typeface="Meiryo UI" panose="020B0604030504040204" pitchFamily="34" charset="-128"/>
              </a:rPr>
              <a:t>240mm</a:t>
            </a:r>
          </a:p>
          <a:p>
            <a:r>
              <a:rPr lang="ja-JP" altLang="en-US" sz="1000" dirty="0">
                <a:latin typeface="Meiryo UI" panose="020B0604030504040204" pitchFamily="34" charset="-128"/>
                <a:ea typeface="Meiryo UI" panose="020B0604030504040204" pitchFamily="34" charset="-128"/>
              </a:rPr>
              <a:t>付属品：取説付</a:t>
            </a: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ネイルガード付</a:t>
            </a:r>
          </a:p>
          <a:p>
            <a:r>
              <a:rPr lang="ja-JP" altLang="en-US" sz="1000" dirty="0">
                <a:latin typeface="Meiryo UI" panose="020B0604030504040204" pitchFamily="34" charset="-128"/>
                <a:ea typeface="Meiryo UI" panose="020B0604030504040204" pitchFamily="34" charset="-128"/>
              </a:rPr>
              <a:t>包装：</a:t>
            </a:r>
            <a:r>
              <a:rPr lang="en-US" altLang="ja-JP" sz="1000" dirty="0">
                <a:latin typeface="Meiryo UI" panose="020B0604030504040204" pitchFamily="34" charset="-128"/>
                <a:ea typeface="Meiryo UI" panose="020B0604030504040204" pitchFamily="34" charset="-128"/>
              </a:rPr>
              <a:t>OPP</a:t>
            </a:r>
            <a:r>
              <a:rPr lang="ja-JP" altLang="en-US" sz="1000" dirty="0">
                <a:latin typeface="Meiryo UI" panose="020B0604030504040204" pitchFamily="34" charset="-128"/>
                <a:ea typeface="Meiryo UI" panose="020B0604030504040204" pitchFamily="34" charset="-128"/>
              </a:rPr>
              <a:t>袋 </a:t>
            </a:r>
            <a:endParaRPr lang="en-US" altLang="ja-JP" sz="10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持ち歩くのには最適なサイズながら親骨八本のしっかりとした構造がポイントのベーシックな折りたたみ傘です。</a:t>
            </a:r>
            <a:r>
              <a:rPr lang="en-US" altLang="ja-JP" sz="1600" dirty="0"/>
              <a:t>3</a:t>
            </a:r>
            <a:r>
              <a:rPr lang="ja-JP" altLang="en-US" sz="1600" dirty="0"/>
              <a:t>色のカラー展開から自由に選べ、専用の収納袋にはオリジナル名入れも可能です。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2F71CE30-7F32-69F4-F136-12E7B0950DF8}"/>
              </a:ext>
            </a:extLst>
          </p:cNvPr>
          <p:cNvPicPr>
            <a:picLocks noChangeAspect="1"/>
          </p:cNvPicPr>
          <p:nvPr/>
        </p:nvPicPr>
        <p:blipFill>
          <a:blip r:embed="rId5"/>
          <a:stretch>
            <a:fillRect/>
          </a:stretch>
        </p:blipFill>
        <p:spPr>
          <a:xfrm>
            <a:off x="679970" y="1350356"/>
            <a:ext cx="3679400" cy="3679400"/>
          </a:xfrm>
          <a:prstGeom prst="rect">
            <a:avLst/>
          </a:prstGeom>
        </p:spPr>
      </p:pic>
    </p:spTree>
    <p:extLst>
      <p:ext uri="{BB962C8B-B14F-4D97-AF65-F5344CB8AC3E}">
        <p14:creationId xmlns:p14="http://schemas.microsoft.com/office/powerpoint/2010/main" val="718090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書いて消せるフードコンテナ </a:t>
            </a:r>
            <a:r>
              <a:rPr lang="en-US" altLang="ja-JP" sz="2000" dirty="0">
                <a:solidFill>
                  <a:schemeClr val="bg1"/>
                </a:solidFill>
                <a:latin typeface="Meiryo UI" panose="020B0604030504040204" pitchFamily="34" charset="-128"/>
                <a:ea typeface="Meiryo UI" panose="020B0604030504040204" pitchFamily="34" charset="-128"/>
              </a:rPr>
              <a:t>280ml 2</a:t>
            </a:r>
            <a:r>
              <a:rPr lang="ja-JP" altLang="en-US" sz="2000" dirty="0">
                <a:solidFill>
                  <a:schemeClr val="bg1"/>
                </a:solidFill>
                <a:latin typeface="Meiryo UI" panose="020B0604030504040204" pitchFamily="34" charset="-128"/>
                <a:ea typeface="Meiryo UI" panose="020B0604030504040204" pitchFamily="34" charset="-128"/>
              </a:rPr>
              <a:t>個セット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カラー展開：チョコミルク、ミントレモン、ピーチオレンジ</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108×53×108(mm)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280ml</a:t>
            </a:r>
          </a:p>
          <a:p>
            <a:r>
              <a:rPr lang="ja-JP" altLang="en-US" sz="900" dirty="0">
                <a:latin typeface="Meiryo UI" panose="020B0604030504040204" pitchFamily="34" charset="-128"/>
                <a:ea typeface="Meiryo UI" panose="020B0604030504040204" pitchFamily="34" charset="-128"/>
              </a:rPr>
              <a:t>包装：紙帯、</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、食品衛生検査済、電子レンジ対応可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蓋部分に油性ボールペンで何度も書き込みできて、洗剤で簡単に洗い流せる容量</a:t>
            </a:r>
            <a:r>
              <a:rPr lang="en-US" altLang="ja-JP" sz="1600" dirty="0"/>
              <a:t>280ml</a:t>
            </a:r>
            <a:r>
              <a:rPr lang="ja-JP" altLang="en-US" sz="1600" dirty="0"/>
              <a:t>のフードコンテナ。中身の食品の消費期限を記載して管理すれば、フードロス削減に繋がるエコな商品です。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9" name="図 38">
            <a:extLst>
              <a:ext uri="{FF2B5EF4-FFF2-40B4-BE49-F238E27FC236}">
                <a16:creationId xmlns:a16="http://schemas.microsoft.com/office/drawing/2014/main" id="{42ED9677-E016-4AFD-5A7B-49106A00002A}"/>
              </a:ext>
            </a:extLst>
          </p:cNvPr>
          <p:cNvPicPr>
            <a:picLocks noChangeAspect="1"/>
          </p:cNvPicPr>
          <p:nvPr/>
        </p:nvPicPr>
        <p:blipFill>
          <a:blip r:embed="rId5"/>
          <a:stretch>
            <a:fillRect/>
          </a:stretch>
        </p:blipFill>
        <p:spPr>
          <a:xfrm>
            <a:off x="633776" y="1355718"/>
            <a:ext cx="3709645" cy="3709645"/>
          </a:xfrm>
          <a:prstGeom prst="rect">
            <a:avLst/>
          </a:prstGeom>
        </p:spPr>
      </p:pic>
    </p:spTree>
    <p:extLst>
      <p:ext uri="{BB962C8B-B14F-4D97-AF65-F5344CB8AC3E}">
        <p14:creationId xmlns:p14="http://schemas.microsoft.com/office/powerpoint/2010/main" val="1930874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クルリト リサイクルフラットバッグ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材：ポリエステル（リサクイル</a:t>
            </a:r>
            <a:r>
              <a:rPr lang="en" altLang="ja-JP" sz="900" dirty="0">
                <a:latin typeface="Meiryo UI" panose="020B0604030504040204" pitchFamily="34" charset="-128"/>
                <a:ea typeface="Meiryo UI" panose="020B0604030504040204" pitchFamily="34" charset="-128"/>
              </a:rPr>
              <a:t>PE</a:t>
            </a:r>
            <a:r>
              <a:rPr lang="ja-JP" altLang="en" sz="900">
                <a:latin typeface="Meiryo UI" panose="020B0604030504040204" pitchFamily="34" charset="-128"/>
                <a:ea typeface="Meiryo UI" panose="020B0604030504040204" pitchFamily="34" charset="-128"/>
              </a:rPr>
              <a:t>Ｔ）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440×380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50×390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リサイクル回収されたペットボトルを素材に作られた環境に優しいエコバッグです。くるくる丸めて付属のゴムバンドで留めるとコンパクトかつオシャレに持ち運べますのでおすすめです。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5" name="図 24">
            <a:extLst>
              <a:ext uri="{FF2B5EF4-FFF2-40B4-BE49-F238E27FC236}">
                <a16:creationId xmlns:a16="http://schemas.microsoft.com/office/drawing/2014/main" id="{E620DFF8-462C-384A-840A-C34217E55288}"/>
              </a:ext>
            </a:extLst>
          </p:cNvPr>
          <p:cNvPicPr>
            <a:picLocks noChangeAspect="1"/>
          </p:cNvPicPr>
          <p:nvPr/>
        </p:nvPicPr>
        <p:blipFill>
          <a:blip r:embed="rId5"/>
          <a:stretch>
            <a:fillRect/>
          </a:stretch>
        </p:blipFill>
        <p:spPr>
          <a:xfrm>
            <a:off x="736548" y="1404404"/>
            <a:ext cx="3641251" cy="3559323"/>
          </a:xfrm>
          <a:prstGeom prst="rect">
            <a:avLst/>
          </a:prstGeom>
        </p:spPr>
      </p:pic>
    </p:spTree>
    <p:extLst>
      <p:ext uri="{BB962C8B-B14F-4D97-AF65-F5344CB8AC3E}">
        <p14:creationId xmlns:p14="http://schemas.microsoft.com/office/powerpoint/2010/main" val="1580131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シリコンシェイカーボール</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目盛り付フロストボトル </a:t>
            </a:r>
            <a:r>
              <a:rPr lang="en-US" altLang="ja-JP" sz="2000" dirty="0">
                <a:solidFill>
                  <a:schemeClr val="bg1"/>
                </a:solidFill>
                <a:latin typeface="Meiryo UI" panose="020B0604030504040204" pitchFamily="34" charset="-128"/>
                <a:ea typeface="Meiryo UI" panose="020B0604030504040204" pitchFamily="34" charset="-128"/>
              </a:rPr>
              <a:t>570ml </a:t>
            </a:r>
            <a:r>
              <a:rPr lang="ja-JP" altLang="en-US" sz="2000" dirty="0">
                <a:solidFill>
                  <a:schemeClr val="bg1"/>
                </a:solidFill>
                <a:latin typeface="Meiryo UI" panose="020B0604030504040204" pitchFamily="34" charset="-128"/>
                <a:ea typeface="Meiryo UI" panose="020B0604030504040204" pitchFamily="34" charset="-128"/>
              </a:rPr>
              <a:t>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素材：ボトル</a:t>
            </a:r>
            <a:r>
              <a:rPr lang="en-US" altLang="ja-JP" sz="900" dirty="0">
                <a:latin typeface="Meiryo UI" panose="020B0604030504040204" pitchFamily="34" charset="-128"/>
                <a:ea typeface="Meiryo UI" panose="020B0604030504040204" pitchFamily="34" charset="-128"/>
              </a:rPr>
              <a:t>/AS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 </a:t>
            </a:r>
            <a:r>
              <a:rPr lang="ja-JP" altLang="en-US" sz="900" dirty="0">
                <a:latin typeface="Meiryo UI" panose="020B0604030504040204" pitchFamily="34" charset="-128"/>
                <a:ea typeface="Meiryo UI" panose="020B0604030504040204" pitchFamily="34" charset="-128"/>
              </a:rPr>
              <a:t>他 シェイカーボール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シリコン</a:t>
            </a:r>
          </a:p>
          <a:p>
            <a:r>
              <a:rPr lang="ja-JP" altLang="en-US" sz="900" dirty="0">
                <a:latin typeface="Meiryo UI" panose="020B0604030504040204" pitchFamily="34" charset="-128"/>
                <a:ea typeface="Meiryo UI" panose="020B0604030504040204" pitchFamily="34" charset="-128"/>
              </a:rPr>
              <a:t>サイズ：ボトル</a:t>
            </a:r>
            <a:r>
              <a:rPr lang="en-US" altLang="ja-JP" sz="900" dirty="0">
                <a:latin typeface="Meiryo UI" panose="020B0604030504040204" pitchFamily="34" charset="-128"/>
                <a:ea typeface="Meiryo UI" panose="020B0604030504040204" pitchFamily="34" charset="-128"/>
              </a:rPr>
              <a:t>/Φ66×H213(mm) </a:t>
            </a:r>
            <a:r>
              <a:rPr lang="ja-JP" altLang="en-US" sz="900" dirty="0">
                <a:latin typeface="Meiryo UI" panose="020B0604030504040204" pitchFamily="34" charset="-128"/>
                <a:ea typeface="Meiryo UI" panose="020B0604030504040204" pitchFamily="34" charset="-128"/>
              </a:rPr>
              <a:t>シェイカーボール</a:t>
            </a:r>
            <a:r>
              <a:rPr lang="en-US" altLang="ja-JP" sz="900" dirty="0">
                <a:latin typeface="Meiryo UI" panose="020B0604030504040204" pitchFamily="34" charset="-128"/>
                <a:ea typeface="Meiryo UI" panose="020B0604030504040204" pitchFamily="34" charset="-128"/>
              </a:rPr>
              <a:t>/φ30×30(mm)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570ml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570ml</a:t>
            </a:r>
            <a:r>
              <a:rPr lang="ja-JP" altLang="en-US" sz="1600" dirty="0"/>
              <a:t>サイズの目盛り付きボトルとシリコンシェイカーボールのセットです。爽やかでオシャレなフロストデザインはどんなオリジナル名入れもよく映え、物販用にも販促用にもおすすめです。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2" name="図 21">
            <a:extLst>
              <a:ext uri="{FF2B5EF4-FFF2-40B4-BE49-F238E27FC236}">
                <a16:creationId xmlns:a16="http://schemas.microsoft.com/office/drawing/2014/main" id="{2959D7FF-24A5-7993-DB24-7785A22C1907}"/>
              </a:ext>
            </a:extLst>
          </p:cNvPr>
          <p:cNvPicPr>
            <a:picLocks noChangeAspect="1"/>
          </p:cNvPicPr>
          <p:nvPr/>
        </p:nvPicPr>
        <p:blipFill>
          <a:blip r:embed="rId5"/>
          <a:stretch>
            <a:fillRect/>
          </a:stretch>
        </p:blipFill>
        <p:spPr>
          <a:xfrm>
            <a:off x="650361" y="1347537"/>
            <a:ext cx="3714750" cy="3714750"/>
          </a:xfrm>
          <a:prstGeom prst="rect">
            <a:avLst/>
          </a:prstGeom>
        </p:spPr>
      </p:pic>
    </p:spTree>
    <p:extLst>
      <p:ext uri="{BB962C8B-B14F-4D97-AF65-F5344CB8AC3E}">
        <p14:creationId xmlns:p14="http://schemas.microsoft.com/office/powerpoint/2010/main" val="144693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エコモ・フワリエ 保冷温買い物カゴバッグ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サイズ：使用時</a:t>
            </a:r>
            <a:r>
              <a:rPr lang="en-US" altLang="ja-JP" sz="900" dirty="0">
                <a:latin typeface="Meiryo UI" panose="020B0604030504040204" pitchFamily="34" charset="-128"/>
                <a:ea typeface="Meiryo UI" panose="020B0604030504040204" pitchFamily="34" charset="-128"/>
              </a:rPr>
              <a:t>/260×355×255mm</a:t>
            </a:r>
            <a:r>
              <a:rPr lang="ja-JP" altLang="en-US" sz="900" dirty="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φ80×220mm</a:t>
            </a:r>
          </a:p>
          <a:p>
            <a:r>
              <a:rPr lang="ja-JP" altLang="en-US" sz="900" dirty="0">
                <a:latin typeface="Meiryo UI" panose="020B0604030504040204" pitchFamily="34" charset="-128"/>
                <a:ea typeface="Meiryo UI" panose="020B0604030504040204" pitchFamily="34" charset="-128"/>
              </a:rPr>
              <a:t>包装：包装袋</a:t>
            </a:r>
          </a:p>
          <a:p>
            <a:r>
              <a:rPr lang="ja-JP" altLang="en-US" sz="900" dirty="0">
                <a:latin typeface="Meiryo UI" panose="020B0604030504040204" pitchFamily="34" charset="-128"/>
                <a:ea typeface="Meiryo UI" panose="020B0604030504040204" pitchFamily="34" charset="-128"/>
              </a:rPr>
              <a:t>生産国：中国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スーパーの買い物カゴにぴったりセットできるカゴバッグ。内側をシルバーコーティングしているため保冷温効果に優れており、またコンパクトにたためて持ち歩ける点も高ポイントです。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3" name="図 32">
            <a:extLst>
              <a:ext uri="{FF2B5EF4-FFF2-40B4-BE49-F238E27FC236}">
                <a16:creationId xmlns:a16="http://schemas.microsoft.com/office/drawing/2014/main" id="{FAB19317-1E24-B1E3-08D9-DFC3AFC9A262}"/>
              </a:ext>
            </a:extLst>
          </p:cNvPr>
          <p:cNvPicPr>
            <a:picLocks noChangeAspect="1"/>
          </p:cNvPicPr>
          <p:nvPr/>
        </p:nvPicPr>
        <p:blipFill>
          <a:blip r:embed="rId5"/>
          <a:stretch>
            <a:fillRect/>
          </a:stretch>
        </p:blipFill>
        <p:spPr>
          <a:xfrm>
            <a:off x="599545" y="1374510"/>
            <a:ext cx="3655246" cy="3655246"/>
          </a:xfrm>
          <a:prstGeom prst="rect">
            <a:avLst/>
          </a:prstGeom>
        </p:spPr>
      </p:pic>
    </p:spTree>
    <p:extLst>
      <p:ext uri="{BB962C8B-B14F-4D97-AF65-F5344CB8AC3E}">
        <p14:creationId xmlns:p14="http://schemas.microsoft.com/office/powerpoint/2010/main" val="3970198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倒れてもこぼれないサーモタンブラー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ABS､</a:t>
            </a:r>
            <a:r>
              <a:rPr lang="ja-JP" altLang="en-US" sz="900">
                <a:latin typeface="Meiryo UI" panose="020B0604030504040204" pitchFamily="34" charset="-128"/>
                <a:ea typeface="Meiryo UI" panose="020B0604030504040204" pitchFamily="34" charset="-128"/>
              </a:rPr>
              <a:t>シリコーンゴム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Φ72×140</a:t>
            </a:r>
            <a:r>
              <a:rPr lang="en-US"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280ml</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80℃</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倒しても中身をこぼさない上、断熱材入りで保温保冷効果のある便利なサーモタンブラーです。シンプルな見た目ですがカラーバリエーションは全</a:t>
            </a:r>
            <a:r>
              <a:rPr lang="en-US" altLang="ja-JP" sz="1600" dirty="0">
                <a:latin typeface="Meiryo UI" panose="020B0604030504040204" pitchFamily="34" charset="-128"/>
                <a:ea typeface="Meiryo UI" panose="020B0604030504040204" pitchFamily="34" charset="-128"/>
              </a:rPr>
              <a:t>4</a:t>
            </a:r>
            <a:r>
              <a:rPr lang="ja-JP" altLang="en-US" sz="1600">
                <a:latin typeface="Meiryo UI" panose="020B0604030504040204" pitchFamily="34" charset="-128"/>
                <a:ea typeface="Meiryo UI" panose="020B0604030504040204" pitchFamily="34" charset="-128"/>
              </a:rPr>
              <a:t>色ありますので、名入れ用におすすめです！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540FF95-A19B-4E49-85A9-35C831347237}"/>
              </a:ext>
            </a:extLst>
          </p:cNvPr>
          <p:cNvPicPr>
            <a:picLocks noChangeAspect="1"/>
          </p:cNvPicPr>
          <p:nvPr/>
        </p:nvPicPr>
        <p:blipFill>
          <a:blip r:embed="rId5"/>
          <a:stretch>
            <a:fillRect/>
          </a:stretch>
        </p:blipFill>
        <p:spPr>
          <a:xfrm>
            <a:off x="656449" y="1491895"/>
            <a:ext cx="3696641" cy="3518131"/>
          </a:xfrm>
          <a:prstGeom prst="rect">
            <a:avLst/>
          </a:prstGeom>
        </p:spPr>
      </p:pic>
    </p:spTree>
    <p:extLst>
      <p:ext uri="{BB962C8B-B14F-4D97-AF65-F5344CB8AC3E}">
        <p14:creationId xmlns:p14="http://schemas.microsoft.com/office/powerpoint/2010/main" val="1388357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ジュートスクエアトート</a:t>
            </a:r>
            <a:r>
              <a:rPr lang="en-US" altLang="ja-JP" sz="2000" dirty="0">
                <a:solidFill>
                  <a:schemeClr val="bg1"/>
                </a:solidFill>
                <a:latin typeface="Meiryo UI" panose="020B0604030504040204" pitchFamily="34" charset="-128"/>
                <a:ea typeface="Meiryo UI" panose="020B0604030504040204" pitchFamily="34" charset="-128"/>
              </a:rPr>
              <a:t>(LL)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素材：植物繊維</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ジュート</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430×370×220(mm)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20×560(mm)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35L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ナチュラルでざっくりとした風合いがおしゃれで人気の高いジュート素材を使用したトートバッグ。スクエア型でしっかりとした印象を与えます。カラーはナチュラルとホワイトの</a:t>
            </a:r>
            <a:r>
              <a:rPr lang="en-US" altLang="ja-JP" sz="1600" dirty="0"/>
              <a:t>2</a:t>
            </a:r>
            <a:r>
              <a:rPr lang="ja-JP" altLang="en-US" sz="1600" dirty="0"/>
              <a:t>色。</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1" name="図 20">
            <a:extLst>
              <a:ext uri="{FF2B5EF4-FFF2-40B4-BE49-F238E27FC236}">
                <a16:creationId xmlns:a16="http://schemas.microsoft.com/office/drawing/2014/main" id="{BD6A24EA-0E5D-9D06-C740-19FC0B4DFEF1}"/>
              </a:ext>
            </a:extLst>
          </p:cNvPr>
          <p:cNvPicPr>
            <a:picLocks noChangeAspect="1"/>
          </p:cNvPicPr>
          <p:nvPr/>
        </p:nvPicPr>
        <p:blipFill>
          <a:blip r:embed="rId5"/>
          <a:stretch>
            <a:fillRect/>
          </a:stretch>
        </p:blipFill>
        <p:spPr>
          <a:xfrm>
            <a:off x="648894" y="1361825"/>
            <a:ext cx="3686175" cy="3686175"/>
          </a:xfrm>
          <a:prstGeom prst="rect">
            <a:avLst/>
          </a:prstGeom>
        </p:spPr>
      </p:pic>
    </p:spTree>
    <p:extLst>
      <p:ext uri="{BB962C8B-B14F-4D97-AF65-F5344CB8AC3E}">
        <p14:creationId xmlns:p14="http://schemas.microsoft.com/office/powerpoint/2010/main" val="3389821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クルリト マルシェバッグ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カラー展開：ネイビー、チャコールブラック、グレー、ミントブルー、セージグリーン、スモークピンク</a:t>
            </a:r>
          </a:p>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510×350×φ200(mm)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55×360(mm)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18L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くすみカラーでおしゃれな形状のマルシェバッグ。くるりと丸めてゴムバンドで留めればコンパクトにまとまるので、食料品や日用品の買出し用エコバッグに最適です。特典や景品として重宝します。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8" name="図 67">
            <a:extLst>
              <a:ext uri="{FF2B5EF4-FFF2-40B4-BE49-F238E27FC236}">
                <a16:creationId xmlns:a16="http://schemas.microsoft.com/office/drawing/2014/main" id="{26E902C1-DFFD-CD82-02AE-6DC9DEF4CB4B}"/>
              </a:ext>
            </a:extLst>
          </p:cNvPr>
          <p:cNvPicPr>
            <a:picLocks noChangeAspect="1"/>
          </p:cNvPicPr>
          <p:nvPr/>
        </p:nvPicPr>
        <p:blipFill>
          <a:blip r:embed="rId5"/>
          <a:stretch>
            <a:fillRect/>
          </a:stretch>
        </p:blipFill>
        <p:spPr>
          <a:xfrm>
            <a:off x="733228" y="1379507"/>
            <a:ext cx="3550831" cy="3550831"/>
          </a:xfrm>
          <a:prstGeom prst="rect">
            <a:avLst/>
          </a:prstGeom>
        </p:spPr>
      </p:pic>
    </p:spTree>
    <p:extLst>
      <p:ext uri="{BB962C8B-B14F-4D97-AF65-F5344CB8AC3E}">
        <p14:creationId xmlns:p14="http://schemas.microsoft.com/office/powerpoint/2010/main" val="544851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ワンタッチ真空ステンレスボトル</a:t>
            </a:r>
            <a:r>
              <a:rPr lang="en-US" altLang="ja-JP" sz="2000" dirty="0">
                <a:solidFill>
                  <a:schemeClr val="bg1"/>
                </a:solidFill>
                <a:latin typeface="Meiryo UI" panose="020B0604030504040204" pitchFamily="34" charset="-128"/>
                <a:ea typeface="Meiryo UI" panose="020B0604030504040204" pitchFamily="34" charset="-128"/>
              </a:rPr>
              <a:t>500ml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素材：ステンレス・</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・シリコン・</a:t>
            </a:r>
            <a:r>
              <a:rPr lang="en-US" altLang="ja-JP" sz="900" dirty="0">
                <a:latin typeface="Meiryo UI" panose="020B0604030504040204" pitchFamily="34" charset="-128"/>
                <a:ea typeface="Meiryo UI" panose="020B0604030504040204" pitchFamily="34" charset="-128"/>
              </a:rPr>
              <a:t>ABS</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φ70×227mm</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生産国：中国</a:t>
            </a:r>
          </a:p>
          <a:p>
            <a:r>
              <a:rPr lang="ja-JP" altLang="en-US" sz="900" dirty="0">
                <a:latin typeface="Meiryo UI" panose="020B0604030504040204" pitchFamily="34" charset="-128"/>
                <a:ea typeface="Meiryo UI" panose="020B0604030504040204" pitchFamily="34" charset="-128"/>
              </a:rPr>
              <a:t>備考：真空構造、容量</a:t>
            </a:r>
            <a:r>
              <a:rPr lang="en-US" altLang="ja-JP" sz="900" dirty="0">
                <a:latin typeface="Meiryo UI" panose="020B0604030504040204" pitchFamily="34" charset="-128"/>
                <a:ea typeface="Meiryo UI" panose="020B0604030504040204" pitchFamily="34" charset="-128"/>
              </a:rPr>
              <a:t>/500ml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500ml</a:t>
            </a:r>
            <a:r>
              <a:rPr lang="ja-JP" altLang="en-US" sz="1600" dirty="0"/>
              <a:t>サイズの真空ステンレスボトル。保冷温効果に優れている上に、ワンタッチで開けることができる上に直飲みが可能なため、スポーツ時などには非常に便利なアイテムです。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5" name="図 34">
            <a:extLst>
              <a:ext uri="{FF2B5EF4-FFF2-40B4-BE49-F238E27FC236}">
                <a16:creationId xmlns:a16="http://schemas.microsoft.com/office/drawing/2014/main" id="{7B9F1CEA-3832-F730-0910-15CCB93A25B7}"/>
              </a:ext>
            </a:extLst>
          </p:cNvPr>
          <p:cNvPicPr>
            <a:picLocks noChangeAspect="1"/>
          </p:cNvPicPr>
          <p:nvPr/>
        </p:nvPicPr>
        <p:blipFill>
          <a:blip r:embed="rId5"/>
          <a:stretch>
            <a:fillRect/>
          </a:stretch>
        </p:blipFill>
        <p:spPr>
          <a:xfrm>
            <a:off x="700376" y="1329585"/>
            <a:ext cx="3720691" cy="3720691"/>
          </a:xfrm>
          <a:prstGeom prst="rect">
            <a:avLst/>
          </a:prstGeom>
        </p:spPr>
      </p:pic>
    </p:spTree>
    <p:extLst>
      <p:ext uri="{BB962C8B-B14F-4D97-AF65-F5344CB8AC3E}">
        <p14:creationId xmlns:p14="http://schemas.microsoft.com/office/powerpoint/2010/main" val="551863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ジュート</a:t>
            </a:r>
            <a:r>
              <a:rPr lang="en-US" altLang="ja-JP" sz="2000" dirty="0">
                <a:solidFill>
                  <a:schemeClr val="bg1"/>
                </a:solidFill>
                <a:latin typeface="Meiryo UI" panose="020B0604030504040204" pitchFamily="34" charset="-128"/>
                <a:ea typeface="Meiryo UI" panose="020B0604030504040204" pitchFamily="34" charset="-128"/>
              </a:rPr>
              <a:t>&amp;</a:t>
            </a:r>
            <a:r>
              <a:rPr lang="ja-JP" altLang="en-US" sz="2000" dirty="0">
                <a:solidFill>
                  <a:schemeClr val="bg1"/>
                </a:solidFill>
                <a:latin typeface="Meiryo UI" panose="020B0604030504040204" pitchFamily="34" charset="-128"/>
                <a:ea typeface="Meiryo UI" panose="020B0604030504040204" pitchFamily="34" charset="-128"/>
              </a:rPr>
              <a:t>キャンバスポケットトート</a:t>
            </a:r>
            <a:r>
              <a:rPr lang="en-US" altLang="ja-JP" sz="2000" dirty="0">
                <a:solidFill>
                  <a:schemeClr val="bg1"/>
                </a:solidFill>
                <a:latin typeface="Meiryo UI" panose="020B0604030504040204" pitchFamily="34" charset="-128"/>
                <a:ea typeface="Meiryo UI" panose="020B0604030504040204" pitchFamily="34" charset="-128"/>
              </a:rPr>
              <a:t>(L)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素材：天然繊維</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ジュート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、コットン</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380×300×130(mm) </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20×560(mm)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14L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名入れやプリントがしやすいキャンバス素材の大きなフロントポケット付き！地球に優しい天然素材ジュート製トートバッグ。</a:t>
            </a:r>
            <a:r>
              <a:rPr lang="en-US" altLang="ja-JP" sz="1600" dirty="0"/>
              <a:t>L</a:t>
            </a:r>
            <a:r>
              <a:rPr lang="ja-JP" altLang="en-US" sz="1600" dirty="0"/>
              <a:t>サイズは</a:t>
            </a:r>
            <a:r>
              <a:rPr lang="en-US" altLang="ja-JP" sz="1600" dirty="0"/>
              <a:t>A4</a:t>
            </a:r>
            <a:r>
              <a:rPr lang="ja-JP" altLang="en-US" sz="1600" dirty="0"/>
              <a:t>書類やカーディガンなどの衣類も収納できる大容量です。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7" name="図 36">
            <a:extLst>
              <a:ext uri="{FF2B5EF4-FFF2-40B4-BE49-F238E27FC236}">
                <a16:creationId xmlns:a16="http://schemas.microsoft.com/office/drawing/2014/main" id="{A13322A1-D836-67BE-B2F4-2F4139D0EBEA}"/>
              </a:ext>
            </a:extLst>
          </p:cNvPr>
          <p:cNvPicPr>
            <a:picLocks noChangeAspect="1"/>
          </p:cNvPicPr>
          <p:nvPr/>
        </p:nvPicPr>
        <p:blipFill>
          <a:blip r:embed="rId5"/>
          <a:stretch>
            <a:fillRect/>
          </a:stretch>
        </p:blipFill>
        <p:spPr>
          <a:xfrm>
            <a:off x="636374" y="1381625"/>
            <a:ext cx="3683738" cy="3683738"/>
          </a:xfrm>
          <a:prstGeom prst="rect">
            <a:avLst/>
          </a:prstGeom>
        </p:spPr>
      </p:pic>
    </p:spTree>
    <p:extLst>
      <p:ext uri="{BB962C8B-B14F-4D97-AF65-F5344CB8AC3E}">
        <p14:creationId xmlns:p14="http://schemas.microsoft.com/office/powerpoint/2010/main" val="19816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ブランジェリーメール・耐熱ダブルウォールグラス</a:t>
            </a:r>
            <a:r>
              <a:rPr lang="en-US" altLang="ja-JP" sz="2000" dirty="0">
                <a:solidFill>
                  <a:schemeClr val="bg1"/>
                </a:solidFill>
                <a:latin typeface="Meiryo UI" panose="020B0604030504040204" pitchFamily="34" charset="-128"/>
                <a:ea typeface="Meiryo UI" panose="020B0604030504040204" pitchFamily="34" charset="-128"/>
              </a:rPr>
              <a:t>2P</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   材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ホウケイ酸ガラス</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サ イ ズ </a:t>
            </a:r>
            <a:r>
              <a:rPr lang="en-US" altLang="ja-JP" sz="900" dirty="0">
                <a:latin typeface="Meiryo UI" panose="020B0604030504040204" pitchFamily="34" charset="-128"/>
                <a:ea typeface="Meiryo UI" panose="020B0604030504040204" pitchFamily="34" charset="-128"/>
              </a:rPr>
              <a:t>: </a:t>
            </a:r>
            <a:r>
              <a:rPr lang="el-GR" altLang="ja-JP" sz="900" dirty="0">
                <a:latin typeface="Meiryo UI" panose="020B0604030504040204" pitchFamily="34" charset="-128"/>
                <a:ea typeface="Meiryo UI" panose="020B0604030504040204" pitchFamily="34" charset="-128"/>
              </a:rPr>
              <a:t>φ78×80</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90×190×92mm</a:t>
            </a:r>
          </a:p>
          <a:p>
            <a:r>
              <a:rPr lang="ja-JP" altLang="en-US" sz="900" dirty="0">
                <a:latin typeface="Meiryo UI" panose="020B0604030504040204" pitchFamily="34" charset="-128"/>
                <a:ea typeface="Meiryo UI" panose="020B0604030504040204" pitchFamily="34" charset="-128"/>
              </a:rPr>
              <a:t>包   装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化粧箱入り</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容   量 </a:t>
            </a:r>
            <a:r>
              <a:rPr lang="en-US" altLang="ja-JP" sz="900" dirty="0">
                <a:latin typeface="Meiryo UI" panose="020B0604030504040204" pitchFamily="34" charset="-128"/>
                <a:ea typeface="Meiryo UI" panose="020B0604030504040204" pitchFamily="34" charset="-128"/>
              </a:rPr>
              <a:t>: 200ml</a:t>
            </a:r>
          </a:p>
          <a:p>
            <a:r>
              <a:rPr lang="ja-JP" altLang="en-US" sz="900" dirty="0">
                <a:latin typeface="Meiryo UI" panose="020B0604030504040204" pitchFamily="34" charset="-128"/>
                <a:ea typeface="Meiryo UI" panose="020B0604030504040204" pitchFamily="34" charset="-128"/>
              </a:rPr>
              <a:t>備   考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名入れ可能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手作りの為、形、容量・重量等に多少の個体差が生じる場合があります。</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熱いものを入れても手にその熱が伝わりづらく、冷たいものを入れても結露しにくい、二重構造で便利な耐熱グラスの</a:t>
            </a:r>
            <a:r>
              <a:rPr lang="en-US" altLang="ja-JP" sz="1600" dirty="0">
                <a:latin typeface="Meiryo UI" panose="020B0604030504040204" pitchFamily="34" charset="-128"/>
                <a:ea typeface="Meiryo UI" panose="020B0604030504040204" pitchFamily="34" charset="-128"/>
              </a:rPr>
              <a:t>2P</a:t>
            </a:r>
            <a:r>
              <a:rPr lang="ja-JP" altLang="en-US" sz="1600" dirty="0">
                <a:latin typeface="Meiryo UI" panose="020B0604030504040204" pitchFamily="34" charset="-128"/>
                <a:ea typeface="Meiryo UI" panose="020B0604030504040204" pitchFamily="34" charset="-128"/>
              </a:rPr>
              <a:t>セットです。高級感があるため贈答用や記念用などにもおすすめです。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100" name="Picture 76">
            <a:extLst>
              <a:ext uri="{FF2B5EF4-FFF2-40B4-BE49-F238E27FC236}">
                <a16:creationId xmlns:a16="http://schemas.microsoft.com/office/drawing/2014/main" id="{56D76410-6152-9994-73EF-A608285B32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462" y="1411148"/>
            <a:ext cx="3610379" cy="3610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251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グラデーションサーモタンブラー </a:t>
            </a:r>
            <a:r>
              <a:rPr lang="en-US" altLang="ja-JP" sz="2000" dirty="0">
                <a:solidFill>
                  <a:schemeClr val="bg1"/>
                </a:solidFill>
                <a:latin typeface="Meiryo UI" panose="020B0604030504040204" pitchFamily="34" charset="-128"/>
                <a:ea typeface="Meiryo UI" panose="020B0604030504040204" pitchFamily="34" charset="-128"/>
              </a:rPr>
              <a:t>330ml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素材：ステンレス</a:t>
            </a:r>
            <a:r>
              <a:rPr lang="en-US" altLang="ja-JP" sz="900" dirty="0">
                <a:latin typeface="Meiryo UI" panose="020B0604030504040204" pitchFamily="34" charset="-128"/>
                <a:ea typeface="Meiryo UI" panose="020B0604030504040204" pitchFamily="34" charset="-128"/>
              </a:rPr>
              <a:t>(18-8) </a:t>
            </a:r>
            <a:r>
              <a:rPr lang="ja-JP" altLang="en-US" sz="900" dirty="0">
                <a:latin typeface="Meiryo UI" panose="020B0604030504040204" pitchFamily="34" charset="-128"/>
                <a:ea typeface="Meiryo UI" panose="020B0604030504040204" pitchFamily="34" charset="-128"/>
              </a:rPr>
              <a:t>他</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Φ83×108(mm)</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330ml</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袋、紙箱</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975"/>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highlight>
                  <a:srgbClr val="FFFFFF"/>
                </a:highlight>
                <a:latin typeface="+mn-ea"/>
              </a:rPr>
              <a:t>330ml</a:t>
            </a:r>
            <a:r>
              <a:rPr lang="ja-JP" altLang="en-US" sz="1600" b="0" i="0" dirty="0">
                <a:solidFill>
                  <a:srgbClr val="333333"/>
                </a:solidFill>
                <a:effectLst/>
                <a:highlight>
                  <a:srgbClr val="FFFFFF"/>
                </a:highlight>
                <a:latin typeface="+mn-ea"/>
              </a:rPr>
              <a:t>サイズの、淡くも鮮やかなグラデーションがとってもオシャレなタンブラーです。オリジナル名入れも可能なため、物販用にも記念用にもノベルティ用にも人気のあるタイプです。</a:t>
            </a:r>
            <a:endParaRPr lang="ja-JP" altLang="en-US" sz="1600" dirty="0">
              <a:latin typeface="+mn-ea"/>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AA8AA5F9-A760-5ECD-A8A9-EAF50341BEB9}"/>
              </a:ext>
            </a:extLst>
          </p:cNvPr>
          <p:cNvPicPr>
            <a:picLocks noChangeAspect="1"/>
          </p:cNvPicPr>
          <p:nvPr/>
        </p:nvPicPr>
        <p:blipFill>
          <a:blip r:embed="rId5"/>
          <a:stretch>
            <a:fillRect/>
          </a:stretch>
        </p:blipFill>
        <p:spPr>
          <a:xfrm>
            <a:off x="661643" y="1371565"/>
            <a:ext cx="3645181" cy="3645181"/>
          </a:xfrm>
          <a:prstGeom prst="rect">
            <a:avLst/>
          </a:prstGeom>
        </p:spPr>
      </p:pic>
    </p:spTree>
    <p:extLst>
      <p:ext uri="{BB962C8B-B14F-4D97-AF65-F5344CB8AC3E}">
        <p14:creationId xmlns:p14="http://schemas.microsoft.com/office/powerpoint/2010/main" val="2803008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コンパクトハンディ</a:t>
            </a:r>
            <a:r>
              <a:rPr lang="en-US" altLang="ja-JP" sz="2000" dirty="0">
                <a:solidFill>
                  <a:schemeClr val="bg1"/>
                </a:solidFill>
                <a:latin typeface="Meiryo UI" panose="020B0604030504040204" pitchFamily="34" charset="-128"/>
                <a:ea typeface="Meiryo UI" panose="020B0604030504040204" pitchFamily="34" charset="-128"/>
              </a:rPr>
              <a:t>USB</a:t>
            </a:r>
            <a:r>
              <a:rPr lang="ja-JP" altLang="en-US" sz="2000" dirty="0">
                <a:solidFill>
                  <a:schemeClr val="bg1"/>
                </a:solidFill>
                <a:latin typeface="Meiryo UI" panose="020B0604030504040204" pitchFamily="34" charset="-128"/>
                <a:ea typeface="Meiryo UI" panose="020B0604030504040204" pitchFamily="34" charset="-128"/>
              </a:rPr>
              <a:t>ファン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　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W76×H145×D30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包装：エアパッキン、紙箱</a:t>
            </a:r>
          </a:p>
          <a:p>
            <a:r>
              <a:rPr lang="ja-JP" altLang="en-US" sz="900" dirty="0">
                <a:latin typeface="Meiryo UI" panose="020B0604030504040204" pitchFamily="34" charset="-128"/>
                <a:ea typeface="Meiryo UI" panose="020B0604030504040204" pitchFamily="34" charset="-128"/>
              </a:rPr>
              <a:t>注意事項：バッテリー容量</a:t>
            </a:r>
            <a:r>
              <a:rPr lang="en-US" altLang="ja-JP" sz="900" dirty="0">
                <a:latin typeface="Meiryo UI" panose="020B0604030504040204" pitchFamily="34" charset="-128"/>
                <a:ea typeface="Meiryo UI" panose="020B0604030504040204" pitchFamily="34" charset="-128"/>
              </a:rPr>
              <a:t>500mAh</a:t>
            </a:r>
          </a:p>
          <a:p>
            <a:r>
              <a:rPr lang="ja-JP" altLang="en-US" sz="900" dirty="0">
                <a:latin typeface="Meiryo UI" panose="020B0604030504040204" pitchFamily="34" charset="-128"/>
                <a:ea typeface="Meiryo UI" panose="020B0604030504040204" pitchFamily="34" charset="-128"/>
              </a:rPr>
              <a:t>備考：バッテリー容量</a:t>
            </a:r>
            <a:r>
              <a:rPr lang="en-US" altLang="ja-JP" sz="900" dirty="0">
                <a:latin typeface="Meiryo UI" panose="020B0604030504040204" pitchFamily="34" charset="-128"/>
                <a:ea typeface="Meiryo UI" panose="020B0604030504040204" pitchFamily="34" charset="-128"/>
              </a:rPr>
              <a:t>500mAh</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コンパクトで持ち歩きやすく、また収納可能なフック付きでスタンドとしても利用できるハンディ</a:t>
            </a:r>
            <a:r>
              <a:rPr lang="en-US" altLang="ja-JP" sz="1600" dirty="0"/>
              <a:t>SB</a:t>
            </a:r>
            <a:r>
              <a:rPr lang="ja-JP" altLang="en-US" sz="1600" dirty="0"/>
              <a:t>ファンです。カラーバリエーションは全</a:t>
            </a:r>
            <a:r>
              <a:rPr lang="en-US" altLang="ja-JP" sz="1600" dirty="0"/>
              <a:t>4</a:t>
            </a:r>
            <a:r>
              <a:rPr lang="ja-JP" altLang="en-US" sz="1600" dirty="0"/>
              <a:t>色展開。物販用や特典用にもおすすめ。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1" name="図 30">
            <a:extLst>
              <a:ext uri="{FF2B5EF4-FFF2-40B4-BE49-F238E27FC236}">
                <a16:creationId xmlns:a16="http://schemas.microsoft.com/office/drawing/2014/main" id="{1FFE641D-9D71-0DBE-DD6E-FEB1FDDF9449}"/>
              </a:ext>
            </a:extLst>
          </p:cNvPr>
          <p:cNvPicPr>
            <a:picLocks noChangeAspect="1"/>
          </p:cNvPicPr>
          <p:nvPr/>
        </p:nvPicPr>
        <p:blipFill>
          <a:blip r:embed="rId5"/>
          <a:stretch>
            <a:fillRect/>
          </a:stretch>
        </p:blipFill>
        <p:spPr>
          <a:xfrm>
            <a:off x="618194" y="1361969"/>
            <a:ext cx="3685886" cy="3685886"/>
          </a:xfrm>
          <a:prstGeom prst="rect">
            <a:avLst/>
          </a:prstGeom>
        </p:spPr>
      </p:pic>
    </p:spTree>
    <p:extLst>
      <p:ext uri="{BB962C8B-B14F-4D97-AF65-F5344CB8AC3E}">
        <p14:creationId xmlns:p14="http://schemas.microsoft.com/office/powerpoint/2010/main" val="12111536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102196"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フェアトレードコットンキャンバストート（Ｍ）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素材：ｺｯﾄﾝ</a:t>
            </a:r>
            <a:r>
              <a:rPr lang="en-US" altLang="ja-JP" sz="900" dirty="0">
                <a:latin typeface="Meiryo UI" panose="020B0604030504040204" pitchFamily="34" charset="-128"/>
                <a:ea typeface="Meiryo UI" panose="020B0604030504040204" pitchFamily="34" charset="-128"/>
              </a:rPr>
              <a:t>(310g/</a:t>
            </a:r>
            <a:r>
              <a:rPr lang="ja-JP" altLang="en-US" sz="900" dirty="0">
                <a:latin typeface="Meiryo UI" panose="020B0604030504040204" pitchFamily="34" charset="-128"/>
                <a:ea typeface="Meiryo UI" panose="020B0604030504040204" pitchFamily="34" charset="-128"/>
              </a:rPr>
              <a:t>平方メートル</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450×320×190(mm)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40×600(mm)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15L</a:t>
            </a:r>
          </a:p>
          <a:p>
            <a:r>
              <a:rPr lang="ja-JP" altLang="en-US" sz="900" dirty="0">
                <a:latin typeface="Meiryo UI" panose="020B0604030504040204" pitchFamily="34" charset="-128"/>
                <a:ea typeface="Meiryo UI" panose="020B0604030504040204" pitchFamily="34" charset="-128"/>
              </a:rPr>
              <a:t>備考：ﾌｪｱﾄﾚｰﾄﾞｵｰｶﾞﾆｯｸｺｯﾄﾝ使用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フェアトレードコットンを使用した、マチ付きのシンプルな</a:t>
            </a:r>
            <a:r>
              <a:rPr lang="en-US" altLang="ja-JP" sz="1600" dirty="0"/>
              <a:t>M</a:t>
            </a:r>
            <a:r>
              <a:rPr lang="ja-JP" altLang="en-US" sz="1600" dirty="0"/>
              <a:t>サイズキャンバストートです。オリジナルデザインによる名入れ面積が広いため宣伝広告効果も抜群。是非ご活用ください。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1" name="図 30">
            <a:extLst>
              <a:ext uri="{FF2B5EF4-FFF2-40B4-BE49-F238E27FC236}">
                <a16:creationId xmlns:a16="http://schemas.microsoft.com/office/drawing/2014/main" id="{7C30B0AD-B432-1D92-A07E-5B62719BBDE1}"/>
              </a:ext>
            </a:extLst>
          </p:cNvPr>
          <p:cNvPicPr>
            <a:picLocks noChangeAspect="1"/>
          </p:cNvPicPr>
          <p:nvPr/>
        </p:nvPicPr>
        <p:blipFill>
          <a:blip r:embed="rId5"/>
          <a:stretch>
            <a:fillRect/>
          </a:stretch>
        </p:blipFill>
        <p:spPr>
          <a:xfrm>
            <a:off x="680266" y="1371648"/>
            <a:ext cx="3590619" cy="3590619"/>
          </a:xfrm>
          <a:prstGeom prst="rect">
            <a:avLst/>
          </a:prstGeom>
        </p:spPr>
      </p:pic>
    </p:spTree>
    <p:extLst>
      <p:ext uri="{BB962C8B-B14F-4D97-AF65-F5344CB8AC3E}">
        <p14:creationId xmlns:p14="http://schemas.microsoft.com/office/powerpoint/2010/main" val="19119609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シャンブリック スクエア保冷トート</a:t>
            </a:r>
            <a:r>
              <a:rPr lang="en-US" altLang="ja-JP" sz="2000" dirty="0">
                <a:solidFill>
                  <a:schemeClr val="bg1"/>
                </a:solidFill>
                <a:latin typeface="Meiryo UI" panose="020B0604030504040204" pitchFamily="34" charset="-128"/>
                <a:ea typeface="Meiryo UI" panose="020B0604030504040204" pitchFamily="34" charset="-128"/>
              </a:rPr>
              <a:t>(S)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カラー展開：ベージュ、サックスブルー、グレー</a:t>
            </a:r>
          </a:p>
          <a:p>
            <a:r>
              <a:rPr lang="ja-JP" altLang="en-US" sz="900" dirty="0">
                <a:latin typeface="Meiryo UI" panose="020B0604030504040204" pitchFamily="34" charset="-128"/>
                <a:ea typeface="Meiryo UI" panose="020B0604030504040204" pitchFamily="34" charset="-128"/>
              </a:rPr>
              <a:t>素材：ポリエステル、コットン、アルミ</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240×220×135(mm)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30×350(mm)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7L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保冷機能付き！再生ファブリック糸を使ったエシカルな</a:t>
            </a:r>
            <a:r>
              <a:rPr lang="en-US" altLang="ja-JP" sz="1600" dirty="0"/>
              <a:t>S</a:t>
            </a:r>
            <a:r>
              <a:rPr lang="ja-JP" altLang="en-US" sz="1600" dirty="0"/>
              <a:t>サイズのスクエアトートバッグ。お弁当と</a:t>
            </a:r>
            <a:r>
              <a:rPr lang="en-US" altLang="ja-JP" sz="1600" dirty="0"/>
              <a:t>500ml</a:t>
            </a:r>
            <a:r>
              <a:rPr lang="ja-JP" altLang="en-US" sz="1600" dirty="0"/>
              <a:t>ペットボトルも収納できて、女性向け物販品用のランチバッグにぴったりです。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5" name="図 34">
            <a:extLst>
              <a:ext uri="{FF2B5EF4-FFF2-40B4-BE49-F238E27FC236}">
                <a16:creationId xmlns:a16="http://schemas.microsoft.com/office/drawing/2014/main" id="{F35D2F78-1DED-F8CC-729F-4F7C3E407623}"/>
              </a:ext>
            </a:extLst>
          </p:cNvPr>
          <p:cNvPicPr>
            <a:picLocks noChangeAspect="1"/>
          </p:cNvPicPr>
          <p:nvPr/>
        </p:nvPicPr>
        <p:blipFill>
          <a:blip r:embed="rId5"/>
          <a:stretch>
            <a:fillRect/>
          </a:stretch>
        </p:blipFill>
        <p:spPr>
          <a:xfrm>
            <a:off x="657776" y="1364355"/>
            <a:ext cx="3665890" cy="3665890"/>
          </a:xfrm>
          <a:prstGeom prst="rect">
            <a:avLst/>
          </a:prstGeom>
        </p:spPr>
      </p:pic>
    </p:spTree>
    <p:extLst>
      <p:ext uri="{BB962C8B-B14F-4D97-AF65-F5344CB8AC3E}">
        <p14:creationId xmlns:p14="http://schemas.microsoft.com/office/powerpoint/2010/main" val="31604165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err="1">
                <a:solidFill>
                  <a:schemeClr val="bg1"/>
                </a:solidFill>
                <a:latin typeface="Meiryo UI" panose="020B0604030504040204" pitchFamily="34" charset="-128"/>
                <a:ea typeface="Meiryo UI" panose="020B0604030504040204" pitchFamily="34" charset="-128"/>
              </a:rPr>
              <a:t>Smoo</a:t>
            </a:r>
            <a:r>
              <a:rPr lang="ja-JP" altLang="en-US" sz="2000" dirty="0">
                <a:solidFill>
                  <a:schemeClr val="bg1"/>
                </a:solidFill>
                <a:latin typeface="Meiryo UI" panose="020B0604030504040204" pitchFamily="34" charset="-128"/>
                <a:ea typeface="Meiryo UI" panose="020B0604030504040204" pitchFamily="34" charset="-128"/>
              </a:rPr>
              <a:t>・真空二重構造ステンレスボトル </a:t>
            </a:r>
            <a:r>
              <a:rPr lang="en-US" altLang="ja-JP" sz="2000" dirty="0">
                <a:solidFill>
                  <a:schemeClr val="bg1"/>
                </a:solidFill>
                <a:latin typeface="Meiryo UI" panose="020B0604030504040204" pitchFamily="34" charset="-128"/>
                <a:ea typeface="Meiryo UI" panose="020B0604030504040204" pitchFamily="34" charset="-128"/>
              </a:rPr>
              <a:t>500ml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素材：胴部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ステンレス鋼蓋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ポリプロピレンパッキン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φ74×195mm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202×78×78mm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備考：名入れ可能容量</a:t>
            </a:r>
            <a:r>
              <a:rPr lang="en-US" altLang="ja-JP" sz="900" dirty="0">
                <a:latin typeface="Meiryo UI" panose="020B0604030504040204" pitchFamily="34" charset="-128"/>
                <a:ea typeface="Meiryo UI" panose="020B0604030504040204" pitchFamily="34" charset="-128"/>
              </a:rPr>
              <a:t>:500ml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500ml</a:t>
            </a:r>
            <a:r>
              <a:rPr lang="ja-JP" altLang="en-US" sz="1600" dirty="0">
                <a:latin typeface="Meiryo UI" panose="020B0604030504040204" pitchFamily="34" charset="-128"/>
                <a:ea typeface="Meiryo UI" panose="020B0604030504040204" pitchFamily="34" charset="-128"/>
              </a:rPr>
              <a:t>サイズの、シンプルながら見た目も可愛らしいステンレスボトル。真空二重構造のため保温・保冷性に優れており使い勝手は抜群！オリジナル名入れも比較的大きく可能です。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D67BC1AD-F30C-76B7-E49F-084FD4768D4D}"/>
              </a:ext>
            </a:extLst>
          </p:cNvPr>
          <p:cNvPicPr>
            <a:picLocks noChangeAspect="1"/>
          </p:cNvPicPr>
          <p:nvPr/>
        </p:nvPicPr>
        <p:blipFill>
          <a:blip r:embed="rId5"/>
          <a:stretch>
            <a:fillRect/>
          </a:stretch>
        </p:blipFill>
        <p:spPr>
          <a:xfrm>
            <a:off x="729286" y="1335846"/>
            <a:ext cx="3644442" cy="3644442"/>
          </a:xfrm>
          <a:prstGeom prst="rect">
            <a:avLst/>
          </a:prstGeom>
        </p:spPr>
      </p:pic>
    </p:spTree>
    <p:extLst>
      <p:ext uri="{BB962C8B-B14F-4D97-AF65-F5344CB8AC3E}">
        <p14:creationId xmlns:p14="http://schemas.microsoft.com/office/powerpoint/2010/main" val="26028198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ステンレスサーモタンブラー</a:t>
            </a:r>
            <a:r>
              <a:rPr lang="en-US" altLang="ja-JP" sz="2000" dirty="0">
                <a:solidFill>
                  <a:schemeClr val="bg1"/>
                </a:solidFill>
                <a:latin typeface="Meiryo UI" panose="020B0604030504040204" pitchFamily="34" charset="-128"/>
                <a:ea typeface="Meiryo UI" panose="020B0604030504040204" pitchFamily="34" charset="-128"/>
              </a:rPr>
              <a:t>380ml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素材：ｽﾃﾝﾚｽ</a:t>
            </a:r>
            <a:r>
              <a:rPr lang="en-US" altLang="ja-JP" sz="900" dirty="0">
                <a:latin typeface="Meiryo UI" panose="020B0604030504040204" pitchFamily="34" charset="-128"/>
                <a:ea typeface="Meiryo UI" panose="020B0604030504040204" pitchFamily="34" charset="-128"/>
              </a:rPr>
              <a:t>(18-8)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φ84×112(mm)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380ml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380ml</a:t>
            </a:r>
            <a:r>
              <a:rPr lang="ja-JP" altLang="en-US" sz="1600" dirty="0"/>
              <a:t>サイズのシンプルなタンブラー。カラーバリエーションが豊富でシンプルなデザインが映えます。ステンレス素材の真空二重構造で保冷・保温効果はバツグン、使い勝手の良いアイテムです。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3C1723F4-BAE4-1791-1791-C5AA049BAC6B}"/>
              </a:ext>
            </a:extLst>
          </p:cNvPr>
          <p:cNvPicPr>
            <a:picLocks noChangeAspect="1"/>
          </p:cNvPicPr>
          <p:nvPr/>
        </p:nvPicPr>
        <p:blipFill>
          <a:blip r:embed="rId5"/>
          <a:stretch>
            <a:fillRect/>
          </a:stretch>
        </p:blipFill>
        <p:spPr>
          <a:xfrm>
            <a:off x="658921" y="1371901"/>
            <a:ext cx="3621423" cy="3621423"/>
          </a:xfrm>
          <a:prstGeom prst="rect">
            <a:avLst/>
          </a:prstGeom>
        </p:spPr>
      </p:pic>
    </p:spTree>
    <p:extLst>
      <p:ext uri="{BB962C8B-B14F-4D97-AF65-F5344CB8AC3E}">
        <p14:creationId xmlns:p14="http://schemas.microsoft.com/office/powerpoint/2010/main" val="14989344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書いて消せるフードコンテナ </a:t>
            </a:r>
            <a:r>
              <a:rPr lang="en-US" altLang="ja-JP" sz="2000" dirty="0">
                <a:solidFill>
                  <a:schemeClr val="bg1"/>
                </a:solidFill>
                <a:latin typeface="Meiryo UI" panose="020B0604030504040204" pitchFamily="34" charset="-128"/>
                <a:ea typeface="Meiryo UI" panose="020B0604030504040204" pitchFamily="34" charset="-128"/>
              </a:rPr>
              <a:t>400ml 2</a:t>
            </a:r>
            <a:r>
              <a:rPr lang="ja-JP" altLang="en-US" sz="2000" dirty="0">
                <a:solidFill>
                  <a:schemeClr val="bg1"/>
                </a:solidFill>
                <a:latin typeface="Meiryo UI" panose="020B0604030504040204" pitchFamily="34" charset="-128"/>
                <a:ea typeface="Meiryo UI" panose="020B0604030504040204" pitchFamily="34" charset="-128"/>
              </a:rPr>
              <a:t>個セット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カラー展開：チョコミルク、ミントレモン、ピーチオレンジ</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124×53×124(mm)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400ml</a:t>
            </a:r>
          </a:p>
          <a:p>
            <a:r>
              <a:rPr lang="ja-JP" altLang="en-US" sz="900" dirty="0">
                <a:latin typeface="Meiryo UI" panose="020B0604030504040204" pitchFamily="34" charset="-128"/>
                <a:ea typeface="Meiryo UI" panose="020B0604030504040204" pitchFamily="34" charset="-128"/>
              </a:rPr>
              <a:t>包装：紙帯、</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、食品衛生検査済、電子レンジ対応可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油性ボールペンで蓋に書き込みができる容量</a:t>
            </a:r>
            <a:r>
              <a:rPr lang="en-US" altLang="ja-JP" sz="1600" dirty="0"/>
              <a:t>400ml</a:t>
            </a:r>
            <a:r>
              <a:rPr lang="ja-JP" altLang="en-US" sz="1600" dirty="0"/>
              <a:t>のフードコンテナ。中身の食品の消費期限を記載して管理すれば、フードロス削減に繋がります。洗剤で簡単に洗い流せて何度も書き込めます。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7" name="図 36">
            <a:extLst>
              <a:ext uri="{FF2B5EF4-FFF2-40B4-BE49-F238E27FC236}">
                <a16:creationId xmlns:a16="http://schemas.microsoft.com/office/drawing/2014/main" id="{1890948B-01B1-C7F8-9B54-5ECCF89CB6F7}"/>
              </a:ext>
            </a:extLst>
          </p:cNvPr>
          <p:cNvPicPr>
            <a:picLocks noChangeAspect="1"/>
          </p:cNvPicPr>
          <p:nvPr/>
        </p:nvPicPr>
        <p:blipFill>
          <a:blip r:embed="rId5"/>
          <a:stretch>
            <a:fillRect/>
          </a:stretch>
        </p:blipFill>
        <p:spPr>
          <a:xfrm>
            <a:off x="670815" y="1357150"/>
            <a:ext cx="3672606" cy="3672606"/>
          </a:xfrm>
          <a:prstGeom prst="rect">
            <a:avLst/>
          </a:prstGeom>
        </p:spPr>
      </p:pic>
    </p:spTree>
    <p:extLst>
      <p:ext uri="{BB962C8B-B14F-4D97-AF65-F5344CB8AC3E}">
        <p14:creationId xmlns:p14="http://schemas.microsoft.com/office/powerpoint/2010/main" val="12888979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MOTTERU </a:t>
            </a:r>
            <a:r>
              <a:rPr lang="ja-JP" altLang="en-US" sz="2000" dirty="0">
                <a:solidFill>
                  <a:schemeClr val="bg1"/>
                </a:solidFill>
                <a:latin typeface="Meiryo UI" panose="020B0604030504040204" pitchFamily="34" charset="-128"/>
                <a:ea typeface="Meiryo UI" panose="020B0604030504040204" pitchFamily="34" charset="-128"/>
              </a:rPr>
              <a:t>カトラリー</a:t>
            </a:r>
            <a:r>
              <a:rPr lang="en-US" altLang="ja-JP" sz="2000" dirty="0">
                <a:solidFill>
                  <a:schemeClr val="bg1"/>
                </a:solidFill>
                <a:latin typeface="Meiryo UI" panose="020B0604030504040204" pitchFamily="34" charset="-128"/>
                <a:ea typeface="Meiryo UI" panose="020B0604030504040204" pitchFamily="34" charset="-128"/>
              </a:rPr>
              <a:t>3</a:t>
            </a:r>
            <a:r>
              <a:rPr lang="ja-JP" altLang="en-US" sz="2000" dirty="0">
                <a:solidFill>
                  <a:schemeClr val="bg1"/>
                </a:solidFill>
                <a:latin typeface="Meiryo UI" panose="020B0604030504040204" pitchFamily="34" charset="-128"/>
                <a:ea typeface="Meiryo UI" panose="020B0604030504040204" pitchFamily="34" charset="-128"/>
              </a:rPr>
              <a:t>点セット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カラー展開：チャコールブラック、オフホワイト、スモークピンク、スモークブルー</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バンブーファイバー</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アルミ 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172×54×26(mm)</a:t>
            </a:r>
          </a:p>
          <a:p>
            <a:r>
              <a:rPr lang="ja-JP" altLang="en-US" sz="900" dirty="0">
                <a:latin typeface="Meiryo UI" panose="020B0604030504040204" pitchFamily="34" charset="-128"/>
                <a:ea typeface="Meiryo UI" panose="020B0604030504040204" pitchFamily="34" charset="-128"/>
              </a:rPr>
              <a:t>備考：取説付、食品衛生検査済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お箸・スプーン・フォークの</a:t>
            </a:r>
            <a:r>
              <a:rPr lang="en-US" altLang="ja-JP" sz="1600" dirty="0"/>
              <a:t>3</a:t>
            </a:r>
            <a:r>
              <a:rPr lang="ja-JP" altLang="en-US" sz="1600" dirty="0"/>
              <a:t>点を収納したカトラリーセット。バンブーファイバーやアルミニウムを使用した環境に優しい商品です。名入れをすれば物販品やノベルティに広く活用できます。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5" name="図 24">
            <a:extLst>
              <a:ext uri="{FF2B5EF4-FFF2-40B4-BE49-F238E27FC236}">
                <a16:creationId xmlns:a16="http://schemas.microsoft.com/office/drawing/2014/main" id="{0ED8A311-A0F3-7D60-8319-4932E907E3C9}"/>
              </a:ext>
            </a:extLst>
          </p:cNvPr>
          <p:cNvPicPr>
            <a:picLocks noChangeAspect="1"/>
          </p:cNvPicPr>
          <p:nvPr/>
        </p:nvPicPr>
        <p:blipFill>
          <a:blip r:embed="rId5"/>
          <a:stretch>
            <a:fillRect/>
          </a:stretch>
        </p:blipFill>
        <p:spPr>
          <a:xfrm>
            <a:off x="741470" y="1390460"/>
            <a:ext cx="3560089" cy="3560089"/>
          </a:xfrm>
          <a:prstGeom prst="rect">
            <a:avLst/>
          </a:prstGeom>
        </p:spPr>
      </p:pic>
    </p:spTree>
    <p:extLst>
      <p:ext uri="{BB962C8B-B14F-4D97-AF65-F5344CB8AC3E}">
        <p14:creationId xmlns:p14="http://schemas.microsoft.com/office/powerpoint/2010/main" val="26975804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102196"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 </a:t>
            </a:r>
            <a:r>
              <a:rPr lang="en-US" altLang="ja-JP" sz="2000" dirty="0">
                <a:solidFill>
                  <a:schemeClr val="bg1"/>
                </a:solidFill>
                <a:latin typeface="Meiryo UI" panose="020B0604030504040204" pitchFamily="34" charset="-128"/>
                <a:ea typeface="Meiryo UI" panose="020B0604030504040204" pitchFamily="34" charset="-128"/>
              </a:rPr>
              <a:t>MOTTERU </a:t>
            </a:r>
            <a:r>
              <a:rPr lang="ja-JP" altLang="en-US" sz="2000" dirty="0">
                <a:solidFill>
                  <a:schemeClr val="bg1"/>
                </a:solidFill>
                <a:latin typeface="Meiryo UI" panose="020B0604030504040204" pitchFamily="34" charset="-128"/>
                <a:ea typeface="Meiryo UI" panose="020B0604030504040204" pitchFamily="34" charset="-128"/>
              </a:rPr>
              <a:t>クーラーポーチ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再生</a:t>
            </a:r>
            <a:r>
              <a:rPr lang="en-US" altLang="ja-JP" sz="900" dirty="0">
                <a:latin typeface="Meiryo UI" panose="020B0604030504040204" pitchFamily="34" charset="-128"/>
                <a:ea typeface="Meiryo UI" panose="020B0604030504040204" pitchFamily="34" charset="-128"/>
              </a:rPr>
              <a:t>PET)</a:t>
            </a:r>
            <a:r>
              <a:rPr lang="ja-JP" altLang="en-US" sz="900" dirty="0">
                <a:latin typeface="Meiryo UI" panose="020B0604030504040204" pitchFamily="34" charset="-128"/>
                <a:ea typeface="Meiryo UI" panose="020B0604030504040204" pitchFamily="34" charset="-128"/>
              </a:rPr>
              <a:t>、ポリエステル</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190×200×110(mm)(</a:t>
            </a:r>
            <a:r>
              <a:rPr lang="ja-JP" altLang="en-US" sz="900" dirty="0">
                <a:latin typeface="Meiryo UI" panose="020B0604030504040204" pitchFamily="34" charset="-128"/>
                <a:ea typeface="Meiryo UI" panose="020B0604030504040204" pitchFamily="34" charset="-128"/>
              </a:rPr>
              <a:t>ﾙｰﾌﾟ含まず</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包装：ﾍｯﾀﾞｰ付</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台紙</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表地は再生</a:t>
            </a:r>
            <a:r>
              <a:rPr lang="en-US" altLang="ja-JP" sz="900" dirty="0">
                <a:latin typeface="Meiryo UI" panose="020B0604030504040204" pitchFamily="34" charset="-128"/>
                <a:ea typeface="Meiryo UI" panose="020B0604030504040204" pitchFamily="34" charset="-128"/>
              </a:rPr>
              <a:t>PET</a:t>
            </a:r>
            <a:r>
              <a:rPr lang="ja-JP" altLang="en-US" sz="900" dirty="0">
                <a:latin typeface="Meiryo UI" panose="020B0604030504040204" pitchFamily="34" charset="-128"/>
                <a:ea typeface="Meiryo UI" panose="020B0604030504040204" pitchFamily="34" charset="-128"/>
              </a:rPr>
              <a:t>生地使用、裏地は抗菌・防臭加工済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保冷機能付きクーラーポーチは、お弁当箱が丁度入るサイズ感で持ち運びに便利。表生地には、エコな再生</a:t>
            </a:r>
            <a:r>
              <a:rPr lang="en-US" altLang="ja-JP" sz="1600" dirty="0"/>
              <a:t>PET</a:t>
            </a:r>
            <a:r>
              <a:rPr lang="ja-JP" altLang="en-US" sz="1600" dirty="0"/>
              <a:t>を使用。オリジナル名入れをして物販・ノベルティとしてご使用ください。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7" name="図 36">
            <a:extLst>
              <a:ext uri="{FF2B5EF4-FFF2-40B4-BE49-F238E27FC236}">
                <a16:creationId xmlns:a16="http://schemas.microsoft.com/office/drawing/2014/main" id="{FA4A77E2-0073-F38B-9A4F-B8B12F7FDD1A}"/>
              </a:ext>
            </a:extLst>
          </p:cNvPr>
          <p:cNvPicPr>
            <a:picLocks noChangeAspect="1"/>
          </p:cNvPicPr>
          <p:nvPr/>
        </p:nvPicPr>
        <p:blipFill>
          <a:blip r:embed="rId5"/>
          <a:stretch>
            <a:fillRect/>
          </a:stretch>
        </p:blipFill>
        <p:spPr>
          <a:xfrm>
            <a:off x="656415" y="1326020"/>
            <a:ext cx="3726926" cy="3726926"/>
          </a:xfrm>
          <a:prstGeom prst="rect">
            <a:avLst/>
          </a:prstGeom>
        </p:spPr>
      </p:pic>
    </p:spTree>
    <p:extLst>
      <p:ext uri="{BB962C8B-B14F-4D97-AF65-F5344CB8AC3E}">
        <p14:creationId xmlns:p14="http://schemas.microsoft.com/office/powerpoint/2010/main" val="277283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シャンブリックキャンバストート</a:t>
            </a:r>
            <a:r>
              <a:rPr lang="en-US" altLang="ja-JP" sz="2000" dirty="0">
                <a:solidFill>
                  <a:schemeClr val="bg1"/>
                </a:solidFill>
                <a:latin typeface="Meiryo UI" panose="020B0604030504040204" pitchFamily="34" charset="-128"/>
                <a:ea typeface="Meiryo UI" panose="020B0604030504040204" pitchFamily="34" charset="-128"/>
              </a:rPr>
              <a:t>(L)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コットン、ポリエステル 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本体</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420×400×150(mm)</a:t>
            </a:r>
            <a:r>
              <a:rPr lang="ja-JP" altLang="en-US" sz="900" b="0" i="0" dirty="0">
                <a:solidFill>
                  <a:srgbClr val="333333"/>
                </a:solidFill>
                <a:effectLst/>
                <a:latin typeface="-apple-system"/>
              </a:rPr>
              <a:t>・持ち手</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35×600(mm)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容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16L</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latin typeface="-apple-system"/>
              </a:rPr>
              <a:t>10</a:t>
            </a:r>
            <a:r>
              <a:rPr lang="ja-JP" altLang="en-US" sz="1600" b="0" i="0" dirty="0">
                <a:solidFill>
                  <a:srgbClr val="333333"/>
                </a:solidFill>
                <a:effectLst/>
                <a:latin typeface="-apple-system"/>
              </a:rPr>
              <a:t>オンスの厚手なシャンブリックキャンバスを使った、耐久性にも優れた</a:t>
            </a:r>
            <a:r>
              <a:rPr lang="en-US" altLang="ja-JP" sz="1600" b="0" i="0" dirty="0">
                <a:solidFill>
                  <a:srgbClr val="333333"/>
                </a:solidFill>
                <a:effectLst/>
                <a:latin typeface="-apple-system"/>
              </a:rPr>
              <a:t>L</a:t>
            </a:r>
            <a:r>
              <a:rPr lang="ja-JP" altLang="en-US" sz="1600" b="0" i="0" dirty="0">
                <a:solidFill>
                  <a:srgbClr val="333333"/>
                </a:solidFill>
                <a:effectLst/>
                <a:latin typeface="-apple-system"/>
              </a:rPr>
              <a:t>サイズのトートバッグです。</a:t>
            </a:r>
            <a:r>
              <a:rPr lang="en-US" altLang="ja-JP" sz="1600" b="0" i="0" dirty="0">
                <a:solidFill>
                  <a:srgbClr val="333333"/>
                </a:solidFill>
                <a:effectLst/>
                <a:latin typeface="-apple-system"/>
              </a:rPr>
              <a:t>4</a:t>
            </a:r>
            <a:r>
              <a:rPr lang="ja-JP" altLang="en-US" sz="1600" b="0" i="0" dirty="0">
                <a:solidFill>
                  <a:srgbClr val="333333"/>
                </a:solidFill>
                <a:effectLst/>
                <a:latin typeface="-apple-system"/>
              </a:rPr>
              <a:t>色のカラーバリエーションから選択可能。オリジナル名入れも格安で承ります。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1913747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err="1">
                <a:solidFill>
                  <a:schemeClr val="bg1"/>
                </a:solidFill>
                <a:latin typeface="Meiryo UI" panose="020B0604030504040204" pitchFamily="34" charset="-128"/>
                <a:ea typeface="Meiryo UI" panose="020B0604030504040204" pitchFamily="34" charset="-128"/>
              </a:rPr>
              <a:t>Smoo</a:t>
            </a:r>
            <a:r>
              <a:rPr lang="ja-JP" altLang="en-US" sz="2000" dirty="0">
                <a:solidFill>
                  <a:schemeClr val="bg1"/>
                </a:solidFill>
                <a:latin typeface="Meiryo UI" panose="020B0604030504040204" pitchFamily="34" charset="-128"/>
                <a:ea typeface="Meiryo UI" panose="020B0604030504040204" pitchFamily="34" charset="-128"/>
              </a:rPr>
              <a:t>・真空二重構造ステンレスマグカップ</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863955"/>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カラー展開：ライトグリーン、ライトブルー、ライトブラウン</a:t>
            </a:r>
          </a:p>
          <a:p>
            <a:r>
              <a:rPr lang="ja-JP" altLang="en-US" sz="1000" dirty="0">
                <a:latin typeface="Meiryo UI" panose="020B0604030504040204" pitchFamily="34" charset="-128"/>
                <a:ea typeface="Meiryo UI" panose="020B0604030504040204" pitchFamily="34" charset="-128"/>
              </a:rPr>
              <a:t>素材：ステンレス鋼</a:t>
            </a:r>
          </a:p>
          <a:p>
            <a:r>
              <a:rPr lang="ja-JP" altLang="en-US" sz="1000" dirty="0">
                <a:latin typeface="Meiryo UI" panose="020B0604030504040204" pitchFamily="34" charset="-128"/>
                <a:ea typeface="Meiryo UI" panose="020B0604030504040204" pitchFamily="34" charset="-128"/>
              </a:rPr>
              <a:t>サイズ：</a:t>
            </a:r>
            <a:r>
              <a:rPr lang="en-US" altLang="ja-JP" sz="1000" dirty="0">
                <a:latin typeface="Meiryo UI" panose="020B0604030504040204" pitchFamily="34" charset="-128"/>
                <a:ea typeface="Meiryo UI" panose="020B0604030504040204" pitchFamily="34" charset="-128"/>
              </a:rPr>
              <a:t>φ88×115mm</a:t>
            </a:r>
            <a:r>
              <a:rPr lang="ja-JP" altLang="en-US" sz="1000" dirty="0">
                <a:latin typeface="Meiryo UI" panose="020B0604030504040204" pitchFamily="34" charset="-128"/>
                <a:ea typeface="Meiryo UI" panose="020B0604030504040204" pitchFamily="34" charset="-128"/>
              </a:rPr>
              <a:t>箱サイズ</a:t>
            </a:r>
            <a:r>
              <a:rPr lang="en-US" altLang="ja-JP" sz="1000" dirty="0">
                <a:latin typeface="Meiryo UI" panose="020B0604030504040204" pitchFamily="34" charset="-128"/>
                <a:ea typeface="Meiryo UI" panose="020B0604030504040204" pitchFamily="34" charset="-128"/>
              </a:rPr>
              <a:t>125×120×90mm</a:t>
            </a:r>
          </a:p>
          <a:p>
            <a:r>
              <a:rPr lang="ja-JP" altLang="en-US" sz="1000" dirty="0">
                <a:latin typeface="Meiryo UI" panose="020B0604030504040204" pitchFamily="34" charset="-128"/>
                <a:ea typeface="Meiryo UI" panose="020B0604030504040204" pitchFamily="34" charset="-128"/>
              </a:rPr>
              <a:t>包装：化粧箱入</a:t>
            </a:r>
          </a:p>
          <a:p>
            <a:r>
              <a:rPr lang="ja-JP" altLang="en-US" sz="1000" dirty="0">
                <a:latin typeface="Meiryo UI" panose="020B0604030504040204" pitchFamily="34" charset="-128"/>
                <a:ea typeface="Meiryo UI" panose="020B0604030504040204" pitchFamily="34" charset="-128"/>
              </a:rPr>
              <a:t>備考：名入れ可能容量</a:t>
            </a:r>
            <a:r>
              <a:rPr lang="en-US" altLang="ja-JP" sz="1000" dirty="0">
                <a:latin typeface="Meiryo UI" panose="020B0604030504040204" pitchFamily="34" charset="-128"/>
                <a:ea typeface="Meiryo UI" panose="020B0604030504040204" pitchFamily="34" charset="-128"/>
              </a:rPr>
              <a:t>:370ml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063194"/>
          </a:xfrm>
          <a:prstGeom prst="rect">
            <a:avLst/>
          </a:prstGeom>
          <a:noFill/>
        </p:spPr>
        <p:txBody>
          <a:bodyPr wrap="square" lIns="0" tIns="46800" rIns="0" spcCol="360000" rtlCol="0">
            <a:spAutoFit/>
          </a:bodyPr>
          <a:lstStyle/>
          <a:p>
            <a:pPr algn="just"/>
            <a:r>
              <a:rPr lang="ja-JP" altLang="en-US" sz="1600" dirty="0"/>
              <a:t>スリム型で高さがある、使いやすい容量</a:t>
            </a:r>
            <a:r>
              <a:rPr lang="en-US" altLang="ja-JP" sz="1600" dirty="0"/>
              <a:t>370ml</a:t>
            </a:r>
            <a:r>
              <a:rPr lang="ja-JP" altLang="en-US" sz="1600" dirty="0"/>
              <a:t>のステンレスマグカップ。おしゃれなくすみカラーでオリジナルの名入れをしてノベルティグッズとして幅広くご活用ください。</a:t>
            </a:r>
            <a:r>
              <a:rPr lang="en-US" altLang="ja-JP" sz="1600" dirty="0"/>
              <a:t>※</a:t>
            </a:r>
            <a:r>
              <a:rPr lang="ja-JP" altLang="en-US" sz="1600" dirty="0"/>
              <a:t>こちらの商品は、最小ロット数単位（倍数）のみの承りになります。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435E80D4-52C5-5319-331D-D3411F7C8774}"/>
              </a:ext>
            </a:extLst>
          </p:cNvPr>
          <p:cNvPicPr>
            <a:picLocks noChangeAspect="1"/>
          </p:cNvPicPr>
          <p:nvPr/>
        </p:nvPicPr>
        <p:blipFill>
          <a:blip r:embed="rId5"/>
          <a:stretch>
            <a:fillRect/>
          </a:stretch>
        </p:blipFill>
        <p:spPr>
          <a:xfrm>
            <a:off x="736256" y="1386838"/>
            <a:ext cx="3585210" cy="3585210"/>
          </a:xfrm>
          <a:prstGeom prst="rect">
            <a:avLst/>
          </a:prstGeom>
        </p:spPr>
      </p:pic>
    </p:spTree>
    <p:extLst>
      <p:ext uri="{BB962C8B-B14F-4D97-AF65-F5344CB8AC3E}">
        <p14:creationId xmlns:p14="http://schemas.microsoft.com/office/powerpoint/2010/main" val="11092473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オリジナル木製蓋付キャニスタ－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プリント色数：フルカラー</a:t>
            </a:r>
          </a:p>
          <a:p>
            <a:r>
              <a:rPr lang="ja-JP" altLang="en-US" sz="900" dirty="0">
                <a:latin typeface="Meiryo UI" panose="020B0604030504040204" pitchFamily="34" charset="-128"/>
                <a:ea typeface="Meiryo UI" panose="020B0604030504040204" pitchFamily="34" charset="-128"/>
              </a:rPr>
              <a:t>素材：陶器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木</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φ82×H100㎜</a:t>
            </a:r>
          </a:p>
          <a:p>
            <a:r>
              <a:rPr lang="ja-JP" altLang="en-US" sz="900" dirty="0">
                <a:latin typeface="Meiryo UI" panose="020B0604030504040204" pitchFamily="34" charset="-128"/>
                <a:ea typeface="Meiryo UI" panose="020B0604030504040204" pitchFamily="34" charset="-128"/>
              </a:rPr>
              <a:t>包装：個別袋入れ</a:t>
            </a:r>
          </a:p>
          <a:p>
            <a:r>
              <a:rPr lang="ja-JP" altLang="en-US" sz="900" dirty="0">
                <a:latin typeface="Meiryo UI" panose="020B0604030504040204" pitchFamily="34" charset="-128"/>
                <a:ea typeface="Meiryo UI" panose="020B0604030504040204" pitchFamily="34" charset="-128"/>
              </a:rPr>
              <a:t>備考：印刷：昇華転写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500ml</a:t>
            </a:r>
            <a:r>
              <a:rPr lang="ja-JP" altLang="en-US" sz="1600" dirty="0"/>
              <a:t>サイズの真空ステンレスボトル。保冷温効果に優れている上に、ワンタッチで開けることができる上に直飲みが可能なため、スポーツ時などには非常に便利なアイテムです。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7" name="図 36">
            <a:extLst>
              <a:ext uri="{FF2B5EF4-FFF2-40B4-BE49-F238E27FC236}">
                <a16:creationId xmlns:a16="http://schemas.microsoft.com/office/drawing/2014/main" id="{34703FDD-2821-CB5F-0AC6-E3E4F32950C4}"/>
              </a:ext>
            </a:extLst>
          </p:cNvPr>
          <p:cNvPicPr>
            <a:picLocks noChangeAspect="1"/>
          </p:cNvPicPr>
          <p:nvPr/>
        </p:nvPicPr>
        <p:blipFill>
          <a:blip r:embed="rId5"/>
          <a:stretch>
            <a:fillRect/>
          </a:stretch>
        </p:blipFill>
        <p:spPr>
          <a:xfrm>
            <a:off x="649215" y="1373602"/>
            <a:ext cx="3717347" cy="3717347"/>
          </a:xfrm>
          <a:prstGeom prst="rect">
            <a:avLst/>
          </a:prstGeom>
        </p:spPr>
      </p:pic>
    </p:spTree>
    <p:extLst>
      <p:ext uri="{BB962C8B-B14F-4D97-AF65-F5344CB8AC3E}">
        <p14:creationId xmlns:p14="http://schemas.microsoft.com/office/powerpoint/2010/main" val="37627780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テントクロス抗菌レジカゴトート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550×</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380×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260mm</a:t>
            </a:r>
          </a:p>
          <a:p>
            <a:r>
              <a:rPr lang="ja-JP" altLang="en-US" sz="900" dirty="0">
                <a:latin typeface="Meiryo UI" panose="020B0604030504040204" pitchFamily="34" charset="-128"/>
                <a:ea typeface="Meiryo UI" panose="020B0604030504040204" pitchFamily="34" charset="-128"/>
              </a:rPr>
              <a:t>包装：台紙、</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スーパーのレジカゴにぴったりサイズでお買い物に便利なトートです。耐久性に優れたテントクロスを使用している上に、衛生的な抗菌仕様。四色展開からお選びいただけます。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5" name="図 44">
            <a:extLst>
              <a:ext uri="{FF2B5EF4-FFF2-40B4-BE49-F238E27FC236}">
                <a16:creationId xmlns:a16="http://schemas.microsoft.com/office/drawing/2014/main" id="{CCA33296-C39A-58A0-E6A2-F5EE2759D413}"/>
              </a:ext>
            </a:extLst>
          </p:cNvPr>
          <p:cNvPicPr>
            <a:picLocks noChangeAspect="1"/>
          </p:cNvPicPr>
          <p:nvPr/>
        </p:nvPicPr>
        <p:blipFill>
          <a:blip r:embed="rId5"/>
          <a:stretch>
            <a:fillRect/>
          </a:stretch>
        </p:blipFill>
        <p:spPr>
          <a:xfrm>
            <a:off x="685965" y="1313946"/>
            <a:ext cx="3667125" cy="3667125"/>
          </a:xfrm>
          <a:prstGeom prst="rect">
            <a:avLst/>
          </a:prstGeom>
        </p:spPr>
      </p:pic>
    </p:spTree>
    <p:extLst>
      <p:ext uri="{BB962C8B-B14F-4D97-AF65-F5344CB8AC3E}">
        <p14:creationId xmlns:p14="http://schemas.microsoft.com/office/powerpoint/2010/main" val="3552423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クルリト デイリーバッグ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カラー展開：ネイビー、チャコールブラック、グレー、ミントブルー、セージグリーン、スモークピンク</a:t>
            </a:r>
          </a:p>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290×360(</a:t>
            </a:r>
            <a:r>
              <a:rPr lang="ja-JP" altLang="en-US" sz="900" dirty="0">
                <a:latin typeface="Meiryo UI" panose="020B0604030504040204" pitchFamily="34" charset="-128"/>
                <a:ea typeface="Meiryo UI" panose="020B0604030504040204" pitchFamily="34" charset="-128"/>
              </a:rPr>
              <a:t>持ち手を含む</a:t>
            </a:r>
            <a:r>
              <a:rPr lang="en-US" altLang="ja-JP" sz="900" dirty="0">
                <a:latin typeface="Meiryo UI" panose="020B0604030504040204" pitchFamily="34" charset="-128"/>
                <a:ea typeface="Meiryo UI" panose="020B0604030504040204" pitchFamily="34" charset="-128"/>
              </a:rPr>
              <a:t>540)(mm)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60×180(mm)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14L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老若男女問わず使える、くすみカラーがおしゃれなデイリーバッグ。くるりと丸めれば手のひらサイズにまとまり、大容量で底が広がりお弁当の持ち運びにも便利。販促用のエコバッグに最適です。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6" name="図 65">
            <a:extLst>
              <a:ext uri="{FF2B5EF4-FFF2-40B4-BE49-F238E27FC236}">
                <a16:creationId xmlns:a16="http://schemas.microsoft.com/office/drawing/2014/main" id="{2121A904-9D10-F09A-F751-0035C26855AE}"/>
              </a:ext>
            </a:extLst>
          </p:cNvPr>
          <p:cNvPicPr>
            <a:picLocks noChangeAspect="1"/>
          </p:cNvPicPr>
          <p:nvPr/>
        </p:nvPicPr>
        <p:blipFill>
          <a:blip r:embed="rId5"/>
          <a:stretch>
            <a:fillRect/>
          </a:stretch>
        </p:blipFill>
        <p:spPr>
          <a:xfrm>
            <a:off x="746933" y="1371571"/>
            <a:ext cx="3658185" cy="3658185"/>
          </a:xfrm>
          <a:prstGeom prst="rect">
            <a:avLst/>
          </a:prstGeom>
        </p:spPr>
      </p:pic>
    </p:spTree>
    <p:extLst>
      <p:ext uri="{BB962C8B-B14F-4D97-AF65-F5344CB8AC3E}">
        <p14:creationId xmlns:p14="http://schemas.microsoft.com/office/powerpoint/2010/main" val="1766134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クルット巾着収納ブランケット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900×650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吊り下げ巾着</a:t>
            </a:r>
            <a:r>
              <a:rPr lang="en-US" altLang="ja-JP" sz="900" dirty="0">
                <a:latin typeface="Meiryo UI" panose="020B0604030504040204" pitchFamily="34" charset="-128"/>
                <a:ea typeface="Meiryo UI" panose="020B0604030504040204" pitchFamily="34" charset="-128"/>
              </a:rPr>
              <a:t>/230×230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付属品：取説付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考：ベーシックネイビー・ランプブラック・アイボリー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ブランケット自体がコンパクトで可愛らしい巾着袋にもなるため、持ち運びにも大変便利なアイテムです。また巾着型にするとクッションとしても活用できる点も高ポイントです。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9" name="図 38">
            <a:extLst>
              <a:ext uri="{FF2B5EF4-FFF2-40B4-BE49-F238E27FC236}">
                <a16:creationId xmlns:a16="http://schemas.microsoft.com/office/drawing/2014/main" id="{7C8A54E7-0603-D14B-9DEF-352343CB79A5}"/>
              </a:ext>
            </a:extLst>
          </p:cNvPr>
          <p:cNvPicPr>
            <a:picLocks noChangeAspect="1"/>
          </p:cNvPicPr>
          <p:nvPr/>
        </p:nvPicPr>
        <p:blipFill>
          <a:blip r:embed="rId5"/>
          <a:stretch>
            <a:fillRect/>
          </a:stretch>
        </p:blipFill>
        <p:spPr>
          <a:xfrm>
            <a:off x="478207" y="1725037"/>
            <a:ext cx="4120636" cy="2866059"/>
          </a:xfrm>
          <a:prstGeom prst="rect">
            <a:avLst/>
          </a:prstGeom>
        </p:spPr>
      </p:pic>
    </p:spTree>
    <p:extLst>
      <p:ext uri="{BB962C8B-B14F-4D97-AF65-F5344CB8AC3E}">
        <p14:creationId xmlns:p14="http://schemas.microsoft.com/office/powerpoint/2010/main" val="3395620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オーガニックコットンバイカラー保冷トート</a:t>
            </a:r>
            <a:r>
              <a:rPr lang="en-US" altLang="ja-JP" sz="2000" dirty="0">
                <a:solidFill>
                  <a:schemeClr val="bg1"/>
                </a:solidFill>
                <a:latin typeface="Meiryo UI" panose="020B0604030504040204" pitchFamily="34" charset="-128"/>
                <a:ea typeface="Meiryo UI" panose="020B0604030504040204" pitchFamily="34" charset="-128"/>
              </a:rPr>
              <a:t>(M)</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素材：ステンレス・</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φ48×172mm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180ml</a:t>
            </a:r>
          </a:p>
          <a:p>
            <a:r>
              <a:rPr lang="ja-JP" altLang="en-US" sz="900" dirty="0">
                <a:latin typeface="Meiryo UI" panose="020B0604030504040204" pitchFamily="34" charset="-128"/>
                <a:ea typeface="Meiryo UI" panose="020B0604030504040204" pitchFamily="34" charset="-128"/>
              </a:rPr>
              <a:t>機能：真空構造</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生産国：中国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底のマチが広く大容量で本体とハンドルがバイカラーの保冷トートバッグ。オーガニックコットン使用のエコ商品なので、ノベルティに名入れをして使用すれば企業のイメージアップに繋がります。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8CB81DB1-D255-03CA-ED7D-983A759E9A4C}"/>
              </a:ext>
            </a:extLst>
          </p:cNvPr>
          <p:cNvPicPr>
            <a:picLocks noChangeAspect="1"/>
          </p:cNvPicPr>
          <p:nvPr/>
        </p:nvPicPr>
        <p:blipFill>
          <a:blip r:embed="rId5"/>
          <a:stretch>
            <a:fillRect/>
          </a:stretch>
        </p:blipFill>
        <p:spPr>
          <a:xfrm>
            <a:off x="703591" y="1358484"/>
            <a:ext cx="3560089" cy="3560089"/>
          </a:xfrm>
          <a:prstGeom prst="rect">
            <a:avLst/>
          </a:prstGeom>
        </p:spPr>
      </p:pic>
    </p:spTree>
    <p:extLst>
      <p:ext uri="{BB962C8B-B14F-4D97-AF65-F5344CB8AC3E}">
        <p14:creationId xmlns:p14="http://schemas.microsoft.com/office/powerpoint/2010/main" val="2122867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再生</a:t>
            </a:r>
            <a:r>
              <a:rPr lang="en-US" altLang="ja-JP" sz="2000" dirty="0">
                <a:solidFill>
                  <a:schemeClr val="bg1"/>
                </a:solidFill>
                <a:latin typeface="Meiryo UI" panose="020B0604030504040204" pitchFamily="34" charset="-128"/>
                <a:ea typeface="Meiryo UI" panose="020B0604030504040204" pitchFamily="34" charset="-128"/>
              </a:rPr>
              <a:t>PET</a:t>
            </a:r>
            <a:r>
              <a:rPr lang="ja-JP" altLang="en-US" sz="2000" dirty="0">
                <a:solidFill>
                  <a:schemeClr val="bg1"/>
                </a:solidFill>
                <a:latin typeface="Meiryo UI" panose="020B0604030504040204" pitchFamily="34" charset="-128"/>
                <a:ea typeface="Meiryo UI" panose="020B0604030504040204" pitchFamily="34" charset="-128"/>
              </a:rPr>
              <a:t>ユーティリティバッグ</a:t>
            </a:r>
            <a:r>
              <a:rPr lang="en-US" altLang="ja-JP" sz="2000" dirty="0">
                <a:solidFill>
                  <a:schemeClr val="bg1"/>
                </a:solidFill>
                <a:latin typeface="Meiryo UI" panose="020B0604030504040204" pitchFamily="34" charset="-128"/>
                <a:ea typeface="Meiryo UI" panose="020B0604030504040204" pitchFamily="34" charset="-128"/>
              </a:rPr>
              <a:t>(L)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カラー展開：ネイビー、ブラック、ベージュ、アイボリー、スモークブルー</a:t>
            </a:r>
          </a:p>
          <a:p>
            <a:r>
              <a:rPr lang="ja-JP" altLang="en-US" sz="900" dirty="0">
                <a:latin typeface="Meiryo UI" panose="020B0604030504040204" pitchFamily="34" charset="-128"/>
                <a:ea typeface="Meiryo UI" panose="020B0604030504040204" pitchFamily="34" charset="-128"/>
              </a:rPr>
              <a:t>素材：ポリエステル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再生</a:t>
            </a:r>
            <a:r>
              <a:rPr lang="en-US" altLang="ja-JP" sz="900" dirty="0">
                <a:latin typeface="Meiryo UI" panose="020B0604030504040204" pitchFamily="34" charset="-128"/>
                <a:ea typeface="Meiryo UI" panose="020B0604030504040204" pitchFamily="34" charset="-128"/>
              </a:rPr>
              <a:t>PET)</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300×360×140(mm)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25×480(mm)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15L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再生</a:t>
            </a:r>
            <a:r>
              <a:rPr lang="en-US" altLang="ja-JP" sz="1600" dirty="0"/>
              <a:t>PET</a:t>
            </a:r>
            <a:r>
              <a:rPr lang="ja-JP" altLang="en-US" sz="1600" dirty="0"/>
              <a:t>ポリエステル生地を使った肩掛けできる</a:t>
            </a:r>
            <a:r>
              <a:rPr lang="en-US" altLang="ja-JP" sz="1600" dirty="0"/>
              <a:t>L</a:t>
            </a:r>
            <a:r>
              <a:rPr lang="ja-JP" altLang="en-US" sz="1600" dirty="0"/>
              <a:t>サイズのトートバッグ。厚みのある書類も収容できるので、会社説明会やオープンキャンパスでパンレットや書類を配布する際に重宝します。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7" name="図 36">
            <a:extLst>
              <a:ext uri="{FF2B5EF4-FFF2-40B4-BE49-F238E27FC236}">
                <a16:creationId xmlns:a16="http://schemas.microsoft.com/office/drawing/2014/main" id="{9373CA1F-8696-0B98-2E7D-9144105229BF}"/>
              </a:ext>
            </a:extLst>
          </p:cNvPr>
          <p:cNvPicPr>
            <a:picLocks noChangeAspect="1"/>
          </p:cNvPicPr>
          <p:nvPr/>
        </p:nvPicPr>
        <p:blipFill>
          <a:blip r:embed="rId5"/>
          <a:stretch>
            <a:fillRect/>
          </a:stretch>
        </p:blipFill>
        <p:spPr>
          <a:xfrm>
            <a:off x="688940" y="1375825"/>
            <a:ext cx="3628716" cy="3628716"/>
          </a:xfrm>
          <a:prstGeom prst="rect">
            <a:avLst/>
          </a:prstGeom>
        </p:spPr>
      </p:pic>
    </p:spTree>
    <p:extLst>
      <p:ext uri="{BB962C8B-B14F-4D97-AF65-F5344CB8AC3E}">
        <p14:creationId xmlns:p14="http://schemas.microsoft.com/office/powerpoint/2010/main" val="663475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フタ付 真空ステンレスタンブラー </a:t>
            </a:r>
            <a:r>
              <a:rPr lang="en-US" altLang="ja-JP" sz="2000" dirty="0">
                <a:solidFill>
                  <a:schemeClr val="bg1"/>
                </a:solidFill>
                <a:latin typeface="Meiryo UI" panose="020B0604030504040204" pitchFamily="34" charset="-128"/>
                <a:ea typeface="Meiryo UI" panose="020B0604030504040204" pitchFamily="34" charset="-128"/>
              </a:rPr>
              <a:t>320ml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863955"/>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カラー展開：ピンク・ブルー </a:t>
            </a:r>
            <a:r>
              <a:rPr lang="en-US" altLang="ja-JP" sz="1000" dirty="0">
                <a:latin typeface="Meiryo UI" panose="020B0604030504040204" pitchFamily="34" charset="-128"/>
                <a:ea typeface="Meiryo UI" panose="020B0604030504040204" pitchFamily="34" charset="-128"/>
              </a:rPr>
              <a:t>2</a:t>
            </a:r>
            <a:r>
              <a:rPr lang="ja-JP" altLang="en-US" sz="1000" dirty="0">
                <a:latin typeface="Meiryo UI" panose="020B0604030504040204" pitchFamily="34" charset="-128"/>
                <a:ea typeface="Meiryo UI" panose="020B0604030504040204" pitchFamily="34" charset="-128"/>
              </a:rPr>
              <a:t>色取混ぜ</a:t>
            </a:r>
          </a:p>
          <a:p>
            <a:r>
              <a:rPr lang="ja-JP" altLang="en-US" sz="1000" dirty="0">
                <a:latin typeface="Meiryo UI" panose="020B0604030504040204" pitchFamily="34" charset="-128"/>
                <a:ea typeface="Meiryo UI" panose="020B0604030504040204" pitchFamily="34" charset="-128"/>
              </a:rPr>
              <a:t>素材：ステンレス・</a:t>
            </a:r>
            <a:r>
              <a:rPr lang="en-US" altLang="ja-JP" sz="1000" dirty="0">
                <a:latin typeface="Meiryo UI" panose="020B0604030504040204" pitchFamily="34" charset="-128"/>
                <a:ea typeface="Meiryo UI" panose="020B0604030504040204" pitchFamily="34" charset="-128"/>
              </a:rPr>
              <a:t>AS</a:t>
            </a:r>
            <a:r>
              <a:rPr lang="ja-JP" altLang="en-US" sz="1000" dirty="0">
                <a:latin typeface="Meiryo UI" panose="020B0604030504040204" pitchFamily="34" charset="-128"/>
                <a:ea typeface="Meiryo UI" panose="020B0604030504040204" pitchFamily="34" charset="-128"/>
              </a:rPr>
              <a:t>・シリコン</a:t>
            </a:r>
          </a:p>
          <a:p>
            <a:r>
              <a:rPr lang="ja-JP" altLang="en-US" sz="1000" dirty="0">
                <a:latin typeface="Meiryo UI" panose="020B0604030504040204" pitchFamily="34" charset="-128"/>
                <a:ea typeface="Meiryo UI" panose="020B0604030504040204" pitchFamily="34" charset="-128"/>
              </a:rPr>
              <a:t>サイズ：</a:t>
            </a:r>
            <a:r>
              <a:rPr lang="en-US" altLang="ja-JP" sz="1000" dirty="0">
                <a:latin typeface="Meiryo UI" panose="020B0604030504040204" pitchFamily="34" charset="-128"/>
                <a:ea typeface="Meiryo UI" panose="020B0604030504040204" pitchFamily="34" charset="-128"/>
              </a:rPr>
              <a:t>φ82×105mm</a:t>
            </a:r>
          </a:p>
          <a:p>
            <a:r>
              <a:rPr lang="ja-JP" altLang="en-US" sz="1000" dirty="0">
                <a:latin typeface="Meiryo UI" panose="020B0604030504040204" pitchFamily="34" charset="-128"/>
                <a:ea typeface="Meiryo UI" panose="020B0604030504040204" pitchFamily="34" charset="-128"/>
              </a:rPr>
              <a:t>包装：化粧箱</a:t>
            </a:r>
          </a:p>
          <a:p>
            <a:r>
              <a:rPr lang="ja-JP" altLang="en-US" sz="1000" dirty="0">
                <a:latin typeface="Meiryo UI" panose="020B0604030504040204" pitchFamily="34" charset="-128"/>
                <a:ea typeface="Meiryo UI" panose="020B0604030504040204" pitchFamily="34" charset="-128"/>
              </a:rPr>
              <a:t>備考：真空構造、容量</a:t>
            </a:r>
            <a:r>
              <a:rPr lang="en-US" altLang="ja-JP" sz="1000" dirty="0">
                <a:latin typeface="Meiryo UI" panose="020B0604030504040204" pitchFamily="34" charset="-128"/>
                <a:ea typeface="Meiryo UI" panose="020B0604030504040204" pitchFamily="34" charset="-128"/>
              </a:rPr>
              <a:t>/320ml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高級感のある側面カラーながら、透明蓋で中身が確認できるため使い勝手も良い、</a:t>
            </a:r>
            <a:r>
              <a:rPr lang="en-US" altLang="ja-JP" sz="1600" dirty="0"/>
              <a:t>320ml</a:t>
            </a:r>
            <a:r>
              <a:rPr lang="ja-JP" altLang="en-US" sz="1600" dirty="0"/>
              <a:t>サイズの真空ステンレスタンブラーです。ワークデスクなどで利用するにはぴったり！</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1" name="図 80">
            <a:extLst>
              <a:ext uri="{FF2B5EF4-FFF2-40B4-BE49-F238E27FC236}">
                <a16:creationId xmlns:a16="http://schemas.microsoft.com/office/drawing/2014/main" id="{85E3047A-E37D-E10A-A8AB-2FFB87335504}"/>
              </a:ext>
            </a:extLst>
          </p:cNvPr>
          <p:cNvPicPr>
            <a:picLocks noChangeAspect="1"/>
          </p:cNvPicPr>
          <p:nvPr/>
        </p:nvPicPr>
        <p:blipFill>
          <a:blip r:embed="rId5"/>
          <a:stretch>
            <a:fillRect/>
          </a:stretch>
        </p:blipFill>
        <p:spPr>
          <a:xfrm>
            <a:off x="723972" y="1411148"/>
            <a:ext cx="3560088" cy="3560088"/>
          </a:xfrm>
          <a:prstGeom prst="rect">
            <a:avLst/>
          </a:prstGeom>
        </p:spPr>
      </p:pic>
    </p:spTree>
    <p:extLst>
      <p:ext uri="{BB962C8B-B14F-4D97-AF65-F5344CB8AC3E}">
        <p14:creationId xmlns:p14="http://schemas.microsoft.com/office/powerpoint/2010/main" val="390432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真空ステンレス ラウンドタンブラー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カラー展開：ピンク・ブルー </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色取混ぜ</a:t>
            </a:r>
          </a:p>
          <a:p>
            <a:r>
              <a:rPr lang="ja-JP" altLang="en-US" sz="900" dirty="0">
                <a:latin typeface="Meiryo UI" panose="020B0604030504040204" pitchFamily="34" charset="-128"/>
                <a:ea typeface="Meiryo UI" panose="020B0604030504040204" pitchFamily="34" charset="-128"/>
              </a:rPr>
              <a:t>素材：ステンレス</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φ89×115mm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380ml</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備考：真空構造</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淡い色合いと丸みのあるフォルムがオシャレなタンブラーです。ステンレス素材を使用した真空構造となっているため保冷温効果も高く、特典用や記念用、景品用などにおすすめです。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6" name="図 55">
            <a:extLst>
              <a:ext uri="{FF2B5EF4-FFF2-40B4-BE49-F238E27FC236}">
                <a16:creationId xmlns:a16="http://schemas.microsoft.com/office/drawing/2014/main" id="{1ECB2A83-3502-0574-2E40-5992E65EA1F3}"/>
              </a:ext>
            </a:extLst>
          </p:cNvPr>
          <p:cNvPicPr>
            <a:picLocks noChangeAspect="1"/>
          </p:cNvPicPr>
          <p:nvPr/>
        </p:nvPicPr>
        <p:blipFill>
          <a:blip r:embed="rId5"/>
          <a:stretch>
            <a:fillRect/>
          </a:stretch>
        </p:blipFill>
        <p:spPr>
          <a:xfrm>
            <a:off x="667896" y="1379250"/>
            <a:ext cx="3593523" cy="3593523"/>
          </a:xfrm>
          <a:prstGeom prst="rect">
            <a:avLst/>
          </a:prstGeom>
        </p:spPr>
      </p:pic>
    </p:spTree>
    <p:extLst>
      <p:ext uri="{BB962C8B-B14F-4D97-AF65-F5344CB8AC3E}">
        <p14:creationId xmlns:p14="http://schemas.microsoft.com/office/powerpoint/2010/main" val="309916684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984</TotalTime>
  <Words>2844</Words>
  <Application>Microsoft Office PowerPoint</Application>
  <PresentationFormat>画面に合わせる (4:3)</PresentationFormat>
  <Paragraphs>477</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263</cp:revision>
  <cp:lastPrinted>2021-07-20T08:57:41Z</cp:lastPrinted>
  <dcterms:created xsi:type="dcterms:W3CDTF">2021-06-21T09:41:39Z</dcterms:created>
  <dcterms:modified xsi:type="dcterms:W3CDTF">2024-07-25T08:23:16Z</dcterms:modified>
</cp:coreProperties>
</file>