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57" r:id="rId3"/>
    <p:sldId id="256" r:id="rId4"/>
    <p:sldId id="290" r:id="rId5"/>
    <p:sldId id="289" r:id="rId6"/>
    <p:sldId id="288" r:id="rId7"/>
    <p:sldId id="258" r:id="rId8"/>
    <p:sldId id="259" r:id="rId9"/>
    <p:sldId id="260" r:id="rId10"/>
    <p:sldId id="261" r:id="rId11"/>
    <p:sldId id="262" r:id="rId12"/>
    <p:sldId id="263" r:id="rId13"/>
    <p:sldId id="264" r:id="rId14"/>
    <p:sldId id="265" r:id="rId15"/>
    <p:sldId id="266" r:id="rId16"/>
    <p:sldId id="267" r:id="rId17"/>
    <p:sldId id="287" r:id="rId18"/>
    <p:sldId id="284" r:id="rId19"/>
    <p:sldId id="270" r:id="rId20"/>
    <p:sldId id="271" r:id="rId21"/>
    <p:sldId id="272" r:id="rId22"/>
    <p:sldId id="286" r:id="rId23"/>
    <p:sldId id="273" r:id="rId24"/>
    <p:sldId id="274" r:id="rId25"/>
    <p:sldId id="275" r:id="rId26"/>
    <p:sldId id="276" r:id="rId27"/>
    <p:sldId id="277" r:id="rId28"/>
    <p:sldId id="278" r:id="rId29"/>
    <p:sldId id="279" r:id="rId30"/>
    <p:sldId id="285" r:id="rId31"/>
    <p:sldId id="280" r:id="rId32"/>
    <p:sldId id="281" r:id="rId33"/>
    <p:sldId id="282"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720" cy="3085200"/>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A4AC6-E013-4DE8-845F-09C406DB4175}"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406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88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45696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888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72123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93210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extLst>
      <p:ext uri="{BB962C8B-B14F-4D97-AF65-F5344CB8AC3E}">
        <p14:creationId xmlns:p14="http://schemas.microsoft.com/office/powerpoint/2010/main" val="427877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3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11838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119075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381397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402977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121486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2747746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extLst>
      <p:ext uri="{BB962C8B-B14F-4D97-AF65-F5344CB8AC3E}">
        <p14:creationId xmlns:p14="http://schemas.microsoft.com/office/powerpoint/2010/main" val="616509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192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480" cy="508068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040" cy="60228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1800" b="0" strike="noStrike" spc="-1">
                <a:latin typeface="Arial"/>
              </a:rPr>
              <a:t>クリックしてアウトラインのテキストを編集</a:t>
            </a:r>
            <a:endParaRPr lang="en-US" sz="1800" b="0" strike="noStrike" spc="-1">
              <a:latin typeface="Arial"/>
            </a:endParaRPr>
          </a:p>
          <a:p>
            <a:pPr marL="864000" lvl="1" indent="-324000">
              <a:spcBef>
                <a:spcPts val="1134"/>
              </a:spcBef>
              <a:buClr>
                <a:srgbClr val="000000"/>
              </a:buClr>
              <a:buSzPct val="75000"/>
              <a:buFont typeface="Symbol" charset="2"/>
              <a:buChar char=""/>
            </a:pPr>
            <a:r>
              <a:rPr lang="en-US" sz="1800" b="0" strike="noStrike" spc="-1">
                <a:latin typeface="Arial"/>
              </a:rPr>
              <a:t>2</a:t>
            </a:r>
            <a:r>
              <a:rPr lang="ja-JP" sz="1800" b="0" strike="noStrike" spc="-1">
                <a:latin typeface="Arial"/>
              </a:rPr>
              <a:t>レベル目のアウトライン</a:t>
            </a:r>
            <a:endParaRPr lang="en-US" sz="1800" b="0" strike="noStrike" spc="-1">
              <a:latin typeface="Arial"/>
            </a:endParaRPr>
          </a:p>
          <a:p>
            <a:pPr marL="1296000" lvl="2" indent="-288000">
              <a:spcBef>
                <a:spcPts val="850"/>
              </a:spcBef>
              <a:buClr>
                <a:srgbClr val="000000"/>
              </a:buClr>
              <a:buSzPct val="45000"/>
              <a:buFont typeface="Wingdings" charset="2"/>
              <a:buChar char=""/>
            </a:pPr>
            <a:r>
              <a:rPr lang="en-US" sz="1800" b="0" strike="noStrike" spc="-1">
                <a:latin typeface="Arial"/>
              </a:rPr>
              <a:t>3</a:t>
            </a:r>
            <a:r>
              <a:rPr lang="ja-JP" sz="1800" b="0" strike="noStrike" spc="-1">
                <a:latin typeface="Arial"/>
              </a:rPr>
              <a:t>レベル目のアウトライン</a:t>
            </a:r>
            <a:endParaRPr lang="en-US" sz="1800" b="0" strike="noStrike" spc="-1">
              <a:latin typeface="Arial"/>
            </a:endParaRPr>
          </a:p>
          <a:p>
            <a:pPr marL="1728000" lvl="3" indent="-216000">
              <a:spcBef>
                <a:spcPts val="567"/>
              </a:spcBef>
              <a:buClr>
                <a:srgbClr val="000000"/>
              </a:buClr>
              <a:buSzPct val="75000"/>
              <a:buFont typeface="Symbol" charset="2"/>
              <a:buChar char=""/>
            </a:pPr>
            <a:r>
              <a:rPr lang="en-US" sz="1800" b="0" strike="noStrike" spc="-1">
                <a:latin typeface="Arial"/>
              </a:rPr>
              <a:t>4</a:t>
            </a:r>
            <a:r>
              <a:rPr lang="ja-JP" sz="1800" b="0" strike="noStrike" spc="-1">
                <a:latin typeface="Arial"/>
              </a:rPr>
              <a:t>レベル目のアウトライン</a:t>
            </a:r>
            <a:endParaRPr lang="en-US" sz="1800" b="0" strike="noStrike" spc="-1">
              <a:latin typeface="Arial"/>
            </a:endParaRPr>
          </a:p>
          <a:p>
            <a:pPr marL="2160000" lvl="4" indent="-216000">
              <a:spcBef>
                <a:spcPts val="283"/>
              </a:spcBef>
              <a:buClr>
                <a:srgbClr val="000000"/>
              </a:buClr>
              <a:buSzPct val="45000"/>
              <a:buFont typeface="Wingdings" charset="2"/>
              <a:buChar char=""/>
            </a:pPr>
            <a:r>
              <a:rPr lang="en-US" sz="1800" b="0" strike="noStrike" spc="-1">
                <a:latin typeface="Arial"/>
              </a:rPr>
              <a:t>5</a:t>
            </a:r>
            <a:r>
              <a:rPr lang="ja-JP" sz="1800" b="0" strike="noStrike" spc="-1">
                <a:latin typeface="Arial"/>
              </a:rPr>
              <a:t>レベル目のアウトライン</a:t>
            </a:r>
            <a:endParaRPr lang="en-US" sz="1800" b="0" strike="noStrike" spc="-1">
              <a:latin typeface="Arial"/>
            </a:endParaRPr>
          </a:p>
          <a:p>
            <a:pPr marL="2592000" lvl="5" indent="-216000">
              <a:spcBef>
                <a:spcPts val="283"/>
              </a:spcBef>
              <a:buClr>
                <a:srgbClr val="000000"/>
              </a:buClr>
              <a:buSzPct val="45000"/>
              <a:buFont typeface="Wingdings" charset="2"/>
              <a:buChar char=""/>
            </a:pPr>
            <a:r>
              <a:rPr lang="en-US" sz="1800" b="0" strike="noStrike" spc="-1">
                <a:latin typeface="Arial"/>
              </a:rPr>
              <a:t>6</a:t>
            </a:r>
            <a:r>
              <a:rPr lang="ja-JP" sz="1800" b="0" strike="noStrike" spc="-1">
                <a:latin typeface="Arial"/>
              </a:rPr>
              <a:t>レベル目のアウトライン</a:t>
            </a:r>
            <a:endParaRPr lang="en-US" sz="1800" b="0" strike="noStrike" spc="-1">
              <a:latin typeface="Arial"/>
            </a:endParaRPr>
          </a:p>
          <a:p>
            <a:pPr marL="3024000" lvl="6" indent="-216000">
              <a:spcBef>
                <a:spcPts val="283"/>
              </a:spcBef>
              <a:buClr>
                <a:srgbClr val="000000"/>
              </a:buClr>
              <a:buSzPct val="45000"/>
              <a:buFont typeface="Wingdings" charset="2"/>
              <a:buChar char=""/>
            </a:pPr>
            <a:r>
              <a:rPr lang="en-US" sz="1800" b="0" strike="noStrike" spc="-1">
                <a:latin typeface="Arial"/>
              </a:rPr>
              <a:t>7</a:t>
            </a:r>
            <a:r>
              <a:rPr lang="ja-JP" sz="1800" b="0" strike="noStrike" spc="-1">
                <a:latin typeface="Arial"/>
              </a:rPr>
              <a:t>レベル目のアウトライン</a:t>
            </a:r>
            <a:endParaRPr lang="en-US" sz="1800" b="0" strike="noStrike" spc="-1">
              <a:latin typeface="Arial"/>
            </a:endParaRPr>
          </a:p>
        </p:txBody>
      </p:sp>
    </p:spTree>
    <p:extLst>
      <p:ext uri="{BB962C8B-B14F-4D97-AF65-F5344CB8AC3E}">
        <p14:creationId xmlns:p14="http://schemas.microsoft.com/office/powerpoint/2010/main" val="2513010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デスクトップ 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カラー展開：全</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素材：ポリウレタン・</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PS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サイズ：</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26×109×106mm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包装：包装袋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生産国：中国 </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どんなシーンにもしっかりマッチするシンプルでオシャレな専用ケース入りのメモパッドです。勉強でもお仕事でも必要不可欠なメモ帳はノベルティグッズとしても大変喜ばれます。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85" name="図 84">
            <a:extLst>
              <a:ext uri="{FF2B5EF4-FFF2-40B4-BE49-F238E27FC236}">
                <a16:creationId xmlns:a16="http://schemas.microsoft.com/office/drawing/2014/main" id="{AD017BA8-93DC-9A1D-F606-4A8018C84151}"/>
              </a:ext>
            </a:extLst>
          </p:cNvPr>
          <p:cNvPicPr>
            <a:picLocks noChangeAspect="1"/>
          </p:cNvPicPr>
          <p:nvPr/>
        </p:nvPicPr>
        <p:blipFill>
          <a:blip r:embed="rId5"/>
          <a:stretch>
            <a:fillRect/>
          </a:stretch>
        </p:blipFill>
        <p:spPr>
          <a:xfrm>
            <a:off x="711882" y="1392829"/>
            <a:ext cx="3641208" cy="3641208"/>
          </a:xfrm>
          <a:prstGeom prst="rect">
            <a:avLst/>
          </a:prstGeom>
        </p:spPr>
      </p:pic>
    </p:spTree>
    <p:extLst>
      <p:ext uri="{BB962C8B-B14F-4D97-AF65-F5344CB8AC3E}">
        <p14:creationId xmlns:p14="http://schemas.microsoft.com/office/powerpoint/2010/main" val="166280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箸キャップ付箸</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:205(mm)</a:t>
            </a:r>
            <a:r>
              <a:rPr lang="ja-JP" altLang="en-US" sz="900" dirty="0">
                <a:latin typeface="Meiryo UI" panose="020B0604030504040204" pitchFamily="34" charset="-128"/>
                <a:ea typeface="Meiryo UI" panose="020B0604030504040204" pitchFamily="34" charset="-128"/>
              </a:rPr>
              <a:t>、箸キャップ</a:t>
            </a:r>
            <a:r>
              <a:rPr lang="en-US" altLang="ja-JP" sz="900" dirty="0">
                <a:latin typeface="Meiryo UI" panose="020B0604030504040204" pitchFamily="34" charset="-128"/>
                <a:ea typeface="Meiryo UI" panose="020B0604030504040204" pitchFamily="34" charset="-128"/>
              </a:rPr>
              <a:t>:20×101×11(mm)</a:t>
            </a:r>
          </a:p>
          <a:p>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zh-TW" altLang="en-US" sz="900" dirty="0">
                <a:latin typeface="Meiryo UI" panose="020B0604030504040204" pitchFamily="34" charset="-128"/>
                <a:ea typeface="Meiryo UI" panose="020B0604030504040204" pitchFamily="34" charset="-128"/>
              </a:rPr>
              <a:t>取説付、食品衛生検査済</a:t>
            </a:r>
            <a:endParaRPr lang="en-US" altLang="zh-TW"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カラー</a:t>
            </a:r>
            <a:r>
              <a:rPr lang="ja-JP" altLang="en-US" sz="900" dirty="0">
                <a:latin typeface="Meiryo UI" panose="020B0604030504040204" pitchFamily="34" charset="-128"/>
                <a:ea typeface="Meiryo UI" panose="020B0604030504040204" pitchFamily="34" charset="-128"/>
              </a:rPr>
              <a:t>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ナチュラル、ホワイト、ブラック、スモークピンク、スモークブルー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にも貢献できるバンブーファイバーを配合したキャップ付きの箸。丈夫で割れにくいため使い勝手も抜群です。ナチュラル、ホワイト、ブラック、スモークピンク、スモークブルーの全</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色。</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0C57BEE3-522A-1E5C-E525-F0D6CA434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25" y="1463475"/>
            <a:ext cx="3508573" cy="350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01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130×130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コスメやアクセサリーショップのノベルティ用として、またキャラクターグッズやレジャーグッズ用として人気の高い、キャンバス素材のフラットポーチです。カラーバリエーションは全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DBE273B-6CE1-C244-8E12-1D70FF065F76}"/>
              </a:ext>
            </a:extLst>
          </p:cNvPr>
          <p:cNvPicPr>
            <a:picLocks noChangeAspect="1"/>
          </p:cNvPicPr>
          <p:nvPr/>
        </p:nvPicPr>
        <p:blipFill>
          <a:blip r:embed="rId5"/>
          <a:stretch>
            <a:fillRect/>
          </a:stretch>
        </p:blipFill>
        <p:spPr>
          <a:xfrm>
            <a:off x="681274" y="1422052"/>
            <a:ext cx="3859186" cy="3533475"/>
          </a:xfrm>
          <a:prstGeom prst="rect">
            <a:avLst/>
          </a:prstGeom>
        </p:spPr>
      </p:pic>
    </p:spTree>
    <p:extLst>
      <p:ext uri="{BB962C8B-B14F-4D97-AF65-F5344CB8AC3E}">
        <p14:creationId xmlns:p14="http://schemas.microsoft.com/office/powerpoint/2010/main" val="272542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W415×H385mm(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24g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考：ネイビー・グレー・オリーブ</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コンパクトに折りたたんで気軽に持ち歩けるスッキリシンプルなデザインのエコバッグです。ネイビー、グレー、オリーブの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色ラインナップから自由にお選びいただけます。是非ご活用ください。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22052FB-C790-D646-B499-38430ADD4BBA}"/>
              </a:ext>
            </a:extLst>
          </p:cNvPr>
          <p:cNvPicPr>
            <a:picLocks noChangeAspect="1"/>
          </p:cNvPicPr>
          <p:nvPr/>
        </p:nvPicPr>
        <p:blipFill>
          <a:blip r:embed="rId5"/>
          <a:stretch>
            <a:fillRect/>
          </a:stretch>
        </p:blipFill>
        <p:spPr>
          <a:xfrm>
            <a:off x="379916" y="1627414"/>
            <a:ext cx="4219729" cy="3423058"/>
          </a:xfrm>
          <a:prstGeom prst="rect">
            <a:avLst/>
          </a:prstGeom>
        </p:spPr>
      </p:pic>
    </p:spTree>
    <p:extLst>
      <p:ext uri="{BB962C8B-B14F-4D97-AF65-F5344CB8AC3E}">
        <p14:creationId xmlns:p14="http://schemas.microsoft.com/office/powerpoint/2010/main" val="356041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A7</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107×75×16mm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ミシン目付メモ紙</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罫入</a:t>
            </a:r>
            <a:r>
              <a:rPr lang="en-US" altLang="ja-JP" sz="900" b="0" i="0" dirty="0">
                <a:solidFill>
                  <a:srgbClr val="333333"/>
                </a:solidFill>
                <a:effectLst/>
                <a:latin typeface="-apple-system"/>
              </a:rPr>
              <a:t>48</a:t>
            </a:r>
            <a:r>
              <a:rPr lang="ja-JP" altLang="en-US" sz="900" b="0" i="0" dirty="0">
                <a:solidFill>
                  <a:srgbClr val="333333"/>
                </a:solidFill>
                <a:effectLst/>
                <a:latin typeface="-apple-system"/>
              </a:rPr>
              <a:t>･無地</a:t>
            </a:r>
            <a:r>
              <a:rPr lang="en-US" altLang="ja-JP" sz="900" b="0" i="0" dirty="0">
                <a:solidFill>
                  <a:srgbClr val="333333"/>
                </a:solidFill>
                <a:effectLst/>
                <a:latin typeface="-apple-system"/>
              </a:rPr>
              <a:t>48)</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ミシン目付きで使い勝手が良く、オシャレなハードカバーも高ポイントな</a:t>
            </a:r>
            <a:r>
              <a:rPr lang="en-US" altLang="ja-JP" sz="1600" b="0" i="0" dirty="0">
                <a:solidFill>
                  <a:srgbClr val="333333"/>
                </a:solidFill>
                <a:effectLst/>
                <a:latin typeface="Meiryo UI" panose="020B0604030504040204" pitchFamily="50" charset="-128"/>
                <a:ea typeface="Meiryo UI" panose="020B0604030504040204" pitchFamily="50" charset="-128"/>
              </a:rPr>
              <a:t>A7</a:t>
            </a:r>
            <a:r>
              <a:rPr lang="ja-JP" altLang="en-US" sz="1600" b="0" i="0" dirty="0">
                <a:solidFill>
                  <a:srgbClr val="333333"/>
                </a:solidFill>
                <a:effectLst/>
                <a:latin typeface="Meiryo UI" panose="020B0604030504040204" pitchFamily="50" charset="-128"/>
                <a:ea typeface="Meiryo UI" panose="020B0604030504040204" pitchFamily="50" charset="-128"/>
              </a:rPr>
              <a:t>サイズのメモ帳です。カラーバリエーションはオレンジ、ネイビー、ブルー、ベージュの全</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色展開。</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0451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イロイロポーチ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オレンジ･ブラック･ブルー･レッド </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110×275×60mm</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コスメポーチをはじめ、モバイルグッズを纏めたり、携帯しておきたいお薬入れとしてなど、様々な用途に広く使用できるポーチです。デザインもポップで可愛らしいので是非ご活用ください。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9916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メタリア キーホルダーポーチ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グレー･ブラウン･ベージュ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ポリウレタン･亜鉛合金</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89×107×7mm</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小銭入れとして、イヤフォンケースとして、マルチに活用できる上、トライアングルな形状がオシャレなキーホルダーポーチです。ズボンのベルトループなどにも付けられますので便利です。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4122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シャンブリック巾着</a:t>
            </a:r>
            <a:r>
              <a:rPr lang="en-US" altLang="ja-JP" sz="2000" dirty="0">
                <a:solidFill>
                  <a:schemeClr val="bg1"/>
                </a:solidFill>
                <a:latin typeface="Meiryo UI" panose="020B0604030504040204" pitchFamily="34" charset="-128"/>
                <a:ea typeface="Meiryo UI" panose="020B0604030504040204" pitchFamily="34" charset="-128"/>
              </a:rPr>
              <a:t>(SS)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371513"/>
          </a:xfrm>
          <a:prstGeom prst="rect">
            <a:avLst/>
          </a:prstGeom>
          <a:noFill/>
        </p:spPr>
        <p:txBody>
          <a:bodyPr wrap="square" lIns="90000" tIns="46800" rIns="0" bIns="46800" rtlCol="0">
            <a:spAutoFit/>
          </a:bodyPr>
          <a:lstStyle/>
          <a:p>
            <a:pPr>
              <a:tabLst>
                <a:tab pos="542925" algn="l"/>
                <a:tab pos="715963" algn="l"/>
              </a:tabLst>
            </a:pPr>
            <a:r>
              <a:rPr lang="ja-JP" altLang="en-US" sz="900" b="0" i="0" spc="200" dirty="0">
                <a:solidFill>
                  <a:srgbClr val="333333"/>
                </a:solidFill>
                <a:effectLst/>
                <a:latin typeface="Meiryo UI" panose="020B0604030504040204" pitchFamily="50" charset="-128"/>
                <a:ea typeface="Meiryo UI" panose="020B0604030504040204" pitchFamily="50" charset="-128"/>
              </a:rPr>
              <a:t>素材：</a:t>
            </a:r>
            <a:r>
              <a:rPr lang="ja-JP" altLang="en-US" sz="900" b="0" i="0" dirty="0">
                <a:solidFill>
                  <a:srgbClr val="333333"/>
                </a:solidFill>
                <a:effectLst/>
                <a:latin typeface="Meiryo UI" panose="020B0604030504040204" pitchFamily="50" charset="-128"/>
                <a:ea typeface="Meiryo UI" panose="020B0604030504040204" pitchFamily="50" charset="-128"/>
              </a:rPr>
              <a:t>コットン、ポリエステル</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542925" algn="l"/>
                <a:tab pos="715963" algn="l"/>
              </a:tabLst>
            </a:pPr>
            <a:r>
              <a:rPr lang="ja-JP" altLang="en-US" sz="900" spc="200" dirty="0">
                <a:latin typeface="Meiryo UI" panose="020B0604030504040204" pitchFamily="50" charset="-128"/>
                <a:ea typeface="Meiryo UI" panose="020B0604030504040204" pitchFamily="50" charset="-128"/>
              </a:rPr>
              <a:t>サイズ：</a:t>
            </a:r>
            <a:r>
              <a:rPr lang="ja-JP" altLang="en-US" sz="900" b="0" i="0" dirty="0">
                <a:solidFill>
                  <a:srgbClr val="333333"/>
                </a:solidFill>
                <a:effectLst/>
                <a:latin typeface="Meiryo UI" panose="020B0604030504040204" pitchFamily="50" charset="-128"/>
                <a:ea typeface="Meiryo UI" panose="020B0604030504040204" pitchFamily="50" charset="-128"/>
              </a:rPr>
              <a:t>約</a:t>
            </a:r>
            <a:r>
              <a:rPr lang="en-US" altLang="ja-JP" sz="900" b="0" i="0" dirty="0">
                <a:solidFill>
                  <a:srgbClr val="333333"/>
                </a:solidFill>
                <a:effectLst/>
                <a:latin typeface="Meiryo UI" panose="020B0604030504040204" pitchFamily="50" charset="-128"/>
                <a:ea typeface="Meiryo UI" panose="020B0604030504040204" pitchFamily="50" charset="-128"/>
              </a:rPr>
              <a:t>100×130</a:t>
            </a:r>
            <a:r>
              <a:rPr lang="ja-JP" altLang="en-US" sz="900" b="0" i="0" dirty="0">
                <a:solidFill>
                  <a:srgbClr val="333333"/>
                </a:solidFill>
                <a:effectLst/>
                <a:latin typeface="Meiryo UI" panose="020B0604030504040204" pitchFamily="50" charset="-128"/>
                <a:ea typeface="Meiryo UI" panose="020B0604030504040204" pitchFamily="50" charset="-128"/>
              </a:rPr>
              <a:t>（</a:t>
            </a:r>
            <a:r>
              <a:rPr lang="en-US" altLang="ja-JP" sz="900" b="0" i="0" dirty="0">
                <a:solidFill>
                  <a:srgbClr val="333333"/>
                </a:solidFill>
                <a:effectLst/>
                <a:latin typeface="Meiryo UI" panose="020B0604030504040204" pitchFamily="50" charset="-128"/>
                <a:ea typeface="Meiryo UI" panose="020B0604030504040204" pitchFamily="50" charset="-128"/>
              </a:rPr>
              <a:t>mm</a:t>
            </a:r>
            <a:r>
              <a:rPr lang="ja-JP" altLang="en-US" sz="900" b="0" i="0" dirty="0">
                <a:solidFill>
                  <a:srgbClr val="333333"/>
                </a:solidFill>
                <a:effectLst/>
                <a:latin typeface="Meiryo UI" panose="020B0604030504040204" pitchFamily="50" charset="-128"/>
                <a:ea typeface="Meiryo UI" panose="020B0604030504040204" pitchFamily="50" charset="-128"/>
              </a:rPr>
              <a:t>）</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地球環境に優しいリサイクルコットンを使用した、上品でオシャレな霜降り調生地が特徴の</a:t>
            </a:r>
            <a:r>
              <a:rPr lang="en-US" altLang="ja-JP" sz="1600" b="0" i="0" dirty="0">
                <a:solidFill>
                  <a:srgbClr val="333333"/>
                </a:solidFill>
                <a:effectLst/>
                <a:latin typeface="Meiryo UI" panose="020B0604030504040204" pitchFamily="50" charset="-128"/>
                <a:ea typeface="Meiryo UI" panose="020B0604030504040204" pitchFamily="50" charset="-128"/>
              </a:rPr>
              <a:t>SS</a:t>
            </a:r>
            <a:r>
              <a:rPr lang="ja-JP" altLang="en-US" sz="1600" b="0" i="0" dirty="0">
                <a:solidFill>
                  <a:srgbClr val="333333"/>
                </a:solidFill>
                <a:effectLst/>
                <a:latin typeface="Meiryo UI" panose="020B0604030504040204" pitchFamily="50" charset="-128"/>
                <a:ea typeface="Meiryo UI" panose="020B0604030504040204" pitchFamily="50" charset="-128"/>
              </a:rPr>
              <a:t>サイズ巾着です。オリジナルの名入れプリントも可能なため、ギフトラッピング用などにおすすめ。</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4904A9B-3B76-3DB0-BCB3-91478693487B}"/>
              </a:ext>
            </a:extLst>
          </p:cNvPr>
          <p:cNvPicPr>
            <a:picLocks noChangeAspect="1"/>
          </p:cNvPicPr>
          <p:nvPr/>
        </p:nvPicPr>
        <p:blipFill>
          <a:blip r:embed="rId5"/>
          <a:stretch>
            <a:fillRect/>
          </a:stretch>
        </p:blipFill>
        <p:spPr>
          <a:xfrm>
            <a:off x="647646" y="1396044"/>
            <a:ext cx="3560090" cy="3560090"/>
          </a:xfrm>
          <a:prstGeom prst="rect">
            <a:avLst/>
          </a:prstGeom>
        </p:spPr>
      </p:pic>
    </p:spTree>
    <p:extLst>
      <p:ext uri="{BB962C8B-B14F-4D97-AF65-F5344CB8AC3E}">
        <p14:creationId xmlns:p14="http://schemas.microsoft.com/office/powerpoint/2010/main" val="71795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タッチペン付マルチツールペン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、スチール、鉄</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15×11×148mm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能：ボールペン、タッチペン、スケール、水平器、プラスドライバー、マイナスドライバー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考：ブラック・グリーン・シルバー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ドイツ製黒インク使用</a:t>
            </a:r>
            <a:r>
              <a:rPr lang="en-US" altLang="ja-JP" sz="900" dirty="0">
                <a:latin typeface="Meiryo UI" panose="020B0604030504040204" pitchFamily="34" charset="-128"/>
                <a:ea typeface="Meiryo UI" panose="020B0604030504040204" pitchFamily="34" charset="-128"/>
              </a:rPr>
              <a:t>/0.7mm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今やビジネスシーンにも欠かすことのできないタブレットを、手軽に正確に操作できるタッチペン機能付きのボールペンです。ビジネスシーン向けのノベルティグッズとして人気です。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9FEC1D3-FCC1-F772-0EED-575D6B20AEF7}"/>
              </a:ext>
            </a:extLst>
          </p:cNvPr>
          <p:cNvPicPr>
            <a:picLocks noChangeAspect="1"/>
          </p:cNvPicPr>
          <p:nvPr/>
        </p:nvPicPr>
        <p:blipFill>
          <a:blip r:embed="rId5"/>
          <a:stretch>
            <a:fillRect/>
          </a:stretch>
        </p:blipFill>
        <p:spPr>
          <a:xfrm>
            <a:off x="627212" y="1383799"/>
            <a:ext cx="3667125" cy="3667125"/>
          </a:xfrm>
          <a:prstGeom prst="rect">
            <a:avLst/>
          </a:prstGeom>
        </p:spPr>
      </p:pic>
    </p:spTree>
    <p:extLst>
      <p:ext uri="{BB962C8B-B14F-4D97-AF65-F5344CB8AC3E}">
        <p14:creationId xmlns:p14="http://schemas.microsoft.com/office/powerpoint/2010/main" val="373662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レザー調マルチフセンブック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W82×D12×H133mm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73g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本格的なレザー調デザインがシンプルながら高級感のあるふせんブックです。</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サイズ</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色のふせんが纏められているため用途に合わせて使い分けられます。カラーはホワイトとブラックの二色展開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F4787E20-789A-44F4-9E7C-D28EA75109DC}"/>
              </a:ext>
            </a:extLst>
          </p:cNvPr>
          <p:cNvPicPr>
            <a:picLocks noChangeAspect="1"/>
          </p:cNvPicPr>
          <p:nvPr/>
        </p:nvPicPr>
        <p:blipFill>
          <a:blip r:embed="rId5"/>
          <a:stretch>
            <a:fillRect/>
          </a:stretch>
        </p:blipFill>
        <p:spPr>
          <a:xfrm>
            <a:off x="735690" y="1385609"/>
            <a:ext cx="3560089" cy="3560089"/>
          </a:xfrm>
          <a:prstGeom prst="rect">
            <a:avLst/>
          </a:prstGeom>
        </p:spPr>
      </p:pic>
    </p:spTree>
    <p:extLst>
      <p:ext uri="{BB962C8B-B14F-4D97-AF65-F5344CB8AC3E}">
        <p14:creationId xmlns:p14="http://schemas.microsoft.com/office/powerpoint/2010/main" val="2566188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バンブーコンパクトカトラリー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125×54×25mm</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187mm(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、スプーン＆フォーク：全長</a:t>
            </a:r>
            <a:r>
              <a:rPr lang="en-US" altLang="ja-JP" sz="900" dirty="0">
                <a:latin typeface="Meiryo UI" panose="020B0604030504040204" pitchFamily="34" charset="-128"/>
                <a:ea typeface="Meiryo UI" panose="020B0604030504040204" pitchFamily="34" charset="-128"/>
              </a:rPr>
              <a:t>175mm(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箸とスプーン</a:t>
            </a:r>
            <a:r>
              <a:rPr lang="en-US" altLang="ja-JP" sz="900" dirty="0">
                <a:latin typeface="Meiryo UI" panose="020B0604030504040204" pitchFamily="34" charset="-128"/>
                <a:ea typeface="Meiryo UI" panose="020B0604030504040204" pitchFamily="34" charset="-128"/>
              </a:rPr>
              <a:t>&amp;</a:t>
            </a:r>
            <a:r>
              <a:rPr lang="ja-JP" altLang="en-US" sz="900" dirty="0">
                <a:latin typeface="Meiryo UI" panose="020B0604030504040204" pitchFamily="34" charset="-128"/>
                <a:ea typeface="Meiryo UI" panose="020B0604030504040204" pitchFamily="34" charset="-128"/>
              </a:rPr>
              <a:t>フォークの持ち手は共通のため同時に使用できません。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量：約</a:t>
            </a:r>
            <a:r>
              <a:rPr lang="en-US" altLang="ja-JP" sz="900" dirty="0">
                <a:latin typeface="Meiryo UI" panose="020B0604030504040204" pitchFamily="34" charset="-128"/>
                <a:ea typeface="Meiryo UI" panose="020B0604030504040204" pitchFamily="34" charset="-128"/>
              </a:rPr>
              <a:t>40g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地球に優しい竹繊維とプラスチック混合素材のカトラリーセット。持ち運び用のコンパクトサイズながら、持ち手部分と先端パーツの交換で、箸・スプーン・フォークとして使える優れものです。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11E85CF0-07E1-550C-9870-09F9B93A1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61" y="1451803"/>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15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err="1">
                <a:solidFill>
                  <a:schemeClr val="bg1"/>
                </a:solidFill>
                <a:latin typeface="Meiryo UI" panose="020B0604030504040204" pitchFamily="34" charset="-128"/>
                <a:ea typeface="Meiryo UI" panose="020B0604030504040204" pitchFamily="34" charset="-128"/>
              </a:rPr>
              <a:t>Ecolor</a:t>
            </a:r>
            <a:r>
              <a:rPr lang="en" altLang="ja-JP" sz="2000" dirty="0">
                <a:solidFill>
                  <a:schemeClr val="bg1"/>
                </a:solidFill>
                <a:latin typeface="Meiryo UI" panose="020B0604030504040204" pitchFamily="34" charset="-128"/>
                <a:ea typeface="Meiryo UI" panose="020B0604030504040204" pitchFamily="34" charset="-128"/>
              </a:rPr>
              <a:t> </a:t>
            </a:r>
            <a:r>
              <a:rPr lang="ja-JP" altLang="en-US" sz="2000">
                <a:solidFill>
                  <a:schemeClr val="bg1"/>
                </a:solidFill>
                <a:latin typeface="Meiryo UI" panose="020B0604030504040204" pitchFamily="34" charset="-128"/>
                <a:ea typeface="Meiryo UI" panose="020B0604030504040204" pitchFamily="34" charset="-128"/>
              </a:rPr>
              <a:t>折りたたみマイバッグ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30×12.5×43</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14.5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含む</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収納時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13×10×1</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42</a:t>
            </a:r>
            <a:r>
              <a:rPr lang="en" altLang="ja-JP" sz="900" dirty="0">
                <a:latin typeface="Meiryo UI" panose="020B0604030504040204" pitchFamily="34" charset="-128"/>
                <a:ea typeface="Meiryo UI" panose="020B0604030504040204" pitchFamily="34" charset="-128"/>
              </a:rPr>
              <a:t>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考：ブラック・ブルー・グリーン・レッド・イエロー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折りたたむと非常にコンパクトなり携帯するのに便利なため、レジ袋が有料となった現在はお買い物などにとっても役立つマイバッグです。カラーバリエーションは全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5CCE96A-F020-6841-90CA-A73D0DFEDA23}"/>
              </a:ext>
            </a:extLst>
          </p:cNvPr>
          <p:cNvPicPr>
            <a:picLocks noChangeAspect="1"/>
          </p:cNvPicPr>
          <p:nvPr/>
        </p:nvPicPr>
        <p:blipFill>
          <a:blip r:embed="rId5"/>
          <a:stretch>
            <a:fillRect/>
          </a:stretch>
        </p:blipFill>
        <p:spPr>
          <a:xfrm>
            <a:off x="800274" y="1514994"/>
            <a:ext cx="3391305" cy="348656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ブロックメモ</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ふせんセット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素材：再生クラフト紙・紙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80×82×20mm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,82×84×20mm</a:t>
            </a:r>
          </a:p>
          <a:p>
            <a:r>
              <a:rPr lang="ja-JP" altLang="en-US" sz="900" dirty="0">
                <a:latin typeface="Meiryo UI" panose="020B0604030504040204" pitchFamily="34" charset="-128"/>
                <a:ea typeface="Meiryo UI" panose="020B0604030504040204" pitchFamily="34" charset="-128"/>
              </a:rPr>
              <a:t>備考：小ふせん</a:t>
            </a:r>
            <a:r>
              <a:rPr lang="en-US" altLang="ja-JP" sz="900" dirty="0">
                <a:latin typeface="Meiryo UI" panose="020B0604030504040204" pitchFamily="34" charset="-128"/>
                <a:ea typeface="Meiryo UI" panose="020B0604030504040204" pitchFamily="34" charset="-128"/>
              </a:rPr>
              <a:t>25</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色メモ紙</a:t>
            </a:r>
            <a:r>
              <a:rPr lang="en-US" altLang="ja-JP" sz="900" dirty="0">
                <a:latin typeface="Meiryo UI" panose="020B0604030504040204" pitchFamily="34" charset="-128"/>
                <a:ea typeface="Meiryo UI" panose="020B0604030504040204" pitchFamily="34" charset="-128"/>
              </a:rPr>
              <a:t>14</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色のふせん各</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枚とメモ紙</a:t>
            </a:r>
            <a:r>
              <a:rPr lang="en-US" altLang="ja-JP" sz="1600" dirty="0">
                <a:latin typeface="Meiryo UI" panose="020B0604030504040204" pitchFamily="50" charset="-128"/>
                <a:ea typeface="Meiryo UI" panose="020B0604030504040204" pitchFamily="50" charset="-128"/>
              </a:rPr>
              <a:t>140</a:t>
            </a:r>
            <a:r>
              <a:rPr lang="ja-JP" altLang="en-US" sz="1600" dirty="0">
                <a:latin typeface="Meiryo UI" panose="020B0604030504040204" pitchFamily="50" charset="-128"/>
                <a:ea typeface="Meiryo UI" panose="020B0604030504040204" pitchFamily="50" charset="-128"/>
              </a:rPr>
              <a:t>枚を使いやすいコンパクトサイズに集約したセット商品。ケースの外側、中央正面に名入れ可能です。企業や団体のノベルティにおススメです。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89" name="図 88">
            <a:extLst>
              <a:ext uri="{FF2B5EF4-FFF2-40B4-BE49-F238E27FC236}">
                <a16:creationId xmlns:a16="http://schemas.microsoft.com/office/drawing/2014/main" id="{5074FEE2-AE15-1909-CC8F-24BD2DDC5BDE}"/>
              </a:ext>
            </a:extLst>
          </p:cNvPr>
          <p:cNvPicPr>
            <a:picLocks noChangeAspect="1"/>
          </p:cNvPicPr>
          <p:nvPr/>
        </p:nvPicPr>
        <p:blipFill>
          <a:blip r:embed="rId5"/>
          <a:stretch>
            <a:fillRect/>
          </a:stretch>
        </p:blipFill>
        <p:spPr>
          <a:xfrm>
            <a:off x="642491" y="1315855"/>
            <a:ext cx="3735069" cy="3735069"/>
          </a:xfrm>
          <a:prstGeom prst="rect">
            <a:avLst/>
          </a:prstGeom>
        </p:spPr>
      </p:pic>
    </p:spTree>
    <p:extLst>
      <p:ext uri="{BB962C8B-B14F-4D97-AF65-F5344CB8AC3E}">
        <p14:creationId xmlns:p14="http://schemas.microsoft.com/office/powerpoint/2010/main" val="2491889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クリックゴールド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カラー展開：全</a:t>
            </a:r>
            <a:r>
              <a:rPr lang="en-US" altLang="ja-JP" sz="900" b="0" i="0" dirty="0">
                <a:solidFill>
                  <a:srgbClr val="333333"/>
                </a:solidFill>
                <a:effectLst/>
                <a:latin typeface="Meiryo UI" panose="020B0604030504040204" pitchFamily="50" charset="-128"/>
                <a:ea typeface="Meiryo UI" panose="020B0604030504040204" pitchFamily="50" charset="-128"/>
              </a:rPr>
              <a:t>15</a:t>
            </a:r>
            <a:r>
              <a:rPr lang="ja-JP" altLang="en-US" sz="900" b="0" i="0" dirty="0">
                <a:solidFill>
                  <a:srgbClr val="333333"/>
                </a:solidFill>
                <a:effectLst/>
                <a:latin typeface="Meiryo UI" panose="020B0604030504040204" pitchFamily="50" charset="-128"/>
                <a:ea typeface="Meiryo UI" panose="020B0604030504040204" pitchFamily="50" charset="-128"/>
              </a:rPr>
              <a:t>色</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素材：</a:t>
            </a:r>
            <a:r>
              <a:rPr lang="en-US" altLang="ja-JP" sz="900" b="0" i="0" dirty="0">
                <a:solidFill>
                  <a:srgbClr val="333333"/>
                </a:solidFill>
                <a:effectLst/>
                <a:latin typeface="Meiryo UI" panose="020B0604030504040204" pitchFamily="50" charset="-128"/>
                <a:ea typeface="Meiryo UI" panose="020B0604030504040204" pitchFamily="50" charset="-128"/>
              </a:rPr>
              <a:t>ABS</a:t>
            </a:r>
            <a:r>
              <a:rPr lang="ja-JP" altLang="en-US" sz="900" b="0" i="0" dirty="0">
                <a:solidFill>
                  <a:srgbClr val="333333"/>
                </a:solidFill>
                <a:effectLst/>
                <a:latin typeface="Meiryo UI" panose="020B0604030504040204" pitchFamily="50" charset="-128"/>
                <a:ea typeface="Meiryo UI" panose="020B0604030504040204" pitchFamily="50" charset="-128"/>
              </a:rPr>
              <a:t>樹脂</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サイズ：最大径</a:t>
            </a:r>
            <a:r>
              <a:rPr lang="en-US" altLang="ja-JP" sz="900" b="0" i="0" dirty="0">
                <a:solidFill>
                  <a:srgbClr val="333333"/>
                </a:solidFill>
                <a:effectLst/>
                <a:latin typeface="Meiryo UI" panose="020B0604030504040204" pitchFamily="50" charset="-128"/>
                <a:ea typeface="Meiryo UI" panose="020B0604030504040204" pitchFamily="50" charset="-128"/>
              </a:rPr>
              <a:t>φ13mm</a:t>
            </a:r>
            <a:r>
              <a:rPr lang="ja-JP" altLang="en-US" sz="900" b="0" i="0" dirty="0">
                <a:solidFill>
                  <a:srgbClr val="333333"/>
                </a:solidFill>
                <a:effectLst/>
                <a:latin typeface="Meiryo UI" panose="020B0604030504040204" pitchFamily="50" charset="-128"/>
                <a:ea typeface="Meiryo UI" panose="020B0604030504040204" pitchFamily="50" charset="-128"/>
              </a:rPr>
              <a:t>　全長</a:t>
            </a:r>
            <a:r>
              <a:rPr lang="en-US" altLang="ja-JP" sz="900" b="0" i="0" dirty="0">
                <a:solidFill>
                  <a:srgbClr val="333333"/>
                </a:solidFill>
                <a:effectLst/>
                <a:latin typeface="Meiryo UI" panose="020B0604030504040204" pitchFamily="50" charset="-128"/>
                <a:ea typeface="Meiryo UI" panose="020B0604030504040204" pitchFamily="50" charset="-128"/>
              </a:rPr>
              <a:t>139mm</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重量：</a:t>
            </a:r>
            <a:r>
              <a:rPr lang="en-US" altLang="ja-JP" sz="900" b="0" i="0" dirty="0">
                <a:solidFill>
                  <a:srgbClr val="333333"/>
                </a:solidFill>
                <a:effectLst/>
                <a:latin typeface="Meiryo UI" panose="020B0604030504040204" pitchFamily="50" charset="-128"/>
                <a:ea typeface="Meiryo UI" panose="020B0604030504040204" pitchFamily="50" charset="-128"/>
              </a:rPr>
              <a:t>7.3</a:t>
            </a:r>
            <a:r>
              <a:rPr lang="ja-JP" altLang="en-US" sz="900" b="0" i="0" dirty="0">
                <a:solidFill>
                  <a:srgbClr val="333333"/>
                </a:solidFill>
                <a:effectLst/>
                <a:latin typeface="Meiryo UI" panose="020B0604030504040204" pitchFamily="50" charset="-128"/>
                <a:ea typeface="Meiryo UI" panose="020B0604030504040204" pitchFamily="50" charset="-128"/>
              </a:rPr>
              <a:t>ｇ</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機能：ノック式・黒インク・</a:t>
            </a:r>
            <a:r>
              <a:rPr lang="en-US" altLang="ja-JP" sz="900" b="0" i="0">
                <a:solidFill>
                  <a:srgbClr val="333333"/>
                </a:solidFill>
                <a:effectLst/>
                <a:latin typeface="Meiryo UI" panose="020B0604030504040204" pitchFamily="50" charset="-128"/>
                <a:ea typeface="Meiryo UI" panose="020B0604030504040204" pitchFamily="50" charset="-128"/>
              </a:rPr>
              <a:t>0.5mm</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絶対的な人気を誇るノック式ボールペン「クリックゴールド」シリーズ。フランス生まれの滑らか油性ボールペンです。レトロなフォルムと豊富な</a:t>
            </a:r>
            <a:r>
              <a:rPr lang="en-US" altLang="ja-JP" sz="1600" b="0" i="0" dirty="0">
                <a:solidFill>
                  <a:srgbClr val="333333"/>
                </a:solidFill>
                <a:effectLst/>
                <a:latin typeface="Meiryo UI" panose="020B0604030504040204" pitchFamily="50" charset="-128"/>
                <a:ea typeface="Meiryo UI" panose="020B0604030504040204" pitchFamily="50" charset="-128"/>
              </a:rPr>
              <a:t>15</a:t>
            </a:r>
            <a:r>
              <a:rPr lang="ja-JP" altLang="en-US" sz="1600" b="0" i="0" dirty="0">
                <a:solidFill>
                  <a:srgbClr val="333333"/>
                </a:solidFill>
                <a:effectLst/>
                <a:latin typeface="Meiryo UI" panose="020B0604030504040204" pitchFamily="50" charset="-128"/>
                <a:ea typeface="Meiryo UI" panose="020B0604030504040204" pitchFamily="50" charset="-128"/>
              </a:rPr>
              <a:t>色のカラバリが魅力の逸品です。 </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61DE1A8A-8D9C-3FBF-10C6-BF93481633F4}"/>
              </a:ext>
            </a:extLst>
          </p:cNvPr>
          <p:cNvPicPr>
            <a:picLocks noChangeAspect="1"/>
          </p:cNvPicPr>
          <p:nvPr/>
        </p:nvPicPr>
        <p:blipFill>
          <a:blip r:embed="rId5"/>
          <a:stretch>
            <a:fillRect/>
          </a:stretch>
        </p:blipFill>
        <p:spPr>
          <a:xfrm>
            <a:off x="801152" y="1389622"/>
            <a:ext cx="3560088" cy="3560088"/>
          </a:xfrm>
          <a:prstGeom prst="rect">
            <a:avLst/>
          </a:prstGeom>
        </p:spPr>
      </p:pic>
    </p:spTree>
    <p:extLst>
      <p:ext uri="{BB962C8B-B14F-4D97-AF65-F5344CB8AC3E}">
        <p14:creationId xmlns:p14="http://schemas.microsoft.com/office/powerpoint/2010/main" val="319505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6" name="Picture 32">
            <a:extLst>
              <a:ext uri="{FF2B5EF4-FFF2-40B4-BE49-F238E27FC236}">
                <a16:creationId xmlns:a16="http://schemas.microsoft.com/office/drawing/2014/main" id="{D5D81D4E-771B-A026-34B5-C7A453056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14" y="1338007"/>
            <a:ext cx="3760041" cy="37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3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a:t>
            </a: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スクエアトート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280×350×70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25×370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考：レッド・オレンジ・ディープブルー・ブラウン・ナイトブラック・ベージュ・ピーチピンク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軽量で優れた耐久性が特徴の不織布素材を使用した</a:t>
            </a:r>
            <a:r>
              <a:rPr lang="en" altLang="ja-JP" sz="1600" dirty="0">
                <a:latin typeface="Meiryo UI" panose="020B0604030504040204" pitchFamily="34" charset="-128"/>
                <a:ea typeface="Meiryo UI" panose="020B0604030504040204" pitchFamily="34" charset="-128"/>
              </a:rPr>
              <a:t>A4</a:t>
            </a:r>
            <a:r>
              <a:rPr lang="ja-JP" altLang="en-US" sz="1600">
                <a:latin typeface="Meiryo UI" panose="020B0604030504040204" pitchFamily="34" charset="-128"/>
                <a:ea typeface="Meiryo UI" panose="020B0604030504040204" pitchFamily="34" charset="-128"/>
              </a:rPr>
              <a:t>スクエアトートです。カラーバリエーションも豊富ですので、展示会からショッパーまであらゆるシーンでご活用いただけます。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0FB46747-0733-7C43-B8C9-4A2D45DF57E6}"/>
              </a:ext>
            </a:extLst>
          </p:cNvPr>
          <p:cNvPicPr>
            <a:picLocks noChangeAspect="1"/>
          </p:cNvPicPr>
          <p:nvPr/>
        </p:nvPicPr>
        <p:blipFill>
          <a:blip r:embed="rId5"/>
          <a:stretch>
            <a:fillRect/>
          </a:stretch>
        </p:blipFill>
        <p:spPr>
          <a:xfrm>
            <a:off x="900855" y="1384603"/>
            <a:ext cx="3177851" cy="3541622"/>
          </a:xfrm>
          <a:prstGeom prst="rect">
            <a:avLst/>
          </a:prstGeom>
        </p:spPr>
      </p:pic>
    </p:spTree>
    <p:extLst>
      <p:ext uri="{BB962C8B-B14F-4D97-AF65-F5344CB8AC3E}">
        <p14:creationId xmlns:p14="http://schemas.microsoft.com/office/powerpoint/2010/main" val="361275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考：レッド・オレンジ・ディープブルー・ブラウン・ナイトブラック・ベージュ・ピーチピンク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A4</a:t>
            </a:r>
            <a:r>
              <a:rPr lang="ja-JP" altLang="en-US" sz="1600">
                <a:latin typeface="Meiryo UI" panose="020B0604030504040204" pitchFamily="34" charset="-128"/>
                <a:ea typeface="Meiryo UI" panose="020B0604030504040204" pitchFamily="34" charset="-128"/>
              </a:rPr>
              <a:t>サイズがしっかりたっぷり入るマチ付きの舟形トートバッグです。軽量で丈夫な不織布素材もポイント。カラー展開は全</a:t>
            </a:r>
            <a:r>
              <a:rPr lang="en-US" altLang="ja-JP" sz="1600" dirty="0">
                <a:latin typeface="Meiryo UI" panose="020B0604030504040204" pitchFamily="34" charset="-128"/>
                <a:ea typeface="Meiryo UI" panose="020B0604030504040204" pitchFamily="34" charset="-128"/>
              </a:rPr>
              <a:t>11</a:t>
            </a:r>
            <a:r>
              <a:rPr lang="ja-JP" altLang="en-US" sz="1600">
                <a:latin typeface="Meiryo UI" panose="020B0604030504040204" pitchFamily="34" charset="-128"/>
                <a:ea typeface="Meiryo UI" panose="020B0604030504040204" pitchFamily="34" charset="-128"/>
              </a:rPr>
              <a:t>色と豊富ですので、名入れデザインに合わせてお選びください。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02818DC-A710-B94D-9D89-A04FEDEA283B}"/>
              </a:ext>
            </a:extLst>
          </p:cNvPr>
          <p:cNvPicPr>
            <a:picLocks noChangeAspect="1"/>
          </p:cNvPicPr>
          <p:nvPr/>
        </p:nvPicPr>
        <p:blipFill>
          <a:blip r:embed="rId5"/>
          <a:stretch>
            <a:fillRect/>
          </a:stretch>
        </p:blipFill>
        <p:spPr>
          <a:xfrm>
            <a:off x="868403" y="1392899"/>
            <a:ext cx="3288916" cy="3613423"/>
          </a:xfrm>
          <a:prstGeom prst="rect">
            <a:avLst/>
          </a:prstGeom>
        </p:spPr>
      </p:pic>
    </p:spTree>
    <p:extLst>
      <p:ext uri="{BB962C8B-B14F-4D97-AF65-F5344CB8AC3E}">
        <p14:creationId xmlns:p14="http://schemas.microsoft.com/office/powerpoint/2010/main" val="10623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2000" b="0" i="0" u="none" strike="noStrike" kern="1200" cap="none" spc="-1" normalizeH="0" baseline="0" noProof="0">
                <a:ln>
                  <a:noFill/>
                </a:ln>
                <a:solidFill>
                  <a:srgbClr val="FFFFFF"/>
                </a:solidFill>
                <a:effectLst/>
                <a:uLnTx/>
                <a:uFillTx/>
                <a:latin typeface="Meiryo UI"/>
                <a:ea typeface="Meiryo UI"/>
              </a:rPr>
              <a:t>PC2WAY</a:t>
            </a:r>
            <a:r>
              <a:rPr kumimoji="1" lang="ja-JP" altLang="en-US" sz="2000" b="0" i="0" u="none" strike="noStrike" kern="1200" cap="none" spc="-1" normalizeH="0" baseline="0" noProof="0">
                <a:ln>
                  <a:noFill/>
                </a:ln>
                <a:solidFill>
                  <a:srgbClr val="FFFFFF"/>
                </a:solidFill>
                <a:effectLst/>
                <a:uLnTx/>
                <a:uFillTx/>
                <a:latin typeface="Meiryo UI"/>
                <a:ea typeface="Meiryo UI"/>
              </a:rPr>
              <a:t>クリーナー</a:t>
            </a:r>
            <a:endParaRPr kumimoji="1" lang="en-US" sz="2000" b="0" i="0" u="none" strike="noStrike" kern="1200" cap="none" spc="-1" normalizeH="0" baseline="0" noProof="0">
              <a:ln>
                <a:noFill/>
              </a:ln>
              <a:solidFill>
                <a:prstClr val="black"/>
              </a:solidFill>
              <a:effectLst/>
              <a:uLnTx/>
              <a:uFillTx/>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 PP</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ナイロン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4"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76×67×15mm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考：ブルー、ブラック、ホワイト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パソコン画面を傷つけずに拭くことができずクリーナーと、キーボードに溜まったホコリ等を取るブラシをひとつにした便利グッズです。名入れプリントも可能ですのでノベルティ用に是非！</a:t>
            </a:r>
            <a:endParaRPr kumimoji="1" lang="en-US" sz="1600" b="0" i="0" u="none" strike="noStrike" kern="1200" cap="none" spc="-1" normalizeH="0" baseline="0" noProof="0">
              <a:ln>
                <a:noFill/>
              </a:ln>
              <a:solidFill>
                <a:prstClr val="black"/>
              </a:solidFill>
              <a:effectLst/>
              <a:uLnTx/>
              <a:uFillTx/>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76" name="図 75"/>
          <p:cNvPicPr/>
          <p:nvPr/>
        </p:nvPicPr>
        <p:blipFill>
          <a:blip r:embed="rId5"/>
          <a:stretch/>
        </p:blipFill>
        <p:spPr>
          <a:xfrm>
            <a:off x="817920" y="1800000"/>
            <a:ext cx="3141720" cy="3141720"/>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導電繊維タッチペン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115×13×9mm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/140×55mm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反応がスムーズでなめらかな書き心地の導電性繊維を使用した高級感のあるタッチペンです。カラーバリエーションはホワイトとブラックの二色展開。オリジナル名入れも可能です。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283594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不織布スタンダードバッグ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400×300×110mm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考：レッド・オレンジ・ディープブルー・ブラウン・ナイトブラック・ベージュ</a:t>
            </a:r>
          </a:p>
          <a:p>
            <a:r>
              <a:rPr lang="ja-JP" altLang="en-US" sz="900">
                <a:latin typeface="Meiryo UI" panose="020B0604030504040204" pitchFamily="34" charset="-128"/>
                <a:ea typeface="Meiryo UI" panose="020B0604030504040204" pitchFamily="34" charset="-128"/>
              </a:rPr>
              <a:t>　　　　　　ピーチピンク・フロスティブルー・スカイブルー・ビビッドピンク・ナチュラルホワイト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軽量で優れた耐久性が特徴の不織布素材を使用したスタンダードバッグです。カラーバリエーションも豊富ですので、展示会からショッパーまであらゆるシーンでご活用いただけます。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28D4B68-5D40-E645-864C-CF012C2743A1}"/>
              </a:ext>
            </a:extLst>
          </p:cNvPr>
          <p:cNvPicPr>
            <a:picLocks noChangeAspect="1"/>
          </p:cNvPicPr>
          <p:nvPr/>
        </p:nvPicPr>
        <p:blipFill>
          <a:blip r:embed="rId5"/>
          <a:stretch>
            <a:fillRect/>
          </a:stretch>
        </p:blipFill>
        <p:spPr>
          <a:xfrm>
            <a:off x="800049" y="1387833"/>
            <a:ext cx="3379463" cy="3717410"/>
          </a:xfrm>
          <a:prstGeom prst="rect">
            <a:avLst/>
          </a:prstGeom>
        </p:spPr>
      </p:pic>
    </p:spTree>
    <p:extLst>
      <p:ext uri="{BB962C8B-B14F-4D97-AF65-F5344CB8AC3E}">
        <p14:creationId xmlns:p14="http://schemas.microsoft.com/office/powerpoint/2010/main" val="120418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 ショートボトルティッシュ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カラー展開：イエロー・イエローグリーン・オレンジ・グリーン・ブラウン・ブラック・ブルー・ライトブルー・レッド・ワインレッド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φ68×147mm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車のドリンクホルダーなどにも使えるサイズ感で、見た目もおしゃれで可愛らしいショートボトルティッシュです。ポップなデザインでイベントのノベルティ用としても人気があります。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99BBD88-10A6-93D0-7AF3-00C2577A9C52}"/>
              </a:ext>
            </a:extLst>
          </p:cNvPr>
          <p:cNvPicPr>
            <a:picLocks noChangeAspect="1"/>
          </p:cNvPicPr>
          <p:nvPr/>
        </p:nvPicPr>
        <p:blipFill>
          <a:blip r:embed="rId5"/>
          <a:stretch>
            <a:fillRect/>
          </a:stretch>
        </p:blipFill>
        <p:spPr>
          <a:xfrm>
            <a:off x="682452" y="1341814"/>
            <a:ext cx="3668162" cy="3668162"/>
          </a:xfrm>
          <a:prstGeom prst="rect">
            <a:avLst/>
          </a:prstGeom>
        </p:spPr>
      </p:pic>
    </p:spTree>
    <p:extLst>
      <p:ext uri="{BB962C8B-B14F-4D97-AF65-F5344CB8AC3E}">
        <p14:creationId xmlns:p14="http://schemas.microsoft.com/office/powerpoint/2010/main" val="49144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ポリプロピレン</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バンブーファイバー配合</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:113×55×23mm </a:t>
            </a:r>
            <a:r>
              <a:rPr lang="ja-JP" altLang="en-US" sz="900" dirty="0">
                <a:latin typeface="Meiryo UI" panose="020B0604030504040204" pitchFamily="34" charset="-128"/>
                <a:ea typeface="Meiryo UI" panose="020B0604030504040204" pitchFamily="34" charset="-128"/>
              </a:rPr>
              <a:t>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183mm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25×115×58mm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ケース、フォーク、スプーン、箸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耐久性に優れて軽量なバンブー素材を使用した、使い勝手が良くてエコなカトラリー</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点セット。コンパクト設計で携帯にも便利な上、オリジナルデザインの名入れプリントも格安で承ります。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767BE11D-2D8C-85B7-7090-9BAC6B9DC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45" y="1363432"/>
            <a:ext cx="3651547" cy="365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4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フラットバッグ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a:t>
            </a:r>
            <a:r>
              <a:rPr lang="ja-JP" altLang="en-US" sz="1600" dirty="0"/>
              <a:t>オンスの程良い厚みで耐久性にも優れた</a:t>
            </a:r>
            <a:r>
              <a:rPr lang="en-US" altLang="ja-JP" sz="1600" dirty="0"/>
              <a:t>A4</a:t>
            </a:r>
            <a:r>
              <a:rPr lang="ja-JP" altLang="en-US" sz="1600" dirty="0"/>
              <a:t>フラットバッグ。生地はオーガニックコットンを使用しており環境にも優しいアイテムです。物販用にもノベルティ用にも人気があります。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61C1D71-BF20-78D7-F0CF-60CB80E66E4F}"/>
              </a:ext>
            </a:extLst>
          </p:cNvPr>
          <p:cNvPicPr>
            <a:picLocks noChangeAspect="1"/>
          </p:cNvPicPr>
          <p:nvPr/>
        </p:nvPicPr>
        <p:blipFill>
          <a:blip r:embed="rId5"/>
          <a:stretch>
            <a:fillRect/>
          </a:stretch>
        </p:blipFill>
        <p:spPr>
          <a:xfrm>
            <a:off x="742225" y="1391642"/>
            <a:ext cx="3557725" cy="3557725"/>
          </a:xfrm>
          <a:prstGeom prst="rect">
            <a:avLst/>
          </a:prstGeom>
        </p:spPr>
      </p:pic>
    </p:spTree>
    <p:extLst>
      <p:ext uri="{BB962C8B-B14F-4D97-AF65-F5344CB8AC3E}">
        <p14:creationId xmlns:p14="http://schemas.microsoft.com/office/powerpoint/2010/main" val="302658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コットンバッグ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考：ナチュラル・ブラック・ライトブルー・ネイビー・レッド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展示会や説明会の資料配布用などとして人気の高いトートバッグ。自然な風合いのコットン生地を使用しておりますので好印象を与えられます。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dirty="0">
                <a:latin typeface="Meiryo UI" panose="020B0604030504040204" pitchFamily="34" charset="-128"/>
                <a:ea typeface="Meiryo UI" panose="020B0604030504040204" pitchFamily="34" charset="-128"/>
              </a:rPr>
              <a:t>オリジナル名入れも格安価格で承ります。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7E69267B-990B-8D43-A590-4D61072CEE10}"/>
              </a:ext>
            </a:extLst>
          </p:cNvPr>
          <p:cNvPicPr>
            <a:picLocks noChangeAspect="1"/>
          </p:cNvPicPr>
          <p:nvPr/>
        </p:nvPicPr>
        <p:blipFill>
          <a:blip r:embed="rId5"/>
          <a:stretch>
            <a:fillRect/>
          </a:stretch>
        </p:blipFill>
        <p:spPr>
          <a:xfrm>
            <a:off x="732072" y="1422051"/>
            <a:ext cx="3557375" cy="3565369"/>
          </a:xfrm>
          <a:prstGeom prst="rect">
            <a:avLst/>
          </a:prstGeom>
        </p:spPr>
      </p:pic>
    </p:spTree>
    <p:extLst>
      <p:ext uri="{BB962C8B-B14F-4D97-AF65-F5344CB8AC3E}">
        <p14:creationId xmlns:p14="http://schemas.microsoft.com/office/powerpoint/2010/main" val="113753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タッチペン付メタルスリムペン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シリコーンゴム、他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考：シルバー・ネイビー・ブラック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a:t>
            </a:r>
            <a:r>
              <a:rPr lang="ja-JP" altLang="en-US" sz="900">
                <a:latin typeface="Meiryo UI" panose="020B0604030504040204" pitchFamily="34" charset="-128"/>
                <a:ea typeface="Meiryo UI" panose="020B0604030504040204" pitchFamily="34" charset="-128"/>
              </a:rPr>
              <a:t>、対応機器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スマートフォン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タブレッド</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など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すっきりとしたスリムなフォルムとメタルな質感が特徴の、タッチペン機能付きボールペンです。スクリュータイプですので静かにメモを取れる点もポイント。名入れも可能ですので販促用にも是非！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28CE414-A0EE-ED48-B523-B3A17DDBF7AC}"/>
              </a:ext>
            </a:extLst>
          </p:cNvPr>
          <p:cNvPicPr>
            <a:picLocks noChangeAspect="1"/>
          </p:cNvPicPr>
          <p:nvPr/>
        </p:nvPicPr>
        <p:blipFill>
          <a:blip r:embed="rId5"/>
          <a:stretch>
            <a:fillRect/>
          </a:stretch>
        </p:blipFill>
        <p:spPr>
          <a:xfrm>
            <a:off x="902094" y="1419376"/>
            <a:ext cx="3721473" cy="3645987"/>
          </a:xfrm>
          <a:prstGeom prst="rect">
            <a:avLst/>
          </a:prstGeom>
        </p:spPr>
      </p:pic>
    </p:spTree>
    <p:extLst>
      <p:ext uri="{BB962C8B-B14F-4D97-AF65-F5344CB8AC3E}">
        <p14:creationId xmlns:p14="http://schemas.microsoft.com/office/powerpoint/2010/main" val="19173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オリジナルクリーナークロス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W150×H150㎜</a:t>
            </a:r>
            <a:r>
              <a:rPr lang="ja-JP" altLang="en-US" sz="900" dirty="0">
                <a:latin typeface="Meiryo UI" panose="020B0604030504040204" pitchFamily="34" charset="-128"/>
                <a:ea typeface="Meiryo UI" panose="020B0604030504040204" pitchFamily="34" charset="-128"/>
              </a:rPr>
              <a:t>以内</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手の平サイズでスマホ画面やメガネ、モニターを傷つけずにキレイにふけるクリーナークロス。フルカラーで企業ロゴやイラスト・写真も色鮮やかにプリントできて、展示会用ノベルティに最適です。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2" name="オブジェクト 11">
            <a:extLst>
              <a:ext uri="{FF2B5EF4-FFF2-40B4-BE49-F238E27FC236}">
                <a16:creationId xmlns:a16="http://schemas.microsoft.com/office/drawing/2014/main" id="{9B74A1CE-9B99-A1D8-C1BF-92073DA68E3B}"/>
              </a:ext>
            </a:extLst>
          </p:cNvPr>
          <p:cNvGraphicFramePr>
            <a:graphicFrameLocks noChangeAspect="1"/>
          </p:cNvGraphicFramePr>
          <p:nvPr/>
        </p:nvGraphicFramePr>
        <p:xfrm>
          <a:off x="670748" y="1331914"/>
          <a:ext cx="3686094" cy="3697842"/>
        </p:xfrm>
        <a:graphic>
          <a:graphicData uri="http://schemas.openxmlformats.org/presentationml/2006/ole">
            <mc:AlternateContent xmlns:mc="http://schemas.openxmlformats.org/markup-compatibility/2006">
              <mc:Choice xmlns:v="urn:schemas-microsoft-com:vml" Requires="v">
                <p:oleObj name="Image" r:id="rId5" imgW="6475647" imgH="6495344" progId="Photoshop.Image.13">
                  <p:embed/>
                </p:oleObj>
              </mc:Choice>
              <mc:Fallback>
                <p:oleObj name="Image" r:id="rId5" imgW="6475647" imgH="6495344" progId="Photoshop.Image.13">
                  <p:embed/>
                  <p:pic>
                    <p:nvPicPr>
                      <p:cNvPr id="12" name="オブジェクト 11">
                        <a:extLst>
                          <a:ext uri="{FF2B5EF4-FFF2-40B4-BE49-F238E27FC236}">
                            <a16:creationId xmlns:a16="http://schemas.microsoft.com/office/drawing/2014/main" id="{9B74A1CE-9B99-A1D8-C1BF-92073DA68E3B}"/>
                          </a:ext>
                        </a:extLst>
                      </p:cNvPr>
                      <p:cNvPicPr/>
                      <p:nvPr/>
                    </p:nvPicPr>
                    <p:blipFill>
                      <a:blip r:embed="rId6"/>
                      <a:stretch>
                        <a:fillRect/>
                      </a:stretch>
                    </p:blipFill>
                    <p:spPr>
                      <a:xfrm>
                        <a:off x="670748" y="1331914"/>
                        <a:ext cx="3686094" cy="3697842"/>
                      </a:xfrm>
                      <a:prstGeom prst="rect">
                        <a:avLst/>
                      </a:prstGeom>
                    </p:spPr>
                  </p:pic>
                </p:oleObj>
              </mc:Fallback>
            </mc:AlternateContent>
          </a:graphicData>
        </a:graphic>
      </p:graphicFrame>
    </p:spTree>
    <p:extLst>
      <p:ext uri="{BB962C8B-B14F-4D97-AF65-F5344CB8AC3E}">
        <p14:creationId xmlns:p14="http://schemas.microsoft.com/office/powerpoint/2010/main" val="417423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スッキリ整頓バッグインボード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、滑り止め部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ポリエステル、芯材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21×15.5cm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77g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筆記用具やモバイルツールを綺麗に纏められるため、バッグの中身を整頓させるには非常に便利なボードです。スリムかつコンパクトなアイテムですのでどんなバッグの中でも邪魔になりません。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569A7ED8-091E-A55D-90B5-7377265A0820}"/>
              </a:ext>
            </a:extLst>
          </p:cNvPr>
          <p:cNvPicPr>
            <a:picLocks noChangeAspect="1"/>
          </p:cNvPicPr>
          <p:nvPr/>
        </p:nvPicPr>
        <p:blipFill>
          <a:blip r:embed="rId5"/>
          <a:stretch>
            <a:fillRect/>
          </a:stretch>
        </p:blipFill>
        <p:spPr>
          <a:xfrm>
            <a:off x="679058" y="1323353"/>
            <a:ext cx="3742009" cy="3742009"/>
          </a:xfrm>
          <a:prstGeom prst="rect">
            <a:avLst/>
          </a:prstGeom>
        </p:spPr>
      </p:pic>
    </p:spTree>
    <p:extLst>
      <p:ext uri="{BB962C8B-B14F-4D97-AF65-F5344CB8AC3E}">
        <p14:creationId xmlns:p14="http://schemas.microsoft.com/office/powerpoint/2010/main" val="80705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412562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素材：アルミニウム・鉄・ナイロン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110×35×10mm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一見シンプルなキーホルダーに見えて、じつはスマホスタンドとしても栓抜きとしても使える便利アイテムです。オリジナル名入れ可能なため、ノベルティグッズなどとしてもおすすめです。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B8F3EBF-A734-0244-B778-9026AAA31A25}"/>
              </a:ext>
            </a:extLst>
          </p:cNvPr>
          <p:cNvPicPr>
            <a:picLocks noChangeAspect="1"/>
          </p:cNvPicPr>
          <p:nvPr/>
        </p:nvPicPr>
        <p:blipFill>
          <a:blip r:embed="rId5"/>
          <a:stretch>
            <a:fillRect/>
          </a:stretch>
        </p:blipFill>
        <p:spPr>
          <a:xfrm>
            <a:off x="652476" y="1404761"/>
            <a:ext cx="3590620" cy="3590620"/>
          </a:xfrm>
          <a:prstGeom prst="rect">
            <a:avLst/>
          </a:prstGeom>
        </p:spPr>
      </p:pic>
    </p:spTree>
    <p:extLst>
      <p:ext uri="{BB962C8B-B14F-4D97-AF65-F5344CB8AC3E}">
        <p14:creationId xmlns:p14="http://schemas.microsoft.com/office/powerpoint/2010/main" val="354753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色マーカーペン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90×96×17mm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とっても可愛らしくポップなデザインが使っていると楽しくなってくる</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色マーカーペンです。名入れプリントも可能ですので、オリジナルグッズやノベルティアイテムにもおすすめ。</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5004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多機能リングノート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17×154×169mm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ノート、ふせん、定規、そしてホワイトボードとしても使えるとっても便利なアイテムです特にビジネス系のイベントやキャンペーンの特典用・景品用などとして人気。是非ご活用ください。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5092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サイドカラーリングメモ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124×</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74×</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6mm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袋添付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名入有の場合は</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シンプルな</a:t>
            </a:r>
            <a:r>
              <a:rPr lang="en-US" altLang="ja-JP" sz="1600" b="0" i="0" dirty="0">
                <a:solidFill>
                  <a:srgbClr val="333333"/>
                </a:solidFill>
                <a:effectLst/>
                <a:latin typeface="Meiryo UI" panose="020B0604030504040204" pitchFamily="50" charset="-128"/>
                <a:ea typeface="Meiryo UI" panose="020B0604030504040204" pitchFamily="50" charset="-128"/>
              </a:rPr>
              <a:t>2</a:t>
            </a:r>
            <a:r>
              <a:rPr lang="ja-JP" altLang="en-US" sz="1600" b="0" i="0" dirty="0">
                <a:solidFill>
                  <a:srgbClr val="333333"/>
                </a:solidFill>
                <a:effectLst/>
                <a:latin typeface="Meiryo UI" panose="020B0604030504040204" pitchFamily="50" charset="-128"/>
                <a:ea typeface="Meiryo UI" panose="020B0604030504040204" pitchFamily="50" charset="-128"/>
              </a:rPr>
              <a:t>色使いのデザインがとってもオシャレでついつい持ち歩きたくなってしまう、使い勝手も抜群なメモ帳。オリジナルの名入れプリントも可能。</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タイプのカラー展開からお選びください。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06859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TotalTime>
  <Words>2720</Words>
  <Application>Microsoft Office PowerPoint</Application>
  <PresentationFormat>画面に合わせる (4:3)</PresentationFormat>
  <Paragraphs>457</Paragraphs>
  <Slides>32</Slides>
  <Notes>32</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32</vt:i4>
      </vt:variant>
    </vt:vector>
  </HeadingPairs>
  <TitlesOfParts>
    <vt:vector size="44"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2024-07-25T06:01:02Z</dcterms:modified>
</cp:coreProperties>
</file>