
<file path=[Content_Types].xml><?xml version="1.0" encoding="utf-8"?>
<Types xmlns="http://schemas.openxmlformats.org/package/2006/content-types">
  <Default Extension="bin" ContentType="application/vnd.openxmlformats-officedocument.oleObject"/>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1.emf"/><Relationship Id="rId5" Type="http://schemas.openxmlformats.org/officeDocument/2006/relationships/oleObject" Target="../embeddings/oleObject1.bin"/><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3.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oleObject" Target="../embeddings/oleObject3.bin"/><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F2797076-7D37-E946-80E2-822C905DA378}"/>
              </a:ext>
            </a:extLst>
          </p:cNvPr>
          <p:cNvPicPr>
            <a:picLocks noChangeAspect="1"/>
          </p:cNvPicPr>
          <p:nvPr/>
        </p:nvPicPr>
        <p:blipFill>
          <a:blip r:embed="rId3"/>
          <a:stretch>
            <a:fillRect/>
          </a:stretch>
        </p:blipFill>
        <p:spPr>
          <a:xfrm>
            <a:off x="741282" y="1429969"/>
            <a:ext cx="3468132" cy="3673144"/>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ライトキャンバスタウントート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(260g/㎡)</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330×340×90mm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p>
          <a:p>
            <a:r>
              <a:rPr lang="ja-JP" altLang="en-US" sz="900" dirty="0">
                <a:latin typeface="Meiryo UI" panose="020B0604030504040204" pitchFamily="34" charset="-128"/>
                <a:ea typeface="Meiryo UI" panose="020B0604030504040204" pitchFamily="34" charset="-128"/>
              </a:rPr>
              <a:t>備考：ネイビー・ナチュラル・ナイトブラック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メインにもサブにも使える</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サイズのシンプルなトートバッグです。マチ付きのため見た目以上に容量も多く便利に利用できることから、オリジナル名入れを施したノベルティグッズ用にもおすすめ！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素材：ポリエステル</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620×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2mm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726010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マルチカードツール（アルミケース入）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素材：ステンレス鋼、アルミニウム</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53×85mm</a:t>
            </a:r>
            <a:r>
              <a:rPr lang="ja-JP" altLang="en-US" sz="900" dirty="0">
                <a:latin typeface="Meiryo UI" panose="020B0604030504040204" pitchFamily="34" charset="-128"/>
                <a:ea typeface="Meiryo UI" panose="020B0604030504040204" pitchFamily="34" charset="-128"/>
              </a:rPr>
              <a:t>　ケース：</a:t>
            </a:r>
            <a:r>
              <a:rPr lang="en-US" altLang="ja-JP" sz="900" dirty="0">
                <a:latin typeface="Meiryo UI" panose="020B0604030504040204" pitchFamily="34" charset="-128"/>
                <a:ea typeface="Meiryo UI" panose="020B0604030504040204" pitchFamily="34" charset="-128"/>
              </a:rPr>
              <a:t>56×87×2mm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アウトドアシーンはもちろん、被災時などにも非常に役立つマルチカードツールです。名刺サイズのため持ち歩くのにも非常に便利。イベント等のノベルティ用としても人気です。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E6C4C95-C06A-C907-F59D-0A816BFC97ED}"/>
              </a:ext>
            </a:extLst>
          </p:cNvPr>
          <p:cNvPicPr>
            <a:picLocks noChangeAspect="1"/>
          </p:cNvPicPr>
          <p:nvPr/>
        </p:nvPicPr>
        <p:blipFill>
          <a:blip r:embed="rId5"/>
          <a:stretch>
            <a:fillRect/>
          </a:stretch>
        </p:blipFill>
        <p:spPr>
          <a:xfrm>
            <a:off x="718975" y="1384831"/>
            <a:ext cx="3560089" cy="3560089"/>
          </a:xfrm>
          <a:prstGeom prst="rect">
            <a:avLst/>
          </a:prstGeom>
        </p:spPr>
      </p:pic>
    </p:spTree>
    <p:extLst>
      <p:ext uri="{BB962C8B-B14F-4D97-AF65-F5344CB8AC3E}">
        <p14:creationId xmlns:p14="http://schemas.microsoft.com/office/powerpoint/2010/main" val="154138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クリックゴールド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カラー展開：全</a:t>
            </a:r>
            <a:r>
              <a:rPr lang="en-US" altLang="ja-JP" sz="900" b="0" i="0" dirty="0">
                <a:solidFill>
                  <a:srgbClr val="333333"/>
                </a:solidFill>
                <a:effectLst/>
                <a:latin typeface="Meiryo UI" panose="020B0604030504040204" pitchFamily="50" charset="-128"/>
                <a:ea typeface="Meiryo UI" panose="020B0604030504040204" pitchFamily="50" charset="-128"/>
              </a:rPr>
              <a:t>15</a:t>
            </a:r>
            <a:r>
              <a:rPr lang="ja-JP" altLang="en-US" sz="900" b="0" i="0" dirty="0">
                <a:solidFill>
                  <a:srgbClr val="333333"/>
                </a:solidFill>
                <a:effectLst/>
                <a:latin typeface="Meiryo UI" panose="020B0604030504040204" pitchFamily="50" charset="-128"/>
                <a:ea typeface="Meiryo UI" panose="020B0604030504040204" pitchFamily="50" charset="-128"/>
              </a:rPr>
              <a:t>色</a:t>
            </a:r>
          </a:p>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素材：</a:t>
            </a:r>
            <a:r>
              <a:rPr lang="en-US" altLang="ja-JP" sz="900" b="0" i="0" dirty="0">
                <a:solidFill>
                  <a:srgbClr val="333333"/>
                </a:solidFill>
                <a:effectLst/>
                <a:latin typeface="Meiryo UI" panose="020B0604030504040204" pitchFamily="50" charset="-128"/>
                <a:ea typeface="Meiryo UI" panose="020B0604030504040204" pitchFamily="50" charset="-128"/>
              </a:rPr>
              <a:t>ABS</a:t>
            </a:r>
            <a:r>
              <a:rPr lang="ja-JP" altLang="en-US" sz="900" b="0" i="0" dirty="0">
                <a:solidFill>
                  <a:srgbClr val="333333"/>
                </a:solidFill>
                <a:effectLst/>
                <a:latin typeface="Meiryo UI" panose="020B0604030504040204" pitchFamily="50" charset="-128"/>
                <a:ea typeface="Meiryo UI" panose="020B0604030504040204" pitchFamily="50" charset="-128"/>
              </a:rPr>
              <a:t>樹脂</a:t>
            </a:r>
          </a:p>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サイズ：最大径</a:t>
            </a:r>
            <a:r>
              <a:rPr lang="en-US" altLang="ja-JP" sz="900" b="0" i="0" dirty="0">
                <a:solidFill>
                  <a:srgbClr val="333333"/>
                </a:solidFill>
                <a:effectLst/>
                <a:latin typeface="Meiryo UI" panose="020B0604030504040204" pitchFamily="50" charset="-128"/>
                <a:ea typeface="Meiryo UI" panose="020B0604030504040204" pitchFamily="50" charset="-128"/>
              </a:rPr>
              <a:t>φ13mm</a:t>
            </a:r>
            <a:r>
              <a:rPr lang="ja-JP" altLang="en-US" sz="900" b="0" i="0" dirty="0">
                <a:solidFill>
                  <a:srgbClr val="333333"/>
                </a:solidFill>
                <a:effectLst/>
                <a:latin typeface="Meiryo UI" panose="020B0604030504040204" pitchFamily="50" charset="-128"/>
                <a:ea typeface="Meiryo UI" panose="020B0604030504040204" pitchFamily="50" charset="-128"/>
              </a:rPr>
              <a:t>　全長</a:t>
            </a:r>
            <a:r>
              <a:rPr lang="en-US" altLang="ja-JP" sz="900" b="0" i="0" dirty="0">
                <a:solidFill>
                  <a:srgbClr val="333333"/>
                </a:solidFill>
                <a:effectLst/>
                <a:latin typeface="Meiryo UI" panose="020B0604030504040204" pitchFamily="50" charset="-128"/>
                <a:ea typeface="Meiryo UI" panose="020B0604030504040204" pitchFamily="50" charset="-128"/>
              </a:rPr>
              <a:t>139mm</a:t>
            </a:r>
          </a:p>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重量：</a:t>
            </a:r>
            <a:r>
              <a:rPr lang="en-US" altLang="ja-JP" sz="900" b="0" i="0" dirty="0">
                <a:solidFill>
                  <a:srgbClr val="333333"/>
                </a:solidFill>
                <a:effectLst/>
                <a:latin typeface="Meiryo UI" panose="020B0604030504040204" pitchFamily="50" charset="-128"/>
                <a:ea typeface="Meiryo UI" panose="020B0604030504040204" pitchFamily="50" charset="-128"/>
              </a:rPr>
              <a:t>7.3</a:t>
            </a:r>
            <a:r>
              <a:rPr lang="ja-JP" altLang="en-US" sz="900" b="0" i="0" dirty="0">
                <a:solidFill>
                  <a:srgbClr val="333333"/>
                </a:solidFill>
                <a:effectLst/>
                <a:latin typeface="Meiryo UI" panose="020B0604030504040204" pitchFamily="50" charset="-128"/>
                <a:ea typeface="Meiryo UI" panose="020B0604030504040204" pitchFamily="50" charset="-128"/>
              </a:rPr>
              <a:t>ｇ</a:t>
            </a:r>
          </a:p>
          <a:p>
            <a:pPr>
              <a:tabLst>
                <a:tab pos="542925" algn="l"/>
                <a:tab pos="715963" algn="l"/>
              </a:tabLst>
            </a:pPr>
            <a:r>
              <a:rPr lang="ja-JP" altLang="en-US" sz="900" b="0" i="0" dirty="0">
                <a:solidFill>
                  <a:srgbClr val="333333"/>
                </a:solidFill>
                <a:effectLst/>
                <a:latin typeface="Meiryo UI" panose="020B0604030504040204" pitchFamily="50" charset="-128"/>
                <a:ea typeface="Meiryo UI" panose="020B0604030504040204" pitchFamily="50" charset="-128"/>
              </a:rPr>
              <a:t>機能：ノック式・黒インク・</a:t>
            </a:r>
            <a:r>
              <a:rPr lang="en-US" altLang="ja-JP" sz="900" b="0" i="0">
                <a:solidFill>
                  <a:srgbClr val="333333"/>
                </a:solidFill>
                <a:effectLst/>
                <a:latin typeface="Meiryo UI" panose="020B0604030504040204" pitchFamily="50" charset="-128"/>
                <a:ea typeface="Meiryo UI" panose="020B0604030504040204" pitchFamily="50" charset="-128"/>
              </a:rPr>
              <a:t>0.5mm</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絶対的な人気を誇るノック式ボールペン「クリックゴールド」シリーズ。フランス生まれの滑らか油性ボールペンです。レトロなフォルムと豊富な</a:t>
            </a:r>
            <a:r>
              <a:rPr lang="en-US" altLang="ja-JP" sz="1600" b="0" i="0" dirty="0">
                <a:solidFill>
                  <a:srgbClr val="333333"/>
                </a:solidFill>
                <a:effectLst/>
                <a:latin typeface="Meiryo UI" panose="020B0604030504040204" pitchFamily="50" charset="-128"/>
                <a:ea typeface="Meiryo UI" panose="020B0604030504040204" pitchFamily="50" charset="-128"/>
              </a:rPr>
              <a:t>15</a:t>
            </a:r>
            <a:r>
              <a:rPr lang="ja-JP" altLang="en-US" sz="1600" b="0" i="0" dirty="0">
                <a:solidFill>
                  <a:srgbClr val="333333"/>
                </a:solidFill>
                <a:effectLst/>
                <a:latin typeface="Meiryo UI" panose="020B0604030504040204" pitchFamily="50" charset="-128"/>
                <a:ea typeface="Meiryo UI" panose="020B0604030504040204" pitchFamily="50" charset="-128"/>
              </a:rPr>
              <a:t>色のカラバリが魅力の逸品です。 </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 name="図 6">
            <a:extLst>
              <a:ext uri="{FF2B5EF4-FFF2-40B4-BE49-F238E27FC236}">
                <a16:creationId xmlns:a16="http://schemas.microsoft.com/office/drawing/2014/main" id="{61DE1A8A-8D9C-3FBF-10C6-BF93481633F4}"/>
              </a:ext>
            </a:extLst>
          </p:cNvPr>
          <p:cNvPicPr>
            <a:picLocks noChangeAspect="1"/>
          </p:cNvPicPr>
          <p:nvPr/>
        </p:nvPicPr>
        <p:blipFill>
          <a:blip r:embed="rId5"/>
          <a:stretch>
            <a:fillRect/>
          </a:stretch>
        </p:blipFill>
        <p:spPr>
          <a:xfrm>
            <a:off x="801152" y="1389622"/>
            <a:ext cx="3560088" cy="3560088"/>
          </a:xfrm>
          <a:prstGeom prst="rect">
            <a:avLst/>
          </a:prstGeom>
        </p:spPr>
      </p:pic>
    </p:spTree>
    <p:extLst>
      <p:ext uri="{BB962C8B-B14F-4D97-AF65-F5344CB8AC3E}">
        <p14:creationId xmlns:p14="http://schemas.microsoft.com/office/powerpoint/2010/main" val="2449466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今治ミニタオルハンカチ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（シャーリング加工）</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200×200mm</a:t>
            </a:r>
            <a:r>
              <a:rPr lang="ja-JP" altLang="en-US" sz="900" dirty="0">
                <a:latin typeface="Meiryo UI" panose="020B0604030504040204" pitchFamily="34" charset="-128"/>
                <a:ea typeface="Meiryo UI" panose="020B0604030504040204" pitchFamily="34" charset="-128"/>
              </a:rPr>
              <a:t>（包装形態：透明袋）</a:t>
            </a:r>
            <a:r>
              <a:rPr lang="en-US" altLang="ja-JP" sz="900" dirty="0">
                <a:latin typeface="Meiryo UI" panose="020B0604030504040204" pitchFamily="34" charset="-128"/>
                <a:ea typeface="Meiryo UI" panose="020B0604030504040204" pitchFamily="34" charset="-128"/>
              </a:rPr>
              <a:t> </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14g</a:t>
            </a:r>
          </a:p>
          <a:p>
            <a:r>
              <a:rPr lang="ja-JP" altLang="en-US" sz="900" dirty="0">
                <a:latin typeface="Meiryo UI" panose="020B0604030504040204" pitchFamily="34" charset="-128"/>
                <a:ea typeface="Meiryo UI" panose="020B0604030504040204" pitchFamily="34" charset="-128"/>
              </a:rPr>
              <a:t>生産国：日本製（愛媛県今治） </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備考：茜・檸檬・桜・若草・藍</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優しい肌触りで高い人気を誇る今治産のミニタオルハンカチです。手頃なサイズのためばらまき用のノベルティグッズとしても最適。日常的に使用するものですから名入れプリントの訴求効果も抜群。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0F0CEA8-D1D4-2246-943A-BFE3A297CBC5}"/>
              </a:ext>
            </a:extLst>
          </p:cNvPr>
          <p:cNvPicPr>
            <a:picLocks noChangeAspect="1"/>
          </p:cNvPicPr>
          <p:nvPr/>
        </p:nvPicPr>
        <p:blipFill>
          <a:blip r:embed="rId5"/>
          <a:stretch>
            <a:fillRect/>
          </a:stretch>
        </p:blipFill>
        <p:spPr>
          <a:xfrm>
            <a:off x="461565" y="1732934"/>
            <a:ext cx="4050912" cy="2893508"/>
          </a:xfrm>
          <a:prstGeom prst="rect">
            <a:avLst/>
          </a:prstGeom>
        </p:spPr>
      </p:pic>
    </p:spTree>
    <p:extLst>
      <p:ext uri="{BB962C8B-B14F-4D97-AF65-F5344CB8AC3E}">
        <p14:creationId xmlns:p14="http://schemas.microsoft.com/office/powerpoint/2010/main" val="155640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RPET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タオル </a:t>
            </a:r>
            <a:r>
              <a:rPr lang="en-US" altLang="ja-JP" sz="900" b="0" i="0" dirty="0">
                <a:solidFill>
                  <a:srgbClr val="333333"/>
                </a:solidFill>
                <a:effectLst/>
                <a:latin typeface="-apple-system"/>
              </a:rPr>
              <a:t>300×800mm</a:t>
            </a:r>
            <a:r>
              <a:rPr lang="ja-JP" altLang="en-US" sz="900" b="0" i="0" dirty="0">
                <a:solidFill>
                  <a:srgbClr val="333333"/>
                </a:solidFill>
                <a:effectLst/>
                <a:latin typeface="-apple-system"/>
              </a:rPr>
              <a:t>　ボトル </a:t>
            </a:r>
            <a:r>
              <a:rPr lang="en-US" altLang="ja-JP" sz="900" b="0" i="0" dirty="0">
                <a:solidFill>
                  <a:srgbClr val="333333"/>
                </a:solidFill>
                <a:effectLst/>
                <a:latin typeface="-apple-system"/>
              </a:rPr>
              <a:t>Φ65×160mm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1920110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クッションマウスパッド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195×226×15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プリント面が広いため、オリジナルのノベルティグッズとして使用すれば効果的に</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できるマウスパッドです。クッション付きのため疲れにくい点もポイントです。是非ご活用ください。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24E2EF0F-9A0B-2D45-836D-371269CD477D}"/>
              </a:ext>
            </a:extLst>
          </p:cNvPr>
          <p:cNvPicPr>
            <a:picLocks noChangeAspect="1"/>
          </p:cNvPicPr>
          <p:nvPr/>
        </p:nvPicPr>
        <p:blipFill>
          <a:blip r:embed="rId5"/>
          <a:stretch>
            <a:fillRect/>
          </a:stretch>
        </p:blipFill>
        <p:spPr>
          <a:xfrm>
            <a:off x="624680" y="1612129"/>
            <a:ext cx="3753119" cy="3154407"/>
          </a:xfrm>
          <a:prstGeom prst="rect">
            <a:avLst/>
          </a:prstGeom>
        </p:spPr>
      </p:pic>
    </p:spTree>
    <p:extLst>
      <p:ext uri="{BB962C8B-B14F-4D97-AF65-F5344CB8AC3E}">
        <p14:creationId xmlns:p14="http://schemas.microsoft.com/office/powerpoint/2010/main" val="2670692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ステンレスドッグタグ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：（チェーン含まず）</a:t>
            </a:r>
            <a:r>
              <a:rPr lang="en" altLang="ja-JP" sz="900">
                <a:latin typeface="Meiryo UI" panose="020B0604030504040204" pitchFamily="34" charset="-128"/>
                <a:ea typeface="Meiryo UI" panose="020B0604030504040204" pitchFamily="34" charset="-128"/>
              </a:rPr>
              <a:t>W27×H50×D1mm</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 ：日本製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根強い人気のあるドッグタグ風デザインのシンプルなキーチェーンです。ステンレス製ですので耐久性も高く、見た目にもスタイリッシュです。名入れ可能ですので販促用や物販用におすすめ。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E401D54F-C9CD-E843-9C9A-DD6B7F04ECF5}"/>
              </a:ext>
            </a:extLst>
          </p:cNvPr>
          <p:cNvPicPr>
            <a:picLocks noChangeAspect="1"/>
          </p:cNvPicPr>
          <p:nvPr/>
        </p:nvPicPr>
        <p:blipFill>
          <a:blip r:embed="rId5"/>
          <a:stretch>
            <a:fillRect/>
          </a:stretch>
        </p:blipFill>
        <p:spPr>
          <a:xfrm>
            <a:off x="1308197" y="1422052"/>
            <a:ext cx="2365113" cy="3618269"/>
          </a:xfrm>
          <a:prstGeom prst="rect">
            <a:avLst/>
          </a:prstGeom>
        </p:spPr>
      </p:pic>
    </p:spTree>
    <p:extLst>
      <p:ext uri="{BB962C8B-B14F-4D97-AF65-F5344CB8AC3E}">
        <p14:creationId xmlns:p14="http://schemas.microsoft.com/office/powerpoint/2010/main" val="587261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ループキャップアルミボトル</a:t>
            </a:r>
            <a:r>
              <a:rPr lang="en-US" altLang="ja-JP" sz="2000" dirty="0">
                <a:solidFill>
                  <a:schemeClr val="bg1"/>
                </a:solidFill>
                <a:latin typeface="Meiryo UI" panose="020B0604030504040204" pitchFamily="34" charset="-128"/>
                <a:ea typeface="Meiryo UI" panose="020B0604030504040204" pitchFamily="34" charset="-128"/>
              </a:rPr>
              <a:t>220ml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カラー展開：グリーン・ピンク・ブルー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素材：アルミニウム・</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φ45×188mm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備考：容量</a:t>
            </a:r>
            <a:r>
              <a:rPr lang="en-US" altLang="ja-JP" sz="1000" dirty="0">
                <a:latin typeface="Meiryo UI" panose="020B0604030504040204" pitchFamily="34" charset="-128"/>
                <a:ea typeface="Meiryo UI" panose="020B0604030504040204" pitchFamily="34" charset="-128"/>
              </a:rPr>
              <a:t>/220ml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バッグの外側などにも取り付けられるカラビナ付きの</a:t>
            </a:r>
            <a:r>
              <a:rPr lang="en-US" altLang="ja-JP" sz="1600" dirty="0"/>
              <a:t>220ml</a:t>
            </a:r>
            <a:r>
              <a:rPr lang="ja-JP" altLang="en-US" sz="1600" dirty="0"/>
              <a:t>ボトルです。アルミ素材のため割れにくく、また軽量で持ち歩きに最適。シンプルなデザインでどなたでもご利用可能です。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4D3CD56C-18E8-C382-9C56-B69B6E5145B1}"/>
              </a:ext>
            </a:extLst>
          </p:cNvPr>
          <p:cNvPicPr>
            <a:picLocks noChangeAspect="1"/>
          </p:cNvPicPr>
          <p:nvPr/>
        </p:nvPicPr>
        <p:blipFill>
          <a:blip r:embed="rId5"/>
          <a:stretch>
            <a:fillRect/>
          </a:stretch>
        </p:blipFill>
        <p:spPr>
          <a:xfrm>
            <a:off x="740773" y="1378116"/>
            <a:ext cx="3560088" cy="3560088"/>
          </a:xfrm>
          <a:prstGeom prst="rect">
            <a:avLst/>
          </a:prstGeom>
        </p:spPr>
      </p:pic>
    </p:spTree>
    <p:extLst>
      <p:ext uri="{BB962C8B-B14F-4D97-AF65-F5344CB8AC3E}">
        <p14:creationId xmlns:p14="http://schemas.microsoft.com/office/powerpoint/2010/main" val="96734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3363259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ハイパワーライト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77×45×25mm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88×51×36mm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ハイ、ロー、点滅の</a:t>
            </a:r>
            <a:r>
              <a:rPr lang="en-US" altLang="ja-JP" sz="1600" dirty="0"/>
              <a:t>3WAY</a:t>
            </a:r>
            <a:r>
              <a:rPr lang="ja-JP" altLang="en-US" sz="1600" dirty="0"/>
              <a:t>をシーンに合わせて使い分けられる便利なライトです。カラビナ付きのためバッグなどに取り付けることもでき、ノベルティ用などにもおすすめです。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CBB5F41-DAA1-FEB3-FA0B-C0556A7B23AD}"/>
              </a:ext>
            </a:extLst>
          </p:cNvPr>
          <p:cNvPicPr>
            <a:picLocks noChangeAspect="1"/>
          </p:cNvPicPr>
          <p:nvPr/>
        </p:nvPicPr>
        <p:blipFill>
          <a:blip r:embed="rId5"/>
          <a:stretch>
            <a:fillRect/>
          </a:stretch>
        </p:blipFill>
        <p:spPr>
          <a:xfrm>
            <a:off x="698752" y="1371901"/>
            <a:ext cx="3651785" cy="3651785"/>
          </a:xfrm>
          <a:prstGeom prst="rect">
            <a:avLst/>
          </a:prstGeom>
        </p:spPr>
      </p:pic>
    </p:spTree>
    <p:extLst>
      <p:ext uri="{BB962C8B-B14F-4D97-AF65-F5344CB8AC3E}">
        <p14:creationId xmlns:p14="http://schemas.microsoft.com/office/powerpoint/2010/main" val="2833422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サラリナ デイリーラージバッグ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/400×360(+</a:t>
            </a:r>
            <a:r>
              <a:rPr lang="ja-JP" altLang="en-US" sz="900" dirty="0">
                <a:latin typeface="Meiryo UI" panose="020B0604030504040204" pitchFamily="34" charset="-128"/>
                <a:ea typeface="Meiryo UI" panose="020B0604030504040204" pitchFamily="34" charset="-128"/>
              </a:rPr>
              <a:t>マチ</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φ70×130mm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くるくる巻いてオシャレかつコンパクトに持ち歩けるためとっても便利なラージサイズのバッグです。イベントやキャンペーンのちょっとした特典用などとしても喜ばれます。是非ご活用ください。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AE60617-0ADA-C4A8-4A9E-A39EB833698D}"/>
              </a:ext>
            </a:extLst>
          </p:cNvPr>
          <p:cNvPicPr>
            <a:picLocks noChangeAspect="1"/>
          </p:cNvPicPr>
          <p:nvPr/>
        </p:nvPicPr>
        <p:blipFill>
          <a:blip r:embed="rId5"/>
          <a:stretch>
            <a:fillRect/>
          </a:stretch>
        </p:blipFill>
        <p:spPr>
          <a:xfrm>
            <a:off x="697064" y="1388618"/>
            <a:ext cx="3662306" cy="3662306"/>
          </a:xfrm>
          <a:prstGeom prst="rect">
            <a:avLst/>
          </a:prstGeom>
        </p:spPr>
      </p:pic>
    </p:spTree>
    <p:extLst>
      <p:ext uri="{BB962C8B-B14F-4D97-AF65-F5344CB8AC3E}">
        <p14:creationId xmlns:p14="http://schemas.microsoft.com/office/powerpoint/2010/main" val="3415557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リル コーヒー豆殻配合タンブラー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コーヒー豆殻・ウッドチップ配合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TPE</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zh-CN" sz="900" dirty="0">
                <a:latin typeface="Meiryo UI" panose="020B0604030504040204" pitchFamily="34" charset="-128"/>
                <a:ea typeface="Meiryo UI" panose="020B0604030504040204" pitchFamily="34" charset="-128"/>
              </a:rPr>
              <a:t>φ94×140</a:t>
            </a:r>
            <a:r>
              <a:rPr lang="en-US" altLang="zh-CN"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400ml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合成樹脂ポリプロピレンにコーヒー豆殻とウッドチップを混ぜた素材を使った、名入れができるタンブラー。フタ付きの飲み口があるタイプでオフィスや在宅ワーク中の使用にもピッタリです。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4" name="Picture 20">
            <a:extLst>
              <a:ext uri="{FF2B5EF4-FFF2-40B4-BE49-F238E27FC236}">
                <a16:creationId xmlns:a16="http://schemas.microsoft.com/office/drawing/2014/main" id="{BC41F0AB-3C01-C77C-4C15-8BBE34F26C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070" y="1387758"/>
            <a:ext cx="3635217" cy="363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412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ズームライト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ブラウン・ブラック</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φ35×120mm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,130×40×40mm</a:t>
            </a:r>
          </a:p>
          <a:p>
            <a:r>
              <a:rPr lang="ja-JP" altLang="en-US" sz="900" dirty="0">
                <a:latin typeface="Meiryo UI" panose="020B0604030504040204" pitchFamily="34" charset="-128"/>
                <a:ea typeface="Meiryo UI" panose="020B0604030504040204" pitchFamily="34" charset="-128"/>
              </a:rPr>
              <a:t>備考：単四電池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先端部のズームリングで遠方まで照らすスポット照射と、広範囲を照らすワイド照射の切替えが簡単なズームライト。状況に合わせ、フルパワー点灯・省エネ点灯・点滅灯の選択も可能です。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2FB5779B-97C2-DF28-E08C-26037982D333}"/>
              </a:ext>
            </a:extLst>
          </p:cNvPr>
          <p:cNvPicPr>
            <a:picLocks noChangeAspect="1"/>
          </p:cNvPicPr>
          <p:nvPr/>
        </p:nvPicPr>
        <p:blipFill>
          <a:blip r:embed="rId5"/>
          <a:stretch>
            <a:fillRect/>
          </a:stretch>
        </p:blipFill>
        <p:spPr>
          <a:xfrm>
            <a:off x="697637" y="1381014"/>
            <a:ext cx="3652976" cy="3652976"/>
          </a:xfrm>
          <a:prstGeom prst="rect">
            <a:avLst/>
          </a:prstGeom>
        </p:spPr>
      </p:pic>
    </p:spTree>
    <p:extLst>
      <p:ext uri="{BB962C8B-B14F-4D97-AF65-F5344CB8AC3E}">
        <p14:creationId xmlns:p14="http://schemas.microsoft.com/office/powerpoint/2010/main" val="2626946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8" name="図 77">
            <a:extLst>
              <a:ext uri="{FF2B5EF4-FFF2-40B4-BE49-F238E27FC236}">
                <a16:creationId xmlns:a16="http://schemas.microsoft.com/office/drawing/2014/main" id="{DCAEDA27-DD08-F687-7F4B-34ED2D8674DD}"/>
              </a:ext>
            </a:extLst>
          </p:cNvPr>
          <p:cNvPicPr>
            <a:picLocks noChangeAspect="1"/>
          </p:cNvPicPr>
          <p:nvPr/>
        </p:nvPicPr>
        <p:blipFill>
          <a:blip r:embed="rId5"/>
          <a:stretch>
            <a:fillRect/>
          </a:stretch>
        </p:blipFill>
        <p:spPr>
          <a:xfrm>
            <a:off x="621127" y="1411148"/>
            <a:ext cx="3588371" cy="3588371"/>
          </a:xfrm>
          <a:prstGeom prst="rect">
            <a:avLst/>
          </a:prstGeom>
        </p:spPr>
      </p:pic>
    </p:spTree>
    <p:extLst>
      <p:ext uri="{BB962C8B-B14F-4D97-AF65-F5344CB8AC3E}">
        <p14:creationId xmlns:p14="http://schemas.microsoft.com/office/powerpoint/2010/main" val="2714658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キャンバスブックカバー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展開時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315×170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ナチュラルで優しい風合いのキャンバス素材を使用したシンプルなブックカバーです。栞紐付きのため便利にご活用いただけます。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色からお好みでお選びください。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482B4A7-0DAA-FF42-A747-CE81202F0A44}"/>
              </a:ext>
            </a:extLst>
          </p:cNvPr>
          <p:cNvPicPr>
            <a:picLocks noChangeAspect="1"/>
          </p:cNvPicPr>
          <p:nvPr/>
        </p:nvPicPr>
        <p:blipFill>
          <a:blip r:embed="rId5"/>
          <a:stretch>
            <a:fillRect/>
          </a:stretch>
        </p:blipFill>
        <p:spPr>
          <a:xfrm>
            <a:off x="650793" y="1422052"/>
            <a:ext cx="3933313" cy="3448509"/>
          </a:xfrm>
          <a:prstGeom prst="rect">
            <a:avLst/>
          </a:prstGeom>
        </p:spPr>
      </p:pic>
    </p:spTree>
    <p:extLst>
      <p:ext uri="{BB962C8B-B14F-4D97-AF65-F5344CB8AC3E}">
        <p14:creationId xmlns:p14="http://schemas.microsoft.com/office/powerpoint/2010/main" val="3898926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金色のルーペペン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20×15×148mm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拡大率</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倍</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先端部分を回すとルーペが、ボディ部分を回すとボールペンが出る便利グッズです。名入れプリントが可能ですのでオリジナルグッズやノベルティアイテムとしてもおすすめです。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88707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スフィア・リサイクルレザーカードケース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素材：リサイクルレザー</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70×110mm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生地の特性上、色合いが異なる場合があります。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素材にリサイクルレザーを使用しているため</a:t>
            </a:r>
            <a:r>
              <a:rPr lang="en-US" altLang="ja-JP" sz="1600" dirty="0" err="1">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にも貢献できる上質なカードケースです。スリムな形状とフラップ開閉が非常に使いやすい点も◎。カラーバリエーションは全</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色展開。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0" name="図 49">
            <a:extLst>
              <a:ext uri="{FF2B5EF4-FFF2-40B4-BE49-F238E27FC236}">
                <a16:creationId xmlns:a16="http://schemas.microsoft.com/office/drawing/2014/main" id="{35F67D34-E07C-61BE-20EB-AF4A17249EA0}"/>
              </a:ext>
            </a:extLst>
          </p:cNvPr>
          <p:cNvPicPr>
            <a:picLocks noChangeAspect="1"/>
          </p:cNvPicPr>
          <p:nvPr/>
        </p:nvPicPr>
        <p:blipFill>
          <a:blip r:embed="rId5"/>
          <a:stretch>
            <a:fillRect/>
          </a:stretch>
        </p:blipFill>
        <p:spPr>
          <a:xfrm>
            <a:off x="692857" y="1371901"/>
            <a:ext cx="3680604" cy="3680604"/>
          </a:xfrm>
          <a:prstGeom prst="rect">
            <a:avLst/>
          </a:prstGeom>
        </p:spPr>
      </p:pic>
    </p:spTree>
    <p:extLst>
      <p:ext uri="{BB962C8B-B14F-4D97-AF65-F5344CB8AC3E}">
        <p14:creationId xmlns:p14="http://schemas.microsoft.com/office/powerpoint/2010/main" val="234749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マルチに使える</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立つポーチ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素材：イソプレンゴム・ポリエステル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175×85×75mm</a:t>
            </a:r>
          </a:p>
          <a:p>
            <a:r>
              <a:rPr lang="ja-JP" altLang="en-US" sz="900" dirty="0">
                <a:latin typeface="Meiryo UI" panose="020B0604030504040204" pitchFamily="34" charset="-128"/>
                <a:ea typeface="Meiryo UI" panose="020B0604030504040204" pitchFamily="34" charset="-128"/>
              </a:rPr>
              <a:t>包装：透明ケース</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持ち運びに便利な手頃サイズの上、ステーショナリー入れとして立てて使うこともできる、見た目も可愛らしいポーチです。オリジナル名入れも格安で可能ですのでお気軽にご相談ください。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49B3A943-AD40-8725-FF9B-C23922C4AA52}"/>
              </a:ext>
            </a:extLst>
          </p:cNvPr>
          <p:cNvPicPr>
            <a:picLocks noChangeAspect="1"/>
          </p:cNvPicPr>
          <p:nvPr/>
        </p:nvPicPr>
        <p:blipFill>
          <a:blip r:embed="rId5"/>
          <a:stretch>
            <a:fillRect/>
          </a:stretch>
        </p:blipFill>
        <p:spPr>
          <a:xfrm>
            <a:off x="709855" y="1351334"/>
            <a:ext cx="3678422" cy="3678422"/>
          </a:xfrm>
          <a:prstGeom prst="rect">
            <a:avLst/>
          </a:prstGeom>
        </p:spPr>
      </p:pic>
    </p:spTree>
    <p:extLst>
      <p:ext uri="{BB962C8B-B14F-4D97-AF65-F5344CB8AC3E}">
        <p14:creationId xmlns:p14="http://schemas.microsoft.com/office/powerpoint/2010/main" val="2540383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148×210×5mm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サイズのリサイクルノートです。とてもシンプルなデザインで、どんなオリジナル名入れでもマッチしますので、ノベルティ用などにおすすめです。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A43855-6159-7843-817E-DEE865DED7B3}"/>
              </a:ext>
            </a:extLst>
          </p:cNvPr>
          <p:cNvPicPr>
            <a:picLocks noChangeAspect="1"/>
          </p:cNvPicPr>
          <p:nvPr/>
        </p:nvPicPr>
        <p:blipFill>
          <a:blip r:embed="rId5"/>
          <a:stretch>
            <a:fillRect/>
          </a:stretch>
        </p:blipFill>
        <p:spPr>
          <a:xfrm>
            <a:off x="958660" y="1452755"/>
            <a:ext cx="3175000" cy="3175000"/>
          </a:xfrm>
          <a:prstGeom prst="rect">
            <a:avLst/>
          </a:prstGeom>
        </p:spPr>
      </p:pic>
    </p:spTree>
    <p:extLst>
      <p:ext uri="{BB962C8B-B14F-4D97-AF65-F5344CB8AC3E}">
        <p14:creationId xmlns:p14="http://schemas.microsoft.com/office/powerpoint/2010/main" val="1450933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マルチメモ</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C/</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82×105×17mm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考：ワインレッド・ロイヤルネイビー・マットブラック・ソフトアイボリー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用途に合わせて使い分けられる</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サイズがセットになった、ブック型付箋です。カバーにはフルカラーでの名入れプリントが可能ですので、オリジナルノベルティ用としておすすめです。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4" name="図 23">
            <a:extLst>
              <a:ext uri="{FF2B5EF4-FFF2-40B4-BE49-F238E27FC236}">
                <a16:creationId xmlns:a16="http://schemas.microsoft.com/office/drawing/2014/main" id="{0019AC88-95C5-6C46-86A1-9701350C2B81}"/>
              </a:ext>
            </a:extLst>
          </p:cNvPr>
          <p:cNvPicPr>
            <a:picLocks noChangeAspect="1"/>
          </p:cNvPicPr>
          <p:nvPr/>
        </p:nvPicPr>
        <p:blipFill>
          <a:blip r:embed="rId5"/>
          <a:stretch>
            <a:fillRect/>
          </a:stretch>
        </p:blipFill>
        <p:spPr>
          <a:xfrm>
            <a:off x="801856" y="1427302"/>
            <a:ext cx="3473298" cy="3508206"/>
          </a:xfrm>
          <a:prstGeom prst="rect">
            <a:avLst/>
          </a:prstGeom>
        </p:spPr>
      </p:pic>
    </p:spTree>
    <p:extLst>
      <p:ext uri="{BB962C8B-B14F-4D97-AF65-F5344CB8AC3E}">
        <p14:creationId xmlns:p14="http://schemas.microsoft.com/office/powerpoint/2010/main" val="2509719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オリジナル手拭い（顔料プリント）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印刷：顔料プリント</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素材：綿</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手ぬぐいの生地の上にインクを乗せる事で、細かな線のデザインを再現する顔料プリント手ぬぐい。展示会用ノベルティや物販品を。大量枚数＆低コストで製作したいとお考えの方にはオススメです。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1" name="オブジェクト 20">
            <a:extLst>
              <a:ext uri="{FF2B5EF4-FFF2-40B4-BE49-F238E27FC236}">
                <a16:creationId xmlns:a16="http://schemas.microsoft.com/office/drawing/2014/main" id="{CB70EAE8-404D-A55C-09B5-D254903C91B5}"/>
              </a:ext>
            </a:extLst>
          </p:cNvPr>
          <p:cNvGraphicFramePr>
            <a:graphicFrameLocks noChangeAspect="1"/>
          </p:cNvGraphicFramePr>
          <p:nvPr/>
        </p:nvGraphicFramePr>
        <p:xfrm>
          <a:off x="639642" y="1308104"/>
          <a:ext cx="3781425" cy="3793617"/>
        </p:xfrm>
        <a:graphic>
          <a:graphicData uri="http://schemas.openxmlformats.org/presentationml/2006/ole">
            <mc:AlternateContent xmlns:mc="http://schemas.openxmlformats.org/markup-compatibility/2006">
              <mc:Choice xmlns:v="urn:schemas-microsoft-com:vml" Requires="v">
                <p:oleObj name="Image" r:id="rId5" imgW="6400800" imgH="6420908" progId="Photoshop.Image.13">
                  <p:embed/>
                </p:oleObj>
              </mc:Choice>
              <mc:Fallback>
                <p:oleObj name="Image" r:id="rId5" imgW="6400800" imgH="6420908" progId="Photoshop.Image.13">
                  <p:embed/>
                  <p:pic>
                    <p:nvPicPr>
                      <p:cNvPr id="21" name="オブジェクト 20">
                        <a:extLst>
                          <a:ext uri="{FF2B5EF4-FFF2-40B4-BE49-F238E27FC236}">
                            <a16:creationId xmlns:a16="http://schemas.microsoft.com/office/drawing/2014/main" id="{CB70EAE8-404D-A55C-09B5-D254903C91B5}"/>
                          </a:ext>
                        </a:extLst>
                      </p:cNvPr>
                      <p:cNvPicPr/>
                      <p:nvPr/>
                    </p:nvPicPr>
                    <p:blipFill>
                      <a:blip r:embed="rId6"/>
                      <a:stretch>
                        <a:fillRect/>
                      </a:stretch>
                    </p:blipFill>
                    <p:spPr>
                      <a:xfrm>
                        <a:off x="639642" y="1308104"/>
                        <a:ext cx="3781425" cy="3793617"/>
                      </a:xfrm>
                      <a:prstGeom prst="rect">
                        <a:avLst/>
                      </a:prstGeom>
                    </p:spPr>
                  </p:pic>
                </p:oleObj>
              </mc:Fallback>
            </mc:AlternateContent>
          </a:graphicData>
        </a:graphic>
      </p:graphicFrame>
    </p:spTree>
    <p:extLst>
      <p:ext uri="{BB962C8B-B14F-4D97-AF65-F5344CB8AC3E}">
        <p14:creationId xmlns:p14="http://schemas.microsoft.com/office/powerpoint/2010/main" val="2411746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9LED</a:t>
            </a:r>
            <a:r>
              <a:rPr lang="ja-JP" altLang="en-US" sz="2000" dirty="0">
                <a:solidFill>
                  <a:schemeClr val="bg1"/>
                </a:solidFill>
                <a:latin typeface="Meiryo UI" panose="020B0604030504040204" pitchFamily="34" charset="-128"/>
                <a:ea typeface="Meiryo UI" panose="020B0604030504040204" pitchFamily="34" charset="-128"/>
              </a:rPr>
              <a:t>ライトセット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Φ27×90mm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,110×135×35mm</a:t>
            </a:r>
          </a:p>
          <a:p>
            <a:r>
              <a:rPr lang="ja-JP" altLang="en-US" sz="900" dirty="0">
                <a:latin typeface="Meiryo UI" panose="020B0604030504040204" pitchFamily="34" charset="-128"/>
                <a:ea typeface="Meiryo UI" panose="020B0604030504040204" pitchFamily="34" charset="-128"/>
              </a:rPr>
              <a:t>備考：単四電池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添付</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贈答品に最適な化粧箱入りの防災</a:t>
            </a:r>
            <a:r>
              <a:rPr lang="en-US" altLang="ja-JP" sz="1600" dirty="0">
                <a:latin typeface="Meiryo UI" panose="020B0604030504040204" pitchFamily="50" charset="-128"/>
                <a:ea typeface="Meiryo UI" panose="020B0604030504040204" pitchFamily="50" charset="-128"/>
              </a:rPr>
              <a:t>9LED</a:t>
            </a:r>
            <a:r>
              <a:rPr lang="ja-JP" altLang="en-US" sz="1600" dirty="0">
                <a:latin typeface="Meiryo UI" panose="020B0604030504040204" pitchFamily="50" charset="-128"/>
                <a:ea typeface="Meiryo UI" panose="020B0604030504040204" pitchFamily="50" charset="-128"/>
              </a:rPr>
              <a:t>ライトセット。箱から開けて付属の乾電池をセットすればすぐに使えます。本体に名入れをして防災啓発活動のキャンペーンやイベントでご活用ください。 </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BFCA6FE-A505-ED15-5B88-71A3609470DD}"/>
              </a:ext>
            </a:extLst>
          </p:cNvPr>
          <p:cNvPicPr>
            <a:picLocks noChangeAspect="1"/>
          </p:cNvPicPr>
          <p:nvPr/>
        </p:nvPicPr>
        <p:blipFill>
          <a:blip r:embed="rId5"/>
          <a:stretch>
            <a:fillRect/>
          </a:stretch>
        </p:blipFill>
        <p:spPr>
          <a:xfrm>
            <a:off x="689454" y="1399268"/>
            <a:ext cx="3610731" cy="3610731"/>
          </a:xfrm>
          <a:prstGeom prst="rect">
            <a:avLst/>
          </a:prstGeom>
        </p:spPr>
      </p:pic>
    </p:spTree>
    <p:extLst>
      <p:ext uri="{BB962C8B-B14F-4D97-AF65-F5344CB8AC3E}">
        <p14:creationId xmlns:p14="http://schemas.microsoft.com/office/powerpoint/2010/main" val="23132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A6</a:t>
            </a:r>
            <a:r>
              <a:rPr lang="ja-JP" altLang="en-US" sz="2000">
                <a:solidFill>
                  <a:schemeClr val="bg1"/>
                </a:solidFill>
                <a:latin typeface="Meiryo UI" panose="020B0604030504040204" pitchFamily="34" charset="-128"/>
                <a:ea typeface="Meiryo UI" panose="020B0604030504040204" pitchFamily="34" charset="-128"/>
              </a:rPr>
              <a:t>リングメモ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633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103×153×7mm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ナチュラル</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A6</a:t>
            </a:r>
            <a:r>
              <a:rPr lang="ja-JP" altLang="en-US" sz="1600">
                <a:latin typeface="Meiryo UI" panose="020B0604030504040204" pitchFamily="34" charset="-128"/>
                <a:ea typeface="Meiryo UI" panose="020B0604030504040204" pitchFamily="34" charset="-128"/>
              </a:rPr>
              <a:t>サイズのリサイクルリングメモです。とてもシンプルなデザインで、どんなオリジナル名入れでもマッチしますので、ノベルティ用などにおすすめです。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F719F9-534E-2047-B058-1C7BEC73E4A3}"/>
              </a:ext>
            </a:extLst>
          </p:cNvPr>
          <p:cNvPicPr>
            <a:picLocks noChangeAspect="1"/>
          </p:cNvPicPr>
          <p:nvPr/>
        </p:nvPicPr>
        <p:blipFill>
          <a:blip r:embed="rId5"/>
          <a:stretch>
            <a:fillRect/>
          </a:stretch>
        </p:blipFill>
        <p:spPr>
          <a:xfrm>
            <a:off x="807641" y="1513948"/>
            <a:ext cx="3175000" cy="3175000"/>
          </a:xfrm>
          <a:prstGeom prst="rect">
            <a:avLst/>
          </a:prstGeom>
        </p:spPr>
      </p:pic>
    </p:spTree>
    <p:extLst>
      <p:ext uri="{BB962C8B-B14F-4D97-AF65-F5344CB8AC3E}">
        <p14:creationId xmlns:p14="http://schemas.microsoft.com/office/powerpoint/2010/main" val="408201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オリジナルクリーナークロス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印刷：</a:t>
            </a:r>
            <a:r>
              <a:rPr lang="en-US" altLang="ja-JP" sz="900" dirty="0">
                <a:latin typeface="Meiryo UI" panose="020B0604030504040204" pitchFamily="34" charset="-128"/>
                <a:ea typeface="Meiryo UI" panose="020B0604030504040204" pitchFamily="34" charset="-128"/>
              </a:rPr>
              <a:t>UV</a:t>
            </a:r>
            <a:r>
              <a:rPr lang="ja-JP" altLang="en-US" sz="900" dirty="0">
                <a:latin typeface="Meiryo UI" panose="020B0604030504040204" pitchFamily="34" charset="-128"/>
                <a:ea typeface="Meiryo UI" panose="020B0604030504040204" pitchFamily="34" charset="-128"/>
              </a:rPr>
              <a:t>インクジェット</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W150×H150㎜</a:t>
            </a:r>
            <a:r>
              <a:rPr lang="ja-JP" altLang="en-US" sz="900" dirty="0">
                <a:latin typeface="Meiryo UI" panose="020B0604030504040204" pitchFamily="34" charset="-128"/>
                <a:ea typeface="Meiryo UI" panose="020B0604030504040204" pitchFamily="34" charset="-128"/>
              </a:rPr>
              <a:t>以内</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素材：ポリエステル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包装：個別袋入れ</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手の平サイズでスマホ画面やメガネ、モニターを傷つけずにキレイにふけるクリーナークロス。フルカラーで企業ロゴやイラスト・写真も色鮮やかにプリントできて、展示会用ノベルティに最適です。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12" name="オブジェクト 11">
            <a:extLst>
              <a:ext uri="{FF2B5EF4-FFF2-40B4-BE49-F238E27FC236}">
                <a16:creationId xmlns:a16="http://schemas.microsoft.com/office/drawing/2014/main" id="{9B74A1CE-9B99-A1D8-C1BF-92073DA68E3B}"/>
              </a:ext>
            </a:extLst>
          </p:cNvPr>
          <p:cNvGraphicFramePr>
            <a:graphicFrameLocks noChangeAspect="1"/>
          </p:cNvGraphicFramePr>
          <p:nvPr/>
        </p:nvGraphicFramePr>
        <p:xfrm>
          <a:off x="670748" y="1331914"/>
          <a:ext cx="3686094" cy="3697842"/>
        </p:xfrm>
        <a:graphic>
          <a:graphicData uri="http://schemas.openxmlformats.org/presentationml/2006/ole">
            <mc:AlternateContent xmlns:mc="http://schemas.openxmlformats.org/markup-compatibility/2006">
              <mc:Choice xmlns:v="urn:schemas-microsoft-com:vml" Requires="v">
                <p:oleObj name="Image" r:id="rId5" imgW="6475647" imgH="6495344" progId="Photoshop.Image.13">
                  <p:embed/>
                </p:oleObj>
              </mc:Choice>
              <mc:Fallback>
                <p:oleObj name="Image" r:id="rId5" imgW="6475647" imgH="6495344" progId="Photoshop.Image.13">
                  <p:embed/>
                  <p:pic>
                    <p:nvPicPr>
                      <p:cNvPr id="12" name="オブジェクト 11">
                        <a:extLst>
                          <a:ext uri="{FF2B5EF4-FFF2-40B4-BE49-F238E27FC236}">
                            <a16:creationId xmlns:a16="http://schemas.microsoft.com/office/drawing/2014/main" id="{9B74A1CE-9B99-A1D8-C1BF-92073DA68E3B}"/>
                          </a:ext>
                        </a:extLst>
                      </p:cNvPr>
                      <p:cNvPicPr/>
                      <p:nvPr/>
                    </p:nvPicPr>
                    <p:blipFill>
                      <a:blip r:embed="rId6"/>
                      <a:stretch>
                        <a:fillRect/>
                      </a:stretch>
                    </p:blipFill>
                    <p:spPr>
                      <a:xfrm>
                        <a:off x="670748" y="1331914"/>
                        <a:ext cx="3686094" cy="3697842"/>
                      </a:xfrm>
                      <a:prstGeom prst="rect">
                        <a:avLst/>
                      </a:prstGeom>
                    </p:spPr>
                  </p:pic>
                </p:oleObj>
              </mc:Fallback>
            </mc:AlternateContent>
          </a:graphicData>
        </a:graphic>
      </p:graphicFrame>
    </p:spTree>
    <p:extLst>
      <p:ext uri="{BB962C8B-B14F-4D97-AF65-F5344CB8AC3E}">
        <p14:creationId xmlns:p14="http://schemas.microsoft.com/office/powerpoint/2010/main" val="175531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オリジナル扇子（片貼り紙）</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印刷：片面オフセット印刷</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素材：紙・竹（白・茶・黒）</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紙製の扇面の片側に、フルカラーのオフセット印刷でイラスト・文字などのオリジナルデザインを自由に入れることができます。骨の色も、白・黒・茶色の中からお好みの色をお選びください。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4" name="オブジェクト 23">
            <a:extLst>
              <a:ext uri="{FF2B5EF4-FFF2-40B4-BE49-F238E27FC236}">
                <a16:creationId xmlns:a16="http://schemas.microsoft.com/office/drawing/2014/main" id="{FAE67F48-1E38-0159-5E32-F8D5A4BC01E4}"/>
              </a:ext>
            </a:extLst>
          </p:cNvPr>
          <p:cNvGraphicFramePr>
            <a:graphicFrameLocks noChangeAspect="1"/>
          </p:cNvGraphicFramePr>
          <p:nvPr/>
        </p:nvGraphicFramePr>
        <p:xfrm>
          <a:off x="718975" y="1403931"/>
          <a:ext cx="3590620" cy="3650050"/>
        </p:xfrm>
        <a:graphic>
          <a:graphicData uri="http://schemas.openxmlformats.org/presentationml/2006/ole">
            <mc:AlternateContent xmlns:mc="http://schemas.openxmlformats.org/markup-compatibility/2006">
              <mc:Choice xmlns:v="urn:schemas-microsoft-com:vml" Requires="v">
                <p:oleObj name="Image" r:id="rId5" imgW="6425867" imgH="6532739" progId="Photoshop.Image.13">
                  <p:embed/>
                </p:oleObj>
              </mc:Choice>
              <mc:Fallback>
                <p:oleObj name="Image" r:id="rId5" imgW="6425867" imgH="6532739" progId="Photoshop.Image.13">
                  <p:embed/>
                  <p:pic>
                    <p:nvPicPr>
                      <p:cNvPr id="24" name="オブジェクト 23">
                        <a:extLst>
                          <a:ext uri="{FF2B5EF4-FFF2-40B4-BE49-F238E27FC236}">
                            <a16:creationId xmlns:a16="http://schemas.microsoft.com/office/drawing/2014/main" id="{FAE67F48-1E38-0159-5E32-F8D5A4BC01E4}"/>
                          </a:ext>
                        </a:extLst>
                      </p:cNvPr>
                      <p:cNvPicPr/>
                      <p:nvPr/>
                    </p:nvPicPr>
                    <p:blipFill>
                      <a:blip r:embed="rId6"/>
                      <a:stretch>
                        <a:fillRect/>
                      </a:stretch>
                    </p:blipFill>
                    <p:spPr>
                      <a:xfrm>
                        <a:off x="718975" y="1403931"/>
                        <a:ext cx="3590620" cy="3650050"/>
                      </a:xfrm>
                      <a:prstGeom prst="rect">
                        <a:avLst/>
                      </a:prstGeom>
                    </p:spPr>
                  </p:pic>
                </p:oleObj>
              </mc:Fallback>
            </mc:AlternateContent>
          </a:graphicData>
        </a:graphic>
      </p:graphicFrame>
    </p:spTree>
    <p:extLst>
      <p:ext uri="{BB962C8B-B14F-4D97-AF65-F5344CB8AC3E}">
        <p14:creationId xmlns:p14="http://schemas.microsoft.com/office/powerpoint/2010/main" val="3689285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デザインマイタンブラー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カラー展開：色指定不可</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素材：ポリスチレン・ポリプロピレン・ポリエチレン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Φ75×130mm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好きなイラストや写真を入れればオリジナルなタンブラーにすることができる定番アイテムです。名入れプリントも可能ですので、イベントやキャンペーンのノベルティグッズなどにもおすすめ。</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532905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・紙</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143×99×19mm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包装：ポリ入</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備考：ノート</a:t>
            </a:r>
            <a:r>
              <a:rPr lang="en-US" altLang="ja-JP" sz="900" dirty="0">
                <a:latin typeface="Meiryo UI" panose="020B0604030504040204" pitchFamily="34" charset="-128"/>
                <a:ea typeface="Meiryo UI" panose="020B0604030504040204" pitchFamily="34" charset="-128"/>
              </a:rPr>
              <a:t>96</a:t>
            </a:r>
            <a:r>
              <a:rPr lang="ja-JP" altLang="en-US" sz="900" dirty="0">
                <a:latin typeface="Meiryo UI" panose="020B0604030504040204" pitchFamily="34" charset="-128"/>
                <a:ea typeface="Meiryo UI" panose="020B0604030504040204" pitchFamily="34" charset="-128"/>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本革のような重厚感のあるハードカバーが印象的で格好良い</a:t>
            </a:r>
            <a:r>
              <a:rPr lang="en-US" altLang="ja-JP" sz="1600" b="0" i="0" dirty="0">
                <a:solidFill>
                  <a:srgbClr val="333333"/>
                </a:solidFill>
                <a:effectLst/>
                <a:latin typeface="Meiryo UI" panose="020B0604030504040204" pitchFamily="50" charset="-128"/>
                <a:ea typeface="Meiryo UI" panose="020B0604030504040204" pitchFamily="50" charset="-128"/>
              </a:rPr>
              <a:t>A6</a:t>
            </a:r>
            <a:r>
              <a:rPr lang="ja-JP" altLang="en-US" sz="1600" b="0" i="0" dirty="0">
                <a:solidFill>
                  <a:srgbClr val="333333"/>
                </a:solidFill>
                <a:effectLst/>
                <a:latin typeface="Meiryo UI" panose="020B0604030504040204" pitchFamily="50" charset="-128"/>
                <a:ea typeface="Meiryo UI" panose="020B0604030504040204" pitchFamily="50" charset="-128"/>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色。</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424482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ハードカバーメモ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PU</a:t>
            </a:r>
            <a:r>
              <a:rPr lang="ja-JP" altLang="en-US" sz="900" dirty="0">
                <a:latin typeface="Meiryo UI" panose="020B0604030504040204" pitchFamily="34" charset="-128"/>
                <a:ea typeface="Meiryo UI" panose="020B0604030504040204" pitchFamily="34" charset="-128"/>
              </a:rPr>
              <a:t>・紙</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142×100×17mm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包装：ポリ入</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備考：ミシン目付メモ紙</a:t>
            </a:r>
            <a:r>
              <a:rPr lang="en-US" altLang="ja-JP" sz="900" dirty="0">
                <a:latin typeface="Meiryo UI" panose="020B0604030504040204" pitchFamily="34" charset="-128"/>
                <a:ea typeface="Meiryo UI" panose="020B0604030504040204" pitchFamily="34" charset="-128"/>
              </a:rPr>
              <a:t>96</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罫入</a:t>
            </a:r>
            <a:r>
              <a:rPr lang="en-US" altLang="ja-JP" sz="900" dirty="0">
                <a:latin typeface="Meiryo UI" panose="020B0604030504040204" pitchFamily="34" charset="-128"/>
                <a:ea typeface="Meiryo UI" panose="020B0604030504040204" pitchFamily="34" charset="-128"/>
              </a:rPr>
              <a:t>48</a:t>
            </a:r>
            <a:r>
              <a:rPr lang="ja-JP" altLang="en-US" sz="900" dirty="0">
                <a:latin typeface="Meiryo UI" panose="020B0604030504040204" pitchFamily="34" charset="-128"/>
                <a:ea typeface="Meiryo UI" panose="020B0604030504040204" pitchFamily="34" charset="-128"/>
              </a:rPr>
              <a:t>･無地</a:t>
            </a:r>
            <a:r>
              <a:rPr lang="en-US" altLang="ja-JP" sz="900" dirty="0">
                <a:latin typeface="Meiryo UI" panose="020B0604030504040204" pitchFamily="34" charset="-128"/>
                <a:ea typeface="Meiryo UI" panose="020B0604030504040204" pitchFamily="34" charset="-128"/>
              </a:rPr>
              <a:t>48)</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ミシン目付きで使い勝手が良く、オシャレなハードカバーも高ポイントな</a:t>
            </a:r>
            <a:r>
              <a:rPr lang="en-US" altLang="ja-JP" sz="1600" b="0" i="0" dirty="0">
                <a:solidFill>
                  <a:srgbClr val="333333"/>
                </a:solidFill>
                <a:effectLst/>
                <a:latin typeface="Meiryo UI" panose="020B0604030504040204" pitchFamily="50" charset="-128"/>
                <a:ea typeface="Meiryo UI" panose="020B0604030504040204" pitchFamily="50" charset="-128"/>
              </a:rPr>
              <a:t>A6</a:t>
            </a:r>
            <a:r>
              <a:rPr lang="ja-JP" altLang="en-US" sz="1600" b="0" i="0" dirty="0">
                <a:solidFill>
                  <a:srgbClr val="333333"/>
                </a:solidFill>
                <a:effectLst/>
                <a:latin typeface="Meiryo UI" panose="020B0604030504040204" pitchFamily="50" charset="-128"/>
                <a:ea typeface="Meiryo UI" panose="020B0604030504040204" pitchFamily="50" charset="-128"/>
              </a:rPr>
              <a:t>サイズのメモ帳です。カラーバリエーションはオレンジ、ネイビー、ブルー、ベージュの全</a:t>
            </a:r>
            <a:r>
              <a:rPr lang="en-US" altLang="ja-JP" sz="1600" b="0" i="0" dirty="0">
                <a:solidFill>
                  <a:srgbClr val="333333"/>
                </a:solidFill>
                <a:effectLst/>
                <a:latin typeface="Meiryo UI" panose="020B0604030504040204" pitchFamily="50" charset="-128"/>
                <a:ea typeface="Meiryo UI" panose="020B0604030504040204" pitchFamily="50" charset="-128"/>
              </a:rPr>
              <a:t>4</a:t>
            </a:r>
            <a:r>
              <a:rPr lang="ja-JP" altLang="en-US" sz="1600" b="0" i="0" dirty="0">
                <a:solidFill>
                  <a:srgbClr val="333333"/>
                </a:solidFill>
                <a:effectLst/>
                <a:latin typeface="Meiryo UI" panose="020B0604030504040204" pitchFamily="50" charset="-128"/>
                <a:ea typeface="Meiryo UI" panose="020B0604030504040204" pitchFamily="50" charset="-128"/>
              </a:rPr>
              <a:t>色展開。</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190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a:solidFill>
                  <a:schemeClr val="bg1"/>
                </a:solidFill>
                <a:latin typeface="Meiryo UI" panose="020B0604030504040204" pitchFamily="34" charset="-128"/>
                <a:ea typeface="Meiryo UI" panose="020B0604030504040204" pitchFamily="34" charset="-128"/>
              </a:rPr>
              <a:t>メモ付箋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W74×H105×D7mm</a:t>
            </a:r>
            <a:br>
              <a:rPr lang="en" altLang="ja-JP" sz="900" dirty="0">
                <a:latin typeface="Meiryo UI" panose="020B0604030504040204" pitchFamily="34" charset="-128"/>
                <a:ea typeface="Meiryo UI" panose="020B0604030504040204" pitchFamily="34" charset="-128"/>
              </a:rPr>
            </a:br>
            <a:r>
              <a:rPr lang="ja-JP" altLang="en-US" sz="900" dirty="0">
                <a:latin typeface="Meiryo UI" panose="020B0604030504040204" pitchFamily="34" charset="-128"/>
                <a:ea typeface="Meiryo UI" panose="020B0604030504040204" pitchFamily="34" charset="-128"/>
              </a:rPr>
              <a:t>付属品：紙ケース</a:t>
            </a:r>
            <a:endParaRPr lang="en"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a:t>
            </a:r>
            <a:r>
              <a:rPr lang="en"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備考：約</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種のふせん 黒・ネイビー・白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伝達事項の多いシーンなどでは大変に役立つメモふせんのセットです。専用のケース入りで持ち運び用にも重宝します。ケースは黒、ネイビー、白の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色から選択でき、オリジナル名入れも可能です。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4" name="図 33">
            <a:extLst>
              <a:ext uri="{FF2B5EF4-FFF2-40B4-BE49-F238E27FC236}">
                <a16:creationId xmlns:a16="http://schemas.microsoft.com/office/drawing/2014/main" id="{E22E97DC-023C-494F-9739-3BCBEA5C0A5B}"/>
              </a:ext>
            </a:extLst>
          </p:cNvPr>
          <p:cNvPicPr>
            <a:picLocks noChangeAspect="1"/>
          </p:cNvPicPr>
          <p:nvPr/>
        </p:nvPicPr>
        <p:blipFill>
          <a:blip r:embed="rId5"/>
          <a:stretch>
            <a:fillRect/>
          </a:stretch>
        </p:blipFill>
        <p:spPr>
          <a:xfrm>
            <a:off x="654951" y="1470760"/>
            <a:ext cx="3490699" cy="3499861"/>
          </a:xfrm>
          <a:prstGeom prst="rect">
            <a:avLst/>
          </a:prstGeom>
        </p:spPr>
      </p:pic>
    </p:spTree>
    <p:extLst>
      <p:ext uri="{BB962C8B-B14F-4D97-AF65-F5344CB8AC3E}">
        <p14:creationId xmlns:p14="http://schemas.microsoft.com/office/powerpoint/2010/main" val="321262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50" charset="-128"/>
                <a:ea typeface="Meiryo UI" panose="020B0604030504040204" pitchFamily="50" charset="-128"/>
              </a:rPr>
              <a:t>Lightning</a:t>
            </a:r>
            <a:r>
              <a:rPr lang="ja-JP" altLang="en-US" sz="1600" dirty="0">
                <a:latin typeface="Meiryo UI" panose="020B0604030504040204" pitchFamily="50" charset="-128"/>
                <a:ea typeface="Meiryo UI" panose="020B0604030504040204" pitchFamily="50" charset="-128"/>
              </a:rPr>
              <a:t>、</a:t>
            </a:r>
            <a:r>
              <a:rPr lang="en-US" altLang="ja-JP" sz="1600" dirty="0" err="1">
                <a:latin typeface="Meiryo UI" panose="020B0604030504040204" pitchFamily="50" charset="-128"/>
                <a:ea typeface="Meiryo UI" panose="020B0604030504040204" pitchFamily="50" charset="-128"/>
              </a:rPr>
              <a:t>microUSB</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Type-C</a:t>
            </a:r>
            <a:r>
              <a:rPr lang="ja-JP" altLang="en-US" sz="1600" dirty="0">
                <a:latin typeface="Meiryo UI" panose="020B0604030504040204" pitchFamily="50" charset="-128"/>
                <a:ea typeface="Meiryo UI" panose="020B0604030504040204" pitchFamily="50" charset="-128"/>
              </a:rPr>
              <a:t>のコネクタをこれひとつで持ち歩ける非常に便利な充電ケーブルです。給電コードは</a:t>
            </a:r>
            <a:r>
              <a:rPr lang="en-US" altLang="ja-JP" sz="1600" dirty="0">
                <a:latin typeface="Meiryo UI" panose="020B0604030504040204" pitchFamily="50" charset="-128"/>
                <a:ea typeface="Meiryo UI" panose="020B0604030504040204" pitchFamily="50" charset="-128"/>
              </a:rPr>
              <a:t>110</a:t>
            </a:r>
            <a:r>
              <a:rPr lang="ja-JP" altLang="en-US" sz="1600" dirty="0">
                <a:latin typeface="Meiryo UI" panose="020B0604030504040204" pitchFamily="50" charset="-128"/>
                <a:ea typeface="Meiryo UI" panose="020B0604030504040204" pitchFamily="50" charset="-128"/>
              </a:rPr>
              <a:t>センチまで引き出すことができます。</a:t>
            </a:r>
            <a:endParaRPr lang="en-US" altLang="ja-JP"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2770596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超吸水 傘ポーチ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素材：ポリエステル</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290×125×7mm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包装：デザイン袋</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生産国：中国</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マイクロファイバー素材でしっかり吸水してくれるため、電車に乗り降りする方などは特に便利に活用できる、折りたたみ傘用のポーチです。内側はタオルとしても利用できる点も高ポイント。</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4603963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581</TotalTime>
  <Words>2589</Words>
  <Application>Microsoft Office PowerPoint</Application>
  <PresentationFormat>画面に合わせる (4:3)</PresentationFormat>
  <Paragraphs>461</Paragraphs>
  <Slides>32</Slides>
  <Notes>32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40" baseType="lpstr">
      <vt:lpstr>-apple-system</vt:lpstr>
      <vt:lpstr>Meiryo UI</vt:lpstr>
      <vt:lpstr>游ゴシック</vt:lpstr>
      <vt:lpstr>Arial</vt:lpstr>
      <vt:lpstr>Calibri</vt:lpstr>
      <vt:lpstr>Calibri Light</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240</cp:revision>
  <cp:lastPrinted>2021-08-11T03:04:05Z</cp:lastPrinted>
  <dcterms:created xsi:type="dcterms:W3CDTF">2021-06-21T09:41:39Z</dcterms:created>
  <dcterms:modified xsi:type="dcterms:W3CDTF">2024-07-25T07:44:45Z</dcterms:modified>
</cp:coreProperties>
</file>