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2" d="100"/>
          <a:sy n="82" d="100"/>
        </p:scale>
        <p:origin x="78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真空ステンレスタンブラー</a:t>
            </a:r>
            <a:r>
              <a:rPr lang="en-US" altLang="ja-JP" sz="2000" dirty="0">
                <a:solidFill>
                  <a:schemeClr val="bg1"/>
                </a:solidFill>
                <a:latin typeface="Meiryo UI" panose="020B0604030504040204" pitchFamily="34" charset="-128"/>
                <a:ea typeface="Meiryo UI" panose="020B0604030504040204" pitchFamily="34" charset="-128"/>
              </a:rPr>
              <a:t>520ml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カラー展開：オレンジ・グリーン・ベージュ </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素材：ステンレス</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φ82×146mm</a:t>
            </a:r>
          </a:p>
          <a:p>
            <a:r>
              <a:rPr lang="ja-JP" altLang="en-US" sz="1000" dirty="0">
                <a:latin typeface="Meiryo UI" panose="020B0604030504040204" pitchFamily="34" charset="-128"/>
                <a:ea typeface="Meiryo UI" panose="020B0604030504040204" pitchFamily="34" charset="-128"/>
              </a:rPr>
              <a:t>容量：</a:t>
            </a:r>
            <a:r>
              <a:rPr lang="en-US" altLang="ja-JP" sz="1000" dirty="0">
                <a:latin typeface="Meiryo UI" panose="020B0604030504040204" pitchFamily="34" charset="-128"/>
                <a:ea typeface="Meiryo UI" panose="020B0604030504040204" pitchFamily="34" charset="-128"/>
              </a:rPr>
              <a:t>520ml</a:t>
            </a:r>
          </a:p>
          <a:p>
            <a:r>
              <a:rPr lang="ja-JP" altLang="en-US" sz="1000" dirty="0">
                <a:latin typeface="Meiryo UI" panose="020B0604030504040204" pitchFamily="34" charset="-128"/>
                <a:ea typeface="Meiryo UI" panose="020B0604030504040204" pitchFamily="34" charset="-128"/>
              </a:rPr>
              <a:t>包装：化粧箱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520ml</a:t>
            </a:r>
            <a:r>
              <a:rPr lang="ja-JP" altLang="en-US" sz="1600" dirty="0"/>
              <a:t>とたっぷり入れられる容量はアウトドアシーンからデスクワークシーンまで、幅広く利用可能なタンブラーです。ステンレス素材を使用した真空構造のため保冷温効果も抜群です。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4" name="図 73">
            <a:extLst>
              <a:ext uri="{FF2B5EF4-FFF2-40B4-BE49-F238E27FC236}">
                <a16:creationId xmlns:a16="http://schemas.microsoft.com/office/drawing/2014/main" id="{392EB934-23B6-FDFF-E102-94CFBE7B082D}"/>
              </a:ext>
            </a:extLst>
          </p:cNvPr>
          <p:cNvPicPr>
            <a:picLocks noChangeAspect="1"/>
          </p:cNvPicPr>
          <p:nvPr/>
        </p:nvPicPr>
        <p:blipFill>
          <a:blip r:embed="rId5"/>
          <a:stretch>
            <a:fillRect/>
          </a:stretch>
        </p:blipFill>
        <p:spPr>
          <a:xfrm>
            <a:off x="679956" y="1349233"/>
            <a:ext cx="3711359" cy="3711359"/>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トラベルケース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220×150×90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内側ポーチ</a:t>
            </a:r>
            <a:r>
              <a:rPr lang="en" altLang="ja-JP" sz="900" dirty="0">
                <a:latin typeface="Meiryo UI" panose="020B0604030504040204" pitchFamily="34" charset="-128"/>
                <a:ea typeface="Meiryo UI" panose="020B0604030504040204" pitchFamily="34" charset="-128"/>
              </a:rPr>
              <a:t>A/</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200×40×50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内側ポーチ</a:t>
            </a:r>
            <a:r>
              <a:rPr lang="en" altLang="ja-JP" sz="900" dirty="0">
                <a:latin typeface="Meiryo UI" panose="020B0604030504040204" pitchFamily="34" charset="-128"/>
                <a:ea typeface="Meiryo UI" panose="020B0604030504040204" pitchFamily="34" charset="-128"/>
              </a:rPr>
              <a:t>B/</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200×130×40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アメニティーグッズを纏めたりするのにぴったりなポーチが二個付いており、それを纏めるケースは吊り下げベルト付きでとっても便利。名入れプリントも可能で、オリジナルグッズ用におすすめ。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E0CD451-F974-B047-8A25-4DBB2A063FDC}"/>
              </a:ext>
            </a:extLst>
          </p:cNvPr>
          <p:cNvPicPr>
            <a:picLocks noChangeAspect="1"/>
          </p:cNvPicPr>
          <p:nvPr/>
        </p:nvPicPr>
        <p:blipFill>
          <a:blip r:embed="rId5"/>
          <a:stretch>
            <a:fillRect/>
          </a:stretch>
        </p:blipFill>
        <p:spPr>
          <a:xfrm>
            <a:off x="771406" y="1446743"/>
            <a:ext cx="3569899" cy="3488765"/>
          </a:xfrm>
          <a:prstGeom prst="rect">
            <a:avLst/>
          </a:prstGeom>
        </p:spPr>
      </p:pic>
    </p:spTree>
    <p:extLst>
      <p:ext uri="{BB962C8B-B14F-4D97-AF65-F5344CB8AC3E}">
        <p14:creationId xmlns:p14="http://schemas.microsoft.com/office/powerpoint/2010/main" val="2754265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ハンガーグリップ</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材：ポンジ</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270mm</a:t>
            </a:r>
          </a:p>
          <a:p>
            <a:r>
              <a:rPr lang="ja-JP" altLang="en-US" sz="90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29284"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持ち手部分をくるっと回すとハンガーフックとなり、テーブルの端などに引っ掛けられるアイデア折りたたみ傘です。オリジナル名入れは専用の収納袋に可能ですので、販促用等にもおすすめ。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007B8CA-1F60-B541-A272-E8F2FD605673}"/>
              </a:ext>
            </a:extLst>
          </p:cNvPr>
          <p:cNvPicPr>
            <a:picLocks noChangeAspect="1"/>
          </p:cNvPicPr>
          <p:nvPr/>
        </p:nvPicPr>
        <p:blipFill>
          <a:blip r:embed="rId5"/>
          <a:stretch>
            <a:fillRect/>
          </a:stretch>
        </p:blipFill>
        <p:spPr>
          <a:xfrm>
            <a:off x="566434" y="1541678"/>
            <a:ext cx="3922517" cy="3482314"/>
          </a:xfrm>
          <a:prstGeom prst="rect">
            <a:avLst/>
          </a:prstGeom>
        </p:spPr>
      </p:pic>
    </p:spTree>
    <p:extLst>
      <p:ext uri="{BB962C8B-B14F-4D97-AF65-F5344CB8AC3E}">
        <p14:creationId xmlns:p14="http://schemas.microsoft.com/office/powerpoint/2010/main" val="411023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キルティングボアブランケット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カラー展開：オレンジ・グリーン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/600×900mm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135×320×70mm</a:t>
            </a:r>
          </a:p>
          <a:p>
            <a:r>
              <a:rPr lang="ja-JP" altLang="en-US" sz="900" dirty="0">
                <a:latin typeface="Meiryo UI" panose="020B0604030504040204" pitchFamily="34" charset="-128"/>
                <a:ea typeface="Meiryo UI" panose="020B0604030504040204" pitchFamily="34" charset="-128"/>
              </a:rPr>
              <a:t>包装：包装袋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ふっくらしていて非常に暖かなキルティング＆ボア素材のブランケットです。収納バンド付きで持ち運びにも適しており、アウトドアシーンやオフィスなどでも活躍できる優れもの！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3E64A301-F400-C866-10DC-9EA94E535347}"/>
              </a:ext>
            </a:extLst>
          </p:cNvPr>
          <p:cNvPicPr>
            <a:picLocks noChangeAspect="1"/>
          </p:cNvPicPr>
          <p:nvPr/>
        </p:nvPicPr>
        <p:blipFill>
          <a:blip r:embed="rId5"/>
          <a:stretch>
            <a:fillRect/>
          </a:stretch>
        </p:blipFill>
        <p:spPr>
          <a:xfrm>
            <a:off x="701004" y="1371901"/>
            <a:ext cx="3635015" cy="3635015"/>
          </a:xfrm>
          <a:prstGeom prst="rect">
            <a:avLst/>
          </a:prstGeom>
        </p:spPr>
      </p:pic>
    </p:spTree>
    <p:extLst>
      <p:ext uri="{BB962C8B-B14F-4D97-AF65-F5344CB8AC3E}">
        <p14:creationId xmlns:p14="http://schemas.microsoft.com/office/powerpoint/2010/main" val="4059946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ウッドキャップ・ステンレスボトル（</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素材：竹、ステンレス、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サイズ：幅</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奥</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竹製ウッドキャップがアクセントになっている、</a:t>
            </a:r>
            <a:r>
              <a:rPr lang="en-US" altLang="ja-JP" sz="1600" dirty="0"/>
              <a:t>350ml</a:t>
            </a:r>
            <a:r>
              <a:rPr lang="ja-JP" altLang="en-US" sz="1600" dirty="0"/>
              <a:t>サイズのステンレスボトル。保冷温効果抜群の真空</a:t>
            </a:r>
            <a:r>
              <a:rPr lang="en-US" altLang="ja-JP" sz="1600" dirty="0"/>
              <a:t>2</a:t>
            </a:r>
            <a:r>
              <a:rPr lang="ja-JP" altLang="en-US" sz="1600" dirty="0"/>
              <a:t>重構造で、高級感があって見た目もおしゃれ。シンプルな構造でお手入れも簡単です。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3CC22BB-2B82-34E7-9F48-CE85B32A8D11}"/>
              </a:ext>
            </a:extLst>
          </p:cNvPr>
          <p:cNvPicPr>
            <a:picLocks noChangeAspect="1"/>
          </p:cNvPicPr>
          <p:nvPr/>
        </p:nvPicPr>
        <p:blipFill>
          <a:blip r:embed="rId5"/>
          <a:stretch>
            <a:fillRect/>
          </a:stretch>
        </p:blipFill>
        <p:spPr>
          <a:xfrm>
            <a:off x="680266" y="1373616"/>
            <a:ext cx="3613805" cy="3613805"/>
          </a:xfrm>
          <a:prstGeom prst="rect">
            <a:avLst/>
          </a:prstGeom>
        </p:spPr>
      </p:pic>
    </p:spTree>
    <p:extLst>
      <p:ext uri="{BB962C8B-B14F-4D97-AF65-F5344CB8AC3E}">
        <p14:creationId xmlns:p14="http://schemas.microsoft.com/office/powerpoint/2010/main" val="3001420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ライトナイロン リップストップ サコッシュ</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5</a:t>
            </a:r>
            <a:r>
              <a:rPr lang="ja-JP" altLang="en-US" sz="800" dirty="0">
                <a:latin typeface="Meiryo UI" panose="020B0604030504040204" pitchFamily="34" charset="-128"/>
                <a:ea typeface="Meiryo UI" panose="020B0604030504040204" pitchFamily="34" charset="-128"/>
              </a:rPr>
              <a:t>色</a:t>
            </a:r>
            <a:endParaRPr lang="en-US" altLang="ja-JP" sz="800" dirty="0">
              <a:latin typeface="Meiryo UI" panose="020B0604030504040204" pitchFamily="34" charset="-128"/>
              <a:ea typeface="Meiryo UI" panose="020B0604030504040204" pitchFamily="34" charset="-128"/>
            </a:endParaRPr>
          </a:p>
          <a:p>
            <a:r>
              <a:rPr lang="ja-JP" altLang="en-US" sz="800" dirty="0">
                <a:latin typeface="Meiryo UI" panose="020B0604030504040204" pitchFamily="34" charset="-128"/>
                <a:ea typeface="Meiryo UI" panose="020B0604030504040204" pitchFamily="34" charset="-128"/>
              </a:rPr>
              <a:t>素材：ナイロン</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％（リップストップ生地）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丸ひも部分：ポリエステル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a:t>
            </a:r>
          </a:p>
          <a:p>
            <a:r>
              <a:rPr lang="ja-JP" altLang="en-US" sz="800" dirty="0">
                <a:latin typeface="Meiryo UI" panose="020B0604030504040204" pitchFamily="34" charset="-128"/>
                <a:ea typeface="Meiryo UI" panose="020B0604030504040204" pitchFamily="34" charset="-128"/>
              </a:rPr>
              <a:t>サイズ：横</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縦</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奥行</a:t>
            </a:r>
            <a:r>
              <a:rPr lang="en-US" altLang="ja-JP" sz="800" dirty="0">
                <a:latin typeface="Meiryo UI" panose="020B0604030504040204" pitchFamily="34" charset="-128"/>
                <a:ea typeface="Meiryo UI" panose="020B0604030504040204" pitchFamily="34" charset="-128"/>
              </a:rPr>
              <a:t>5cm</a:t>
            </a:r>
            <a:r>
              <a:rPr lang="ja-JP" altLang="en-US" sz="800" dirty="0">
                <a:latin typeface="Meiryo UI" panose="020B0604030504040204" pitchFamily="34" charset="-128"/>
                <a:ea typeface="Meiryo UI" panose="020B0604030504040204" pitchFamily="34" charset="-128"/>
              </a:rPr>
              <a:t>、ショルダーコードの長さ</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2L</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インクジェットプリントに関しての取扱注意</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色彩は実際と異なる場合があります。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ショルダーコードの長さは調節可能（最長</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ワンマイルバッグに最適なナイロン製サコッシュ。軽くて丈夫な素材で、お財布・スマホ・パスケースなどもしっかり収納可能！ストラップの長さをワンタッチで調整できるアジャスター付きです。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A00A29-6F36-52F6-86BE-4BDFEA20EFE0}"/>
              </a:ext>
            </a:extLst>
          </p:cNvPr>
          <p:cNvPicPr>
            <a:picLocks noChangeAspect="1"/>
          </p:cNvPicPr>
          <p:nvPr/>
        </p:nvPicPr>
        <p:blipFill>
          <a:blip r:embed="rId5"/>
          <a:stretch>
            <a:fillRect/>
          </a:stretch>
        </p:blipFill>
        <p:spPr>
          <a:xfrm>
            <a:off x="724120" y="1422052"/>
            <a:ext cx="3628872" cy="3628872"/>
          </a:xfrm>
          <a:prstGeom prst="rect">
            <a:avLst/>
          </a:prstGeom>
        </p:spPr>
      </p:pic>
    </p:spTree>
    <p:extLst>
      <p:ext uri="{BB962C8B-B14F-4D97-AF65-F5344CB8AC3E}">
        <p14:creationId xmlns:p14="http://schemas.microsoft.com/office/powerpoint/2010/main" val="1705353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厚手スムースフリースレギュラーブランケット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足元全体を包んだり、肩掛けとしても利用できるレギュラーサイズのブランケット。ワンポイント名入れから全面へのフルカラープリントまで可能ですので、ノベルティグッズとしてもおすすめです！</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6A206E9A-5D94-C04D-A64D-7B573144D9AA}"/>
              </a:ext>
            </a:extLst>
          </p:cNvPr>
          <p:cNvPicPr>
            <a:picLocks noChangeAspect="1"/>
          </p:cNvPicPr>
          <p:nvPr/>
        </p:nvPicPr>
        <p:blipFill>
          <a:blip r:embed="rId5"/>
          <a:stretch>
            <a:fillRect/>
          </a:stretch>
        </p:blipFill>
        <p:spPr>
          <a:xfrm>
            <a:off x="807641" y="1455845"/>
            <a:ext cx="3494560" cy="3326467"/>
          </a:xfrm>
          <a:prstGeom prst="rect">
            <a:avLst/>
          </a:prstGeom>
        </p:spPr>
      </p:pic>
    </p:spTree>
    <p:extLst>
      <p:ext uri="{BB962C8B-B14F-4D97-AF65-F5344CB8AC3E}">
        <p14:creationId xmlns:p14="http://schemas.microsoft.com/office/powerpoint/2010/main" val="807216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ビーサイド・真空二重ハンドル付きマグボトル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素材：内瓶・胴部：ステンレス鋼　蓋：ポリプロピレン　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φ75×215mm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225×78×78mm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注意事項：梱包割れ不可（</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個単位）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サイズの保冷温効果の高い真空二重マグボトルです。ハンドル付きのため持ち歩きもラクラクで使い勝手バツグン。全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色のカラーバリエーションから自由にお選びいただけます。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E582DFB-C01B-BF7E-DB74-49DB1E26740E}"/>
              </a:ext>
            </a:extLst>
          </p:cNvPr>
          <p:cNvPicPr>
            <a:picLocks noChangeAspect="1"/>
          </p:cNvPicPr>
          <p:nvPr/>
        </p:nvPicPr>
        <p:blipFill>
          <a:blip r:embed="rId5"/>
          <a:stretch>
            <a:fillRect/>
          </a:stretch>
        </p:blipFill>
        <p:spPr>
          <a:xfrm>
            <a:off x="660202" y="1357842"/>
            <a:ext cx="3600450" cy="3600450"/>
          </a:xfrm>
          <a:prstGeom prst="rect">
            <a:avLst/>
          </a:prstGeom>
        </p:spPr>
      </p:pic>
    </p:spTree>
    <p:extLst>
      <p:ext uri="{BB962C8B-B14F-4D97-AF65-F5344CB8AC3E}">
        <p14:creationId xmlns:p14="http://schemas.microsoft.com/office/powerpoint/2010/main" val="1864408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ライトウォッシュキャンバスツールトート</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素材：コットン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480×280×160(mm)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30×600(mm)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14L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非常にシンプルなデザインのため、名入れプリントするオリジナルデザインもよく映えてオシャレな</a:t>
            </a:r>
            <a:r>
              <a:rPr lang="en-US" altLang="ja-JP" sz="1600" b="0" i="0" dirty="0">
                <a:solidFill>
                  <a:srgbClr val="333333"/>
                </a:solidFill>
                <a:effectLst/>
                <a:latin typeface="Meiryo UI" panose="020B0604030504040204" pitchFamily="50" charset="-128"/>
                <a:ea typeface="Meiryo UI" panose="020B0604030504040204" pitchFamily="50" charset="-128"/>
              </a:rPr>
              <a:t>300ml</a:t>
            </a:r>
            <a:r>
              <a:rPr lang="ja-JP" altLang="en-US" sz="1600" b="0" i="0" dirty="0">
                <a:solidFill>
                  <a:srgbClr val="333333"/>
                </a:solidFill>
                <a:effectLst/>
                <a:latin typeface="Meiryo UI" panose="020B0604030504040204" pitchFamily="50" charset="-128"/>
                <a:ea typeface="Meiryo UI" panose="020B0604030504040204" pitchFamily="50" charset="-128"/>
              </a:rPr>
              <a:t>タンブラー。外側が熱くならず、結露もしにくいため使い勝手は抜群です。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698F61C0-FB20-81FD-9C64-BD4235DBD23A}"/>
              </a:ext>
            </a:extLst>
          </p:cNvPr>
          <p:cNvPicPr>
            <a:picLocks noChangeAspect="1"/>
          </p:cNvPicPr>
          <p:nvPr/>
        </p:nvPicPr>
        <p:blipFill>
          <a:blip r:embed="rId5"/>
          <a:stretch>
            <a:fillRect/>
          </a:stretch>
        </p:blipFill>
        <p:spPr>
          <a:xfrm>
            <a:off x="682431" y="1414165"/>
            <a:ext cx="3597491" cy="3597491"/>
          </a:xfrm>
          <a:prstGeom prst="rect">
            <a:avLst/>
          </a:prstGeom>
        </p:spPr>
      </p:pic>
    </p:spTree>
    <p:extLst>
      <p:ext uri="{BB962C8B-B14F-4D97-AF65-F5344CB8AC3E}">
        <p14:creationId xmlns:p14="http://schemas.microsoft.com/office/powerpoint/2010/main" val="2650813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エコモ・フワリエ 保冷温買い物カゴバッグ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/260×355×255mm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φ80×220mm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スーパーの買い物カゴにぴったりセットできるカゴバッグ。内側をシルバーコーティングしているため保冷温効果に優れており、またコンパクトにたためて持ち歩ける点も高ポイントです。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FAB19317-1E24-B1E3-08D9-DFC3AFC9A262}"/>
              </a:ext>
            </a:extLst>
          </p:cNvPr>
          <p:cNvPicPr>
            <a:picLocks noChangeAspect="1"/>
          </p:cNvPicPr>
          <p:nvPr/>
        </p:nvPicPr>
        <p:blipFill>
          <a:blip r:embed="rId5"/>
          <a:stretch>
            <a:fillRect/>
          </a:stretch>
        </p:blipFill>
        <p:spPr>
          <a:xfrm>
            <a:off x="599545" y="1374510"/>
            <a:ext cx="3655246" cy="3655246"/>
          </a:xfrm>
          <a:prstGeom prst="rect">
            <a:avLst/>
          </a:prstGeom>
        </p:spPr>
      </p:pic>
    </p:spTree>
    <p:extLst>
      <p:ext uri="{BB962C8B-B14F-4D97-AF65-F5344CB8AC3E}">
        <p14:creationId xmlns:p14="http://schemas.microsoft.com/office/powerpoint/2010/main" val="1872027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リバーシブルはっ水バッグ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a:t>
            </a:r>
            <a:r>
              <a:rPr lang="ja-JP" altLang="en-US" sz="900" b="0" i="0" dirty="0">
                <a:solidFill>
                  <a:srgbClr val="333333"/>
                </a:solidFill>
                <a:effectLst/>
                <a:highlight>
                  <a:srgbClr val="FFFFFF"/>
                </a:highlight>
                <a:latin typeface="Meiryo UI" panose="020B0604030504040204" pitchFamily="50" charset="-128"/>
                <a:ea typeface="Meiryo UI" panose="020B0604030504040204" pitchFamily="50" charset="-128"/>
              </a:rPr>
              <a:t>ポリエステル・</a:t>
            </a:r>
            <a:r>
              <a:rPr lang="en-US" altLang="ja-JP" sz="900" b="0" i="0" dirty="0">
                <a:solidFill>
                  <a:srgbClr val="333333"/>
                </a:solidFill>
                <a:effectLst/>
                <a:highlight>
                  <a:srgbClr val="FFFFFF"/>
                </a:highlight>
                <a:latin typeface="Meiryo UI" panose="020B0604030504040204" pitchFamily="50" charset="-128"/>
                <a:ea typeface="Meiryo UI" panose="020B0604030504040204" pitchFamily="50" charset="-128"/>
              </a:rPr>
              <a:t>PVC</a:t>
            </a:r>
            <a:endParaRPr lang="ja-JP" altLang="en-US"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サイズ：</a:t>
            </a:r>
            <a:r>
              <a:rPr lang="en-US" altLang="ja-JP" sz="900" dirty="0">
                <a:latin typeface="Meiryo UI" panose="020B0604030504040204" pitchFamily="50" charset="-128"/>
                <a:ea typeface="Meiryo UI" panose="020B0604030504040204" pitchFamily="50" charset="-128"/>
              </a:rPr>
              <a:t>300×360×220mm</a:t>
            </a:r>
          </a:p>
          <a:p>
            <a:r>
              <a:rPr lang="ja-JP" altLang="en-US" sz="900" dirty="0">
                <a:latin typeface="Meiryo UI" panose="020B0604030504040204" pitchFamily="50" charset="-128"/>
                <a:ea typeface="Meiryo UI" panose="020B0604030504040204" pitchFamily="50" charset="-128"/>
              </a:rPr>
              <a:t>包装：包装袋</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生産国：中国</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3280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リバーシブルでトートバッグにも収納ボックスにもなるマルチバッグです。トートバッグの時は外側、収納ボックスの時は内側が撥水仕様となっているため、使い勝手は非常に良いアイテムです。</a:t>
            </a:r>
          </a:p>
          <a:p>
            <a:pPr algn="just">
              <a:lnSpc>
                <a:spcPts val="2400"/>
              </a:lnSpc>
            </a:pPr>
            <a:endParaRPr lang="ja-JP" altLang="en-US" sz="1600" b="0" i="0" dirty="0">
              <a:solidFill>
                <a:srgbClr val="333333"/>
              </a:solidFill>
              <a:effectLst/>
              <a:highlight>
                <a:srgbClr val="FFFFFF"/>
              </a:highligh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D4C5435C-C75B-AE9C-CF31-BE00E78F04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015" y="1597412"/>
            <a:ext cx="3292186" cy="329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762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マルシェバッグ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カラー展開：ネイビー、チャコールブラック、グレー、ミントブルー、セージグリーン、スモークピンク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510×350×φ200(mm)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55×360(mm)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18L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くすみカラーでおしゃれな形状のマルシェバッグ。くるりと丸めてゴムバンドで留めればコンパクトにまとまるので、食料品や日用品の買出し用エコバッグに最適です。特典や景品として重宝します。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26E902C1-DFFD-CD82-02AE-6DC9DEF4CB4B}"/>
              </a:ext>
            </a:extLst>
          </p:cNvPr>
          <p:cNvPicPr>
            <a:picLocks noChangeAspect="1"/>
          </p:cNvPicPr>
          <p:nvPr/>
        </p:nvPicPr>
        <p:blipFill>
          <a:blip r:embed="rId5"/>
          <a:stretch>
            <a:fillRect/>
          </a:stretch>
        </p:blipFill>
        <p:spPr>
          <a:xfrm>
            <a:off x="733228" y="1379507"/>
            <a:ext cx="3550831" cy="3550831"/>
          </a:xfrm>
          <a:prstGeom prst="rect">
            <a:avLst/>
          </a:prstGeom>
        </p:spPr>
      </p:pic>
    </p:spTree>
    <p:extLst>
      <p:ext uri="{BB962C8B-B14F-4D97-AF65-F5344CB8AC3E}">
        <p14:creationId xmlns:p14="http://schemas.microsoft.com/office/powerpoint/2010/main" val="2385408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369332"/>
          </a:xfrm>
          <a:prstGeom prst="rect">
            <a:avLst/>
          </a:prstGeom>
          <a:noFill/>
        </p:spPr>
        <p:txBody>
          <a:bodyPr wrap="square" rtlCol="0">
            <a:spAutoFit/>
          </a:bodyPr>
          <a:lstStyle/>
          <a:p>
            <a:pPr algn="ctr"/>
            <a:r>
              <a:rPr lang="en-US" altLang="ja-JP" dirty="0">
                <a:solidFill>
                  <a:schemeClr val="bg1"/>
                </a:solidFill>
                <a:latin typeface="Meiryo UI" panose="020B0604030504040204" pitchFamily="50" charset="-128"/>
                <a:ea typeface="Meiryo UI" panose="020B0604030504040204" pitchFamily="50" charset="-128"/>
              </a:rPr>
              <a:t>USB</a:t>
            </a:r>
            <a:r>
              <a:rPr lang="ja-JP" altLang="en-US" dirty="0">
                <a:solidFill>
                  <a:schemeClr val="bg1"/>
                </a:solidFill>
                <a:latin typeface="Meiryo UI" panose="020B0604030504040204" pitchFamily="50" charset="-128"/>
                <a:ea typeface="Meiryo UI" panose="020B0604030504040204" pitchFamily="50" charset="-128"/>
              </a:rPr>
              <a:t>充電式防水ワイヤレススピーカー</a:t>
            </a:r>
            <a:r>
              <a:rPr lang="en-US" altLang="ja-JP" dirty="0">
                <a:solidFill>
                  <a:schemeClr val="bg1"/>
                </a:solidFill>
                <a:latin typeface="Meiryo UI" panose="020B0604030504040204" pitchFamily="50" charset="-128"/>
                <a:ea typeface="Meiryo UI" panose="020B0604030504040204" pitchFamily="50" charset="-128"/>
              </a:rPr>
              <a:t>(</a:t>
            </a:r>
            <a:r>
              <a:rPr lang="ja-JP" altLang="en-US" dirty="0">
                <a:solidFill>
                  <a:schemeClr val="bg1"/>
                </a:solidFill>
                <a:latin typeface="Meiryo UI" panose="020B0604030504040204" pitchFamily="50" charset="-128"/>
                <a:ea typeface="Meiryo UI" panose="020B0604030504040204" pitchFamily="50" charset="-128"/>
              </a:rPr>
              <a:t>ストラップ付き</a:t>
            </a:r>
            <a:r>
              <a:rPr lang="en-US" altLang="ja-JP" dirty="0">
                <a:solidFill>
                  <a:schemeClr val="bg1"/>
                </a:solidFill>
                <a:latin typeface="Meiryo UI" panose="020B0604030504040204" pitchFamily="50" charset="-128"/>
                <a:ea typeface="Meiryo UI" panose="020B0604030504040204" pitchFamily="50" charset="-128"/>
              </a:rPr>
              <a:t>)</a:t>
            </a:r>
            <a:endParaRPr lang="ja-JP" altLang="en-US" dirty="0">
              <a:solidFill>
                <a:schemeClr val="bg1"/>
              </a:solidFill>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a:t>
            </a:r>
            <a:r>
              <a:rPr lang="en-US" altLang="ja-JP" sz="900" b="0" i="0" dirty="0">
                <a:solidFill>
                  <a:srgbClr val="333333"/>
                </a:solidFill>
                <a:effectLst/>
                <a:highlight>
                  <a:srgbClr val="FFFFFF"/>
                </a:highlight>
                <a:latin typeface="Meiryo UI" panose="020B0604030504040204" pitchFamily="50" charset="-128"/>
                <a:ea typeface="Meiryo UI" panose="020B0604030504040204" pitchFamily="50" charset="-128"/>
              </a:rPr>
              <a:t>ABS</a:t>
            </a:r>
            <a:r>
              <a:rPr lang="ja-JP" altLang="en-US" sz="900" b="0" i="0" dirty="0">
                <a:solidFill>
                  <a:srgbClr val="333333"/>
                </a:solidFill>
                <a:effectLst/>
                <a:highlight>
                  <a:srgbClr val="FFFFFF"/>
                </a:highlight>
                <a:latin typeface="Meiryo UI" panose="020B0604030504040204" pitchFamily="50" charset="-128"/>
                <a:ea typeface="Meiryo UI" panose="020B0604030504040204" pitchFamily="50" charset="-128"/>
              </a:rPr>
              <a:t>樹脂、鉄、ポリエチレン、ポリプロピレン、シリコーンゴム</a:t>
            </a:r>
            <a:endParaRPr lang="ja-JP" altLang="en-US"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サイズ：本体</a:t>
            </a:r>
            <a:r>
              <a:rPr lang="en-US" altLang="ja-JP" sz="900" dirty="0">
                <a:latin typeface="Meiryo UI" panose="020B0604030504040204" pitchFamily="50" charset="-128"/>
                <a:ea typeface="Meiryo UI" panose="020B0604030504040204" pitchFamily="50" charset="-128"/>
              </a:rPr>
              <a:t>:85×75×37mm</a:t>
            </a:r>
            <a:r>
              <a:rPr lang="ja-JP" altLang="en-US" sz="900" dirty="0">
                <a:latin typeface="Meiryo UI" panose="020B0604030504040204" pitchFamily="50" charset="-128"/>
                <a:ea typeface="Meiryo UI" panose="020B0604030504040204" pitchFamily="50" charset="-128"/>
              </a:rPr>
              <a:t>ストラップ</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全長</a:t>
            </a:r>
            <a:r>
              <a:rPr lang="en-US" altLang="ja-JP" sz="900" dirty="0">
                <a:latin typeface="Meiryo UI" panose="020B0604030504040204" pitchFamily="50" charset="-128"/>
                <a:ea typeface="Meiryo UI" panose="020B0604030504040204" pitchFamily="50" charset="-128"/>
              </a:rPr>
              <a:t>100mm</a:t>
            </a:r>
            <a:r>
              <a:rPr lang="ja-JP" altLang="en-US" sz="900" dirty="0">
                <a:latin typeface="Meiryo UI" panose="020B0604030504040204" pitchFamily="50" charset="-128"/>
                <a:ea typeface="Meiryo UI" panose="020B0604030504040204" pitchFamily="50" charset="-128"/>
              </a:rPr>
              <a:t>箱サイズ</a:t>
            </a:r>
            <a:r>
              <a:rPr lang="en-US" altLang="ja-JP" sz="900" dirty="0">
                <a:latin typeface="Meiryo UI" panose="020B0604030504040204" pitchFamily="50" charset="-128"/>
                <a:ea typeface="Meiryo UI" panose="020B0604030504040204" pitchFamily="50" charset="-128"/>
              </a:rPr>
              <a:t>140×90×45mm</a:t>
            </a:r>
          </a:p>
          <a:p>
            <a:r>
              <a:rPr lang="ja-JP" altLang="en-US" sz="900" dirty="0">
                <a:latin typeface="Meiryo UI" panose="020B0604030504040204" pitchFamily="50" charset="-128"/>
                <a:ea typeface="Meiryo UI" panose="020B0604030504040204" pitchFamily="50" charset="-128"/>
              </a:rPr>
              <a:t>包装：化粧箱入</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備考：名入れ可能セット内容</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本体、蓄電ケーブル</a:t>
            </a:r>
            <a:r>
              <a:rPr lang="en-US" altLang="ja-JP" sz="900" dirty="0">
                <a:latin typeface="Meiryo UI" panose="020B0604030504040204" pitchFamily="50" charset="-128"/>
                <a:ea typeface="Meiryo UI" panose="020B0604030504040204" pitchFamily="50" charset="-128"/>
              </a:rPr>
              <a:t>(Type-c)※</a:t>
            </a:r>
            <a:r>
              <a:rPr lang="ja-JP" altLang="en-US" sz="900" dirty="0">
                <a:latin typeface="Meiryo UI" panose="020B0604030504040204" pitchFamily="50" charset="-128"/>
                <a:ea typeface="Meiryo UI" panose="020B0604030504040204" pitchFamily="50" charset="-128"/>
              </a:rPr>
              <a:t>申込単位は</a:t>
            </a:r>
            <a:r>
              <a:rPr lang="en-US" altLang="ja-JP" sz="900" dirty="0">
                <a:latin typeface="Meiryo UI" panose="020B0604030504040204" pitchFamily="50" charset="-128"/>
                <a:ea typeface="Meiryo UI" panose="020B0604030504040204" pitchFamily="50" charset="-128"/>
              </a:rPr>
              <a:t>24</a:t>
            </a:r>
            <a:r>
              <a:rPr lang="ja-JP" altLang="en-US" sz="900" dirty="0">
                <a:latin typeface="Meiryo UI" panose="020B0604030504040204" pitchFamily="50" charset="-128"/>
                <a:ea typeface="Meiryo UI" panose="020B0604030504040204" pitchFamily="50" charset="-128"/>
              </a:rPr>
              <a:t>個単位となります。</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カラー展開： 全</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色</a:t>
            </a:r>
            <a:endParaRPr lang="en-US" altLang="ja-JP" sz="900"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スマホと</a:t>
            </a:r>
            <a:r>
              <a:rPr lang="en-US" altLang="ja-JP" sz="1600" b="0" i="0" dirty="0">
                <a:solidFill>
                  <a:srgbClr val="333333"/>
                </a:solidFill>
                <a:effectLst/>
                <a:highlight>
                  <a:srgbClr val="FFFFFF"/>
                </a:highlight>
                <a:latin typeface="-apple-system"/>
              </a:rPr>
              <a:t>Bluetooth</a:t>
            </a:r>
            <a:r>
              <a:rPr lang="ja-JP" altLang="en-US" sz="1600" b="0" i="0" dirty="0">
                <a:solidFill>
                  <a:srgbClr val="333333"/>
                </a:solidFill>
                <a:effectLst/>
                <a:highlight>
                  <a:srgbClr val="FFFFFF"/>
                </a:highlight>
                <a:latin typeface="-apple-system"/>
              </a:rPr>
              <a:t>接続することで、ワイヤレスで使用すること可能なスピーカーです。防水仕様のためアウトドアシーンではもちろん、自宅のお風呂場などでも使うことができて非常に便利。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E0214384-27E1-4F4B-29D6-F35334DBC9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480" y="1475404"/>
            <a:ext cx="3486615" cy="348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465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ビーサイド・真空二重蓋付きタンブラー</a:t>
            </a:r>
            <a:r>
              <a:rPr lang="en-US" altLang="ja-JP" sz="2000" dirty="0">
                <a:solidFill>
                  <a:schemeClr val="bg1"/>
                </a:solidFill>
                <a:latin typeface="Meiryo UI" panose="020B0604030504040204" pitchFamily="34" charset="-128"/>
                <a:ea typeface="Meiryo UI" panose="020B0604030504040204" pitchFamily="34" charset="-128"/>
              </a:rPr>
              <a:t>380ml(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a:t>
            </a:r>
            <a:r>
              <a:rPr lang="ja-JP" altLang="en-US" sz="900" b="0" i="0" dirty="0">
                <a:solidFill>
                  <a:srgbClr val="333333"/>
                </a:solidFill>
                <a:effectLst/>
                <a:highlight>
                  <a:srgbClr val="FFFFFF"/>
                </a:highlight>
                <a:latin typeface="Meiryo UI" panose="020B0604030504040204" pitchFamily="50" charset="-128"/>
                <a:ea typeface="Meiryo UI" panose="020B0604030504040204" pitchFamily="50" charset="-128"/>
              </a:rPr>
              <a:t>胴部</a:t>
            </a:r>
            <a:r>
              <a:rPr lang="en-US" altLang="ja-JP" sz="900" b="0" i="0" dirty="0">
                <a:solidFill>
                  <a:srgbClr val="333333"/>
                </a:solidFill>
                <a:effectLst/>
                <a:highlight>
                  <a:srgbClr val="FFFFFF"/>
                </a:highlight>
                <a:latin typeface="Meiryo UI" panose="020B0604030504040204" pitchFamily="50" charset="-128"/>
                <a:ea typeface="Meiryo UI" panose="020B0604030504040204" pitchFamily="50" charset="-128"/>
              </a:rPr>
              <a:t>:</a:t>
            </a:r>
            <a:r>
              <a:rPr lang="ja-JP" altLang="en-US" sz="900" b="0" i="0" dirty="0">
                <a:solidFill>
                  <a:srgbClr val="333333"/>
                </a:solidFill>
                <a:effectLst/>
                <a:highlight>
                  <a:srgbClr val="FFFFFF"/>
                </a:highlight>
                <a:latin typeface="Meiryo UI" panose="020B0604030504040204" pitchFamily="50" charset="-128"/>
                <a:ea typeface="Meiryo UI" panose="020B0604030504040204" pitchFamily="50" charset="-128"/>
              </a:rPr>
              <a:t>ステンレス鋼、ナイロン蓋</a:t>
            </a:r>
            <a:r>
              <a:rPr lang="en-US" altLang="ja-JP" sz="900" b="0" i="0" dirty="0">
                <a:solidFill>
                  <a:srgbClr val="333333"/>
                </a:solidFill>
                <a:effectLst/>
                <a:highlight>
                  <a:srgbClr val="FFFFFF"/>
                </a:highlight>
                <a:latin typeface="Meiryo UI" panose="020B0604030504040204" pitchFamily="50" charset="-128"/>
                <a:ea typeface="Meiryo UI" panose="020B0604030504040204" pitchFamily="50" charset="-128"/>
              </a:rPr>
              <a:t>:</a:t>
            </a:r>
            <a:r>
              <a:rPr lang="ja-JP" altLang="en-US" sz="900" b="0" i="0" dirty="0">
                <a:solidFill>
                  <a:srgbClr val="333333"/>
                </a:solidFill>
                <a:effectLst/>
                <a:highlight>
                  <a:srgbClr val="FFFFFF"/>
                </a:highlight>
                <a:latin typeface="Meiryo UI" panose="020B0604030504040204" pitchFamily="50" charset="-128"/>
                <a:ea typeface="Meiryo UI" panose="020B0604030504040204" pitchFamily="50" charset="-128"/>
              </a:rPr>
              <a:t>ポリプロピレンパッキン</a:t>
            </a:r>
            <a:r>
              <a:rPr lang="en-US" altLang="ja-JP" sz="900" b="0" i="0" dirty="0">
                <a:solidFill>
                  <a:srgbClr val="333333"/>
                </a:solidFill>
                <a:effectLst/>
                <a:highlight>
                  <a:srgbClr val="FFFFFF"/>
                </a:highlight>
                <a:latin typeface="Meiryo UI" panose="020B0604030504040204" pitchFamily="50" charset="-128"/>
                <a:ea typeface="Meiryo UI" panose="020B0604030504040204" pitchFamily="50" charset="-128"/>
              </a:rPr>
              <a:t>:</a:t>
            </a:r>
            <a:r>
              <a:rPr lang="ja-JP" altLang="en-US" sz="900" b="0" i="0" dirty="0">
                <a:solidFill>
                  <a:srgbClr val="333333"/>
                </a:solidFill>
                <a:effectLst/>
                <a:highlight>
                  <a:srgbClr val="FFFFFF"/>
                </a:highlight>
                <a:latin typeface="Meiryo UI" panose="020B0604030504040204" pitchFamily="50" charset="-128"/>
                <a:ea typeface="Meiryo UI" panose="020B0604030504040204" pitchFamily="50" charset="-128"/>
              </a:rPr>
              <a:t>シリコーンゴム</a:t>
            </a:r>
            <a:endParaRPr lang="ja-JP" altLang="en-US"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サイズ：</a:t>
            </a:r>
            <a:r>
              <a:rPr lang="el-GR" altLang="ja-JP" sz="900" dirty="0">
                <a:latin typeface="Meiryo UI" panose="020B0604030504040204" pitchFamily="50" charset="-128"/>
                <a:ea typeface="Meiryo UI" panose="020B0604030504040204" pitchFamily="50" charset="-128"/>
              </a:rPr>
              <a:t>φ88×145</a:t>
            </a:r>
            <a:r>
              <a:rPr lang="en-US" altLang="ja-JP" sz="900" dirty="0">
                <a:latin typeface="Meiryo UI" panose="020B0604030504040204" pitchFamily="50" charset="-128"/>
                <a:ea typeface="Meiryo UI" panose="020B0604030504040204" pitchFamily="50" charset="-128"/>
              </a:rPr>
              <a:t>mm</a:t>
            </a:r>
            <a:r>
              <a:rPr lang="ja-JP" altLang="en-US" sz="900" dirty="0">
                <a:latin typeface="Meiryo UI" panose="020B0604030504040204" pitchFamily="50" charset="-128"/>
                <a:ea typeface="Meiryo UI" panose="020B0604030504040204" pitchFamily="50" charset="-128"/>
              </a:rPr>
              <a:t>箱サイズ</a:t>
            </a:r>
            <a:r>
              <a:rPr lang="en-US" altLang="ja-JP" sz="900" dirty="0">
                <a:latin typeface="Meiryo UI" panose="020B0604030504040204" pitchFamily="50" charset="-128"/>
                <a:ea typeface="Meiryo UI" panose="020B0604030504040204" pitchFamily="50" charset="-128"/>
              </a:rPr>
              <a:t>150×92×90mm</a:t>
            </a:r>
          </a:p>
          <a:p>
            <a:r>
              <a:rPr lang="ja-JP" altLang="en-US" sz="900" dirty="0">
                <a:latin typeface="Meiryo UI" panose="020B0604030504040204" pitchFamily="50" charset="-128"/>
                <a:ea typeface="Meiryo UI" panose="020B0604030504040204" pitchFamily="50" charset="-128"/>
              </a:rPr>
              <a:t>包装：化粧箱入</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備考： 名入れ可能容量</a:t>
            </a:r>
            <a:r>
              <a:rPr lang="en-US" altLang="ja-JP" sz="900" dirty="0">
                <a:latin typeface="Meiryo UI" panose="020B0604030504040204" pitchFamily="50" charset="-128"/>
                <a:ea typeface="Meiryo UI" panose="020B0604030504040204" pitchFamily="50" charset="-128"/>
              </a:rPr>
              <a:t>:380ml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3280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真空二重ステンレスに加え、フタ付きのため、非常に保冷・保温性に優れた</a:t>
            </a:r>
            <a:r>
              <a:rPr lang="en-US" altLang="ja-JP" sz="1600" b="0" i="0" dirty="0">
                <a:solidFill>
                  <a:srgbClr val="333333"/>
                </a:solidFill>
                <a:effectLst/>
                <a:highlight>
                  <a:srgbClr val="FFFFFF"/>
                </a:highlight>
                <a:latin typeface="-apple-system"/>
              </a:rPr>
              <a:t>380ml</a:t>
            </a:r>
            <a:r>
              <a:rPr lang="ja-JP" altLang="en-US" sz="1600" b="0" i="0" dirty="0">
                <a:solidFill>
                  <a:srgbClr val="333333"/>
                </a:solidFill>
                <a:effectLst/>
                <a:highlight>
                  <a:srgbClr val="FFFFFF"/>
                </a:highlight>
                <a:latin typeface="-apple-system"/>
              </a:rPr>
              <a:t>サイズのタンブラーです。ストラップ付きのため持ち歩きにも非常に便利でポップな見た目も可愛い商品です。</a:t>
            </a:r>
          </a:p>
          <a:p>
            <a:pPr algn="just">
              <a:lnSpc>
                <a:spcPts val="2400"/>
              </a:lnSpc>
            </a:pPr>
            <a:endParaRPr lang="ja-JP" altLang="en-US" sz="1600" b="0" i="0" dirty="0">
              <a:solidFill>
                <a:srgbClr val="333333"/>
              </a:solidFill>
              <a:effectLst/>
              <a:highlight>
                <a:srgbClr val="FFFFFF"/>
              </a:highligh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839D56F5-DCA5-37DB-0FED-028C090133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827" y="1536051"/>
            <a:ext cx="3176549" cy="3176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901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4WAY</a:t>
            </a:r>
            <a:r>
              <a:rPr lang="ja-JP" altLang="en-US" sz="2000" dirty="0">
                <a:solidFill>
                  <a:schemeClr val="bg1"/>
                </a:solidFill>
                <a:latin typeface="Meiryo UI" panose="020B0604030504040204" pitchFamily="34" charset="-128"/>
                <a:ea typeface="Meiryo UI" panose="020B0604030504040204" pitchFamily="34" charset="-128"/>
              </a:rPr>
              <a:t>ランタンライト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HIPS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・鉄</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Φ68×95mm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/110×77×75mm</a:t>
            </a:r>
          </a:p>
          <a:p>
            <a:r>
              <a:rPr lang="ja-JP" altLang="en-US" sz="900" dirty="0">
                <a:latin typeface="Meiryo UI" panose="020B0604030504040204" pitchFamily="34" charset="-128"/>
                <a:ea typeface="Meiryo UI" panose="020B0604030504040204" pitchFamily="34" charset="-128"/>
              </a:rPr>
              <a:t>備考：電源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単</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本別売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ボタンひとつで懐中電灯、卓上ライト、</a:t>
            </a:r>
            <a:r>
              <a:rPr lang="en-US" altLang="ja-JP" sz="1600" dirty="0"/>
              <a:t>SOS</a:t>
            </a:r>
            <a:r>
              <a:rPr lang="ja-JP" altLang="en-US" sz="1600" dirty="0"/>
              <a:t>を求める赤色点滅ライトと変えることができる上、左右の取っ手を上に向けて引っ張ればランタンとしても利用可能。防災グッズ用におすすめ。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03CCC782-70D1-3CDC-DE78-3155D8F08B4E}"/>
              </a:ext>
            </a:extLst>
          </p:cNvPr>
          <p:cNvPicPr>
            <a:picLocks noChangeAspect="1"/>
          </p:cNvPicPr>
          <p:nvPr/>
        </p:nvPicPr>
        <p:blipFill>
          <a:blip r:embed="rId5"/>
          <a:stretch>
            <a:fillRect/>
          </a:stretch>
        </p:blipFill>
        <p:spPr>
          <a:xfrm>
            <a:off x="657623" y="1342571"/>
            <a:ext cx="3655868" cy="3655868"/>
          </a:xfrm>
          <a:prstGeom prst="rect">
            <a:avLst/>
          </a:prstGeom>
        </p:spPr>
      </p:pic>
    </p:spTree>
    <p:extLst>
      <p:ext uri="{BB962C8B-B14F-4D97-AF65-F5344CB8AC3E}">
        <p14:creationId xmlns:p14="http://schemas.microsoft.com/office/powerpoint/2010/main" val="1617943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バケッグ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コーティング</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305×Φ235</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キャンプや災害の被災時などにバケツ代わりとして便利に活用できる約</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a:t>
            </a:r>
            <a:r>
              <a:rPr lang="en-US" altLang="ja-JP" sz="1600" b="0" i="0" dirty="0">
                <a:solidFill>
                  <a:srgbClr val="333333"/>
                </a:solidFill>
                <a:effectLst/>
                <a:latin typeface="-apple-system"/>
              </a:rPr>
              <a:t>6</a:t>
            </a:r>
            <a:r>
              <a:rPr lang="ja-JP" altLang="en-US" sz="1600" b="0" i="0" dirty="0">
                <a:solidFill>
                  <a:srgbClr val="333333"/>
                </a:solidFill>
                <a:effectLst/>
                <a:latin typeface="-apple-system"/>
              </a:rPr>
              <a:t>リットルの水を入れられるバケッグです。カラーバリエーションはホワイトとオレンジの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285835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 ビッグライト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39082" y="5281134"/>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Φ86×145(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Φ86×195(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懐中電灯にもなるしランタンとしても使える強力なビッグライトです。アウトドアイベントはもちろん、緊急災害時などにも非常に役立ちますのでひとつ備えて置くと安心。是非ご活用ください。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BA21CD-F192-7149-BA71-82F2D9792DF4}"/>
              </a:ext>
            </a:extLst>
          </p:cNvPr>
          <p:cNvPicPr>
            <a:picLocks noChangeAspect="1"/>
          </p:cNvPicPr>
          <p:nvPr/>
        </p:nvPicPr>
        <p:blipFill>
          <a:blip r:embed="rId5"/>
          <a:stretch>
            <a:fillRect/>
          </a:stretch>
        </p:blipFill>
        <p:spPr>
          <a:xfrm>
            <a:off x="758545" y="1576866"/>
            <a:ext cx="3393786" cy="3341707"/>
          </a:xfrm>
          <a:prstGeom prst="rect">
            <a:avLst/>
          </a:prstGeom>
        </p:spPr>
      </p:pic>
    </p:spTree>
    <p:extLst>
      <p:ext uri="{BB962C8B-B14F-4D97-AF65-F5344CB8AC3E}">
        <p14:creationId xmlns:p14="http://schemas.microsoft.com/office/powerpoint/2010/main" val="2924241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折りたたみカラビナハンドルステンレスマグ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Φ75×90</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270ml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持ち手部分はカラビナになっており折りたたむことも可能で便利なステンレスマグです。名入れプリントできるアイテムですのでオリジナルグッズやノベルティアイテムとしてもおすすめ。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187192E-C05D-6F45-A4A4-3A25AD919B0A}"/>
              </a:ext>
            </a:extLst>
          </p:cNvPr>
          <p:cNvPicPr>
            <a:picLocks noChangeAspect="1"/>
          </p:cNvPicPr>
          <p:nvPr/>
        </p:nvPicPr>
        <p:blipFill>
          <a:blip r:embed="rId5"/>
          <a:stretch>
            <a:fillRect/>
          </a:stretch>
        </p:blipFill>
        <p:spPr>
          <a:xfrm>
            <a:off x="956881" y="1694390"/>
            <a:ext cx="3378243" cy="3176891"/>
          </a:xfrm>
          <a:prstGeom prst="rect">
            <a:avLst/>
          </a:prstGeom>
        </p:spPr>
      </p:pic>
    </p:spTree>
    <p:extLst>
      <p:ext uri="{BB962C8B-B14F-4D97-AF65-F5344CB8AC3E}">
        <p14:creationId xmlns:p14="http://schemas.microsoft.com/office/powerpoint/2010/main" val="513579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真空保冷温ボトル</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柄取混ぜ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a:t>
            </a:r>
            <a:r>
              <a:rPr lang="en-US" altLang="ja-JP" sz="900" b="0" i="0" dirty="0">
                <a:solidFill>
                  <a:srgbClr val="333333"/>
                </a:solidFill>
                <a:effectLst/>
                <a:latin typeface="-apple-system"/>
              </a:rPr>
              <a:t>PP</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φ72×267</a:t>
            </a:r>
            <a:r>
              <a:rPr lang="en-US" altLang="ja-JP" sz="900" b="0" i="0" dirty="0">
                <a:solidFill>
                  <a:srgbClr val="333333"/>
                </a:solidFill>
                <a:effectLst/>
                <a:latin typeface="-apple-system"/>
              </a:rPr>
              <a:t>mm</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500ml</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真空構造</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真空構造で保冷温効果が高く見た目もとっても可愛いラバー塗装の本格</a:t>
            </a: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ステンレスボトルです。アウトドアイベントやキャンペーンの特典用などとしても人気の商品です。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861023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104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ゆらゆらランタンライト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素材：ポリスチレン・スチール</a:t>
            </a:r>
          </a:p>
          <a:p>
            <a:r>
              <a:rPr lang="ja-JP" altLang="en-US" sz="900" dirty="0">
                <a:latin typeface="Meiryo UI" panose="020B0604030504040204" pitchFamily="34" charset="-128"/>
                <a:ea typeface="Meiryo UI" panose="020B0604030504040204" pitchFamily="34" charset="-128"/>
              </a:rPr>
              <a:t>サイズ：収納時／約</a:t>
            </a:r>
            <a:r>
              <a:rPr lang="en-US" altLang="ja-JP" sz="900" dirty="0">
                <a:latin typeface="Meiryo UI" panose="020B0604030504040204" pitchFamily="34" charset="-128"/>
                <a:ea typeface="Meiryo UI" panose="020B0604030504040204" pitchFamily="34" charset="-128"/>
              </a:rPr>
              <a:t>8.5×8.5×12.5cm(</a:t>
            </a:r>
            <a:r>
              <a:rPr lang="ja-JP" altLang="en-US" sz="900" dirty="0">
                <a:latin typeface="Meiryo UI" panose="020B0604030504040204" pitchFamily="34" charset="-128"/>
                <a:ea typeface="Meiryo UI" panose="020B0604030504040204" pitchFamily="34" charset="-128"/>
              </a:rPr>
              <a:t>ハンドル含まず</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使用時／約</a:t>
            </a:r>
            <a:r>
              <a:rPr lang="en-US" altLang="ja-JP" sz="900" dirty="0">
                <a:latin typeface="Meiryo UI" panose="020B0604030504040204" pitchFamily="34" charset="-128"/>
                <a:ea typeface="Meiryo UI" panose="020B0604030504040204" pitchFamily="34" charset="-128"/>
              </a:rPr>
              <a:t>8.5×8.5×18cm(</a:t>
            </a:r>
            <a:r>
              <a:rPr lang="ja-JP" altLang="en-US" sz="900" dirty="0">
                <a:latin typeface="Meiryo UI" panose="020B0604030504040204" pitchFamily="34" charset="-128"/>
                <a:ea typeface="Meiryo UI" panose="020B0604030504040204" pitchFamily="34" charset="-128"/>
              </a:rPr>
              <a:t>ハンドル含まず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218g</a:t>
            </a:r>
          </a:p>
          <a:p>
            <a:r>
              <a:rPr lang="ja-JP" altLang="en-US" sz="900" dirty="0">
                <a:latin typeface="Meiryo UI" panose="020B0604030504040204" pitchFamily="34" charset="-128"/>
                <a:ea typeface="Meiryo UI" panose="020B0604030504040204" pitchFamily="34" charset="-128"/>
              </a:rPr>
              <a:t>包装：化粧箱入り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まるで焚き火のようなやらめき風ライトが特徴のランタンです。通常ライトとの</a:t>
            </a:r>
            <a:r>
              <a:rPr lang="en-US" altLang="ja-JP" sz="1600" dirty="0"/>
              <a:t>2</a:t>
            </a:r>
            <a:r>
              <a:rPr lang="ja-JP" altLang="en-US" sz="1600" dirty="0"/>
              <a:t>パターン切り替え可能な上、吊り下げフック付きも便利。アウトドアシーンから災害時まで幅広く活用できます。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5" name="図 94">
            <a:extLst>
              <a:ext uri="{FF2B5EF4-FFF2-40B4-BE49-F238E27FC236}">
                <a16:creationId xmlns:a16="http://schemas.microsoft.com/office/drawing/2014/main" id="{5618FF5E-011D-A7F6-71EC-C51E5DF1D17A}"/>
              </a:ext>
            </a:extLst>
          </p:cNvPr>
          <p:cNvPicPr>
            <a:picLocks noChangeAspect="1"/>
          </p:cNvPicPr>
          <p:nvPr/>
        </p:nvPicPr>
        <p:blipFill>
          <a:blip r:embed="rId5"/>
          <a:stretch>
            <a:fillRect/>
          </a:stretch>
        </p:blipFill>
        <p:spPr>
          <a:xfrm>
            <a:off x="656326" y="1371901"/>
            <a:ext cx="3706217" cy="3706217"/>
          </a:xfrm>
          <a:prstGeom prst="rect">
            <a:avLst/>
          </a:prstGeom>
        </p:spPr>
      </p:pic>
    </p:spTree>
    <p:extLst>
      <p:ext uri="{BB962C8B-B14F-4D97-AF65-F5344CB8AC3E}">
        <p14:creationId xmlns:p14="http://schemas.microsoft.com/office/powerpoint/2010/main" val="3407051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保冷温ペットボトルホルダー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TPR</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φ91×184mm</a:t>
            </a:r>
          </a:p>
          <a:p>
            <a:r>
              <a:rPr lang="ja-JP" altLang="en-US" sz="900" dirty="0">
                <a:latin typeface="Meiryo UI" panose="020B0604030504040204" pitchFamily="34" charset="-128"/>
                <a:ea typeface="Meiryo UI" panose="020B0604030504040204" pitchFamily="34" charset="-128"/>
              </a:rPr>
              <a:t>容量：真空構造、容量</a:t>
            </a:r>
            <a:r>
              <a:rPr lang="en-US" altLang="ja-JP" sz="900" dirty="0">
                <a:latin typeface="Meiryo UI" panose="020B0604030504040204" pitchFamily="34" charset="-128"/>
                <a:ea typeface="Meiryo UI" panose="020B0604030504040204" pitchFamily="34" charset="-128"/>
              </a:rPr>
              <a:t>/700ml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備考：オレンジ・グリーン・ベージュ </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色取混ぜ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丸型でも角型でもスリム型でも、</a:t>
            </a:r>
            <a:r>
              <a:rPr lang="en-US" altLang="ja-JP" sz="1600" dirty="0"/>
              <a:t>500ml</a:t>
            </a:r>
            <a:r>
              <a:rPr lang="ja-JP" altLang="en-US" sz="1600" dirty="0"/>
              <a:t>サイズのペットボトルをそのまま入れて保冷温できる便利なボトルホルダーです。もちろん保冷温タンブラーとしても活用できます。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3442B841-CCDE-E6D7-299F-440FB163F275}"/>
              </a:ext>
            </a:extLst>
          </p:cNvPr>
          <p:cNvPicPr>
            <a:picLocks noChangeAspect="1"/>
          </p:cNvPicPr>
          <p:nvPr/>
        </p:nvPicPr>
        <p:blipFill>
          <a:blip r:embed="rId5"/>
          <a:stretch>
            <a:fillRect/>
          </a:stretch>
        </p:blipFill>
        <p:spPr>
          <a:xfrm>
            <a:off x="722152" y="1312504"/>
            <a:ext cx="3560089" cy="3560089"/>
          </a:xfrm>
          <a:prstGeom prst="rect">
            <a:avLst/>
          </a:prstGeom>
        </p:spPr>
      </p:pic>
    </p:spTree>
    <p:extLst>
      <p:ext uri="{BB962C8B-B14F-4D97-AF65-F5344CB8AC3E}">
        <p14:creationId xmlns:p14="http://schemas.microsoft.com/office/powerpoint/2010/main" val="1575916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保冷温フードジャー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φ86×122mm</a:t>
            </a:r>
          </a:p>
          <a:p>
            <a:r>
              <a:rPr lang="ja-JP" altLang="en-US" sz="900" dirty="0">
                <a:latin typeface="Meiryo UI" panose="020B0604030504040204" pitchFamily="34" charset="-128"/>
                <a:ea typeface="Meiryo UI" panose="020B0604030504040204" pitchFamily="34" charset="-128"/>
              </a:rPr>
              <a:t>容量：真空構造、容量</a:t>
            </a:r>
            <a:r>
              <a:rPr lang="en-US" altLang="ja-JP" sz="900" dirty="0">
                <a:latin typeface="Meiryo UI" panose="020B0604030504040204" pitchFamily="34" charset="-128"/>
                <a:ea typeface="Meiryo UI" panose="020B0604030504040204" pitchFamily="34" charset="-128"/>
              </a:rPr>
              <a:t>/300ml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備考：オレンジ・グリーン・ベージュ </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色取混ぜ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キャンプ等のレジャー用はもちろん、毎日のお弁当用などにも非常に便利に活用できる保冷温効果の高いフードジャーです。シリコンパッキンは外して洗えるため清潔に保てます。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ED00CA43-E6F3-C7C6-F6FC-7B60E7B02E44}"/>
              </a:ext>
            </a:extLst>
          </p:cNvPr>
          <p:cNvPicPr>
            <a:picLocks noChangeAspect="1"/>
          </p:cNvPicPr>
          <p:nvPr/>
        </p:nvPicPr>
        <p:blipFill>
          <a:blip r:embed="rId5"/>
          <a:stretch>
            <a:fillRect/>
          </a:stretch>
        </p:blipFill>
        <p:spPr>
          <a:xfrm>
            <a:off x="709624" y="1411148"/>
            <a:ext cx="3560089" cy="3560089"/>
          </a:xfrm>
          <a:prstGeom prst="rect">
            <a:avLst/>
          </a:prstGeom>
        </p:spPr>
      </p:pic>
    </p:spTree>
    <p:extLst>
      <p:ext uri="{BB962C8B-B14F-4D97-AF65-F5344CB8AC3E}">
        <p14:creationId xmlns:p14="http://schemas.microsoft.com/office/powerpoint/2010/main" val="1964242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124×53×124(mm)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油性ボールペンで蓋に書き込みができる容量</a:t>
            </a:r>
            <a:r>
              <a:rPr lang="en-US" altLang="ja-JP" sz="1600" dirty="0"/>
              <a:t>400ml</a:t>
            </a:r>
            <a:r>
              <a:rPr lang="ja-JP" altLang="en-US" sz="1600" dirty="0"/>
              <a:t>のフードコンテナ。中身の食品の消費期限を記載して管理すれば、フードロス削減に繋がります。洗剤で簡単に洗い流せて何度も書き込めます。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1890948B-01B1-C7F8-9B54-5ECCF89CB6F7}"/>
              </a:ext>
            </a:extLst>
          </p:cNvPr>
          <p:cNvPicPr>
            <a:picLocks noChangeAspect="1"/>
          </p:cNvPicPr>
          <p:nvPr/>
        </p:nvPicPr>
        <p:blipFill>
          <a:blip r:embed="rId5"/>
          <a:stretch>
            <a:fillRect/>
          </a:stretch>
        </p:blipFill>
        <p:spPr>
          <a:xfrm>
            <a:off x="670815" y="1357150"/>
            <a:ext cx="3672606" cy="3672606"/>
          </a:xfrm>
          <a:prstGeom prst="rect">
            <a:avLst/>
          </a:prstGeom>
        </p:spPr>
      </p:pic>
    </p:spTree>
    <p:extLst>
      <p:ext uri="{BB962C8B-B14F-4D97-AF65-F5344CB8AC3E}">
        <p14:creationId xmlns:p14="http://schemas.microsoft.com/office/powerpoint/2010/main" val="1913704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カチオン染めレギュラーブランケット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1000×750(mm)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200×390(mm)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CO2</a:t>
            </a:r>
            <a:r>
              <a:rPr lang="ja-JP" altLang="en-US" sz="1600" dirty="0"/>
              <a:t>排出量が少なくエネルギー消費量も少ない染色方法「カチオン染め」で作られたレギュラーサイズのブランケット。持ち歩きに便利な巾着付き。</a:t>
            </a:r>
            <a:r>
              <a:rPr lang="en-US" altLang="ja-JP" sz="1600" dirty="0"/>
              <a:t>3</a:t>
            </a:r>
            <a:r>
              <a:rPr lang="ja-JP" altLang="en-US" sz="1600" dirty="0"/>
              <a:t>色のカラー展開から選択可能です。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4" name="図 1033">
            <a:extLst>
              <a:ext uri="{FF2B5EF4-FFF2-40B4-BE49-F238E27FC236}">
                <a16:creationId xmlns:a16="http://schemas.microsoft.com/office/drawing/2014/main" id="{672BFFD9-C6C4-03CC-8044-241BA7261C06}"/>
              </a:ext>
            </a:extLst>
          </p:cNvPr>
          <p:cNvPicPr>
            <a:picLocks noChangeAspect="1"/>
          </p:cNvPicPr>
          <p:nvPr/>
        </p:nvPicPr>
        <p:blipFill>
          <a:blip r:embed="rId5"/>
          <a:stretch>
            <a:fillRect/>
          </a:stretch>
        </p:blipFill>
        <p:spPr>
          <a:xfrm>
            <a:off x="610843" y="1360137"/>
            <a:ext cx="3690787" cy="3690787"/>
          </a:xfrm>
          <a:prstGeom prst="rect">
            <a:avLst/>
          </a:prstGeom>
        </p:spPr>
      </p:pic>
    </p:spTree>
    <p:extLst>
      <p:ext uri="{BB962C8B-B14F-4D97-AF65-F5344CB8AC3E}">
        <p14:creationId xmlns:p14="http://schemas.microsoft.com/office/powerpoint/2010/main" val="1085028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アルミマウンテンボトル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Φ65×150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320ml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マットシルバー・マットブラック・マットホワイト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軽量かつ耐久性に優れたアルミ素材の</a:t>
            </a:r>
            <a:r>
              <a:rPr lang="en-US" altLang="ja-JP" sz="1600" dirty="0">
                <a:latin typeface="Meiryo UI" panose="020B0604030504040204" pitchFamily="34" charset="-128"/>
                <a:ea typeface="Meiryo UI" panose="020B0604030504040204" pitchFamily="34" charset="-128"/>
              </a:rPr>
              <a:t>320ml</a:t>
            </a:r>
            <a:r>
              <a:rPr lang="ja-JP" altLang="en-US" sz="1600">
                <a:latin typeface="Meiryo UI" panose="020B0604030504040204" pitchFamily="34" charset="-128"/>
                <a:ea typeface="Meiryo UI" panose="020B0604030504040204" pitchFamily="34" charset="-128"/>
              </a:rPr>
              <a:t>ボトルです。カラビナ付きでベルトループやバッグ等にも取り付けられるため、アウトドアイベントなどのノベルティグッズとしても人気です。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352A5F2-C229-2E46-A504-0E1988C8D8CA}"/>
              </a:ext>
            </a:extLst>
          </p:cNvPr>
          <p:cNvPicPr>
            <a:picLocks noChangeAspect="1"/>
          </p:cNvPicPr>
          <p:nvPr/>
        </p:nvPicPr>
        <p:blipFill>
          <a:blip r:embed="rId5"/>
          <a:stretch>
            <a:fillRect/>
          </a:stretch>
        </p:blipFill>
        <p:spPr>
          <a:xfrm>
            <a:off x="357384" y="2146814"/>
            <a:ext cx="4072410" cy="2538972"/>
          </a:xfrm>
          <a:prstGeom prst="rect">
            <a:avLst/>
          </a:prstGeom>
        </p:spPr>
      </p:pic>
    </p:spTree>
    <p:extLst>
      <p:ext uri="{BB962C8B-B14F-4D97-AF65-F5344CB8AC3E}">
        <p14:creationId xmlns:p14="http://schemas.microsoft.com/office/powerpoint/2010/main" val="1028132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 </a:t>
            </a: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クーラーポーチ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190×200×110(mm)(</a:t>
            </a:r>
            <a:r>
              <a:rPr lang="ja-JP" altLang="en-US" sz="900" dirty="0">
                <a:latin typeface="Meiryo UI" panose="020B0604030504040204" pitchFamily="34" charset="-128"/>
                <a:ea typeface="Meiryo UI" panose="020B0604030504040204" pitchFamily="34" charset="-128"/>
              </a:rPr>
              <a:t>ﾙｰﾌﾟ含まず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包装：ﾍｯﾀﾞｰ付</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表地は再生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生地使用、裏地は抗菌・防臭加工済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保冷機能付きクーラーポーチは、お弁当箱が丁度入るサイズ感で持ち運びに便利。表生地には、エコな再生</a:t>
            </a:r>
            <a:r>
              <a:rPr lang="en-US" altLang="ja-JP" sz="1600" dirty="0"/>
              <a:t>PET</a:t>
            </a:r>
            <a:r>
              <a:rPr lang="ja-JP" altLang="en-US" sz="1600" dirty="0"/>
              <a:t>を使用。オリジナル名入れをして物販・ノベルティとしてご使用ください。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FA4A77E2-0073-F38B-9A4F-B8B12F7FDD1A}"/>
              </a:ext>
            </a:extLst>
          </p:cNvPr>
          <p:cNvPicPr>
            <a:picLocks noChangeAspect="1"/>
          </p:cNvPicPr>
          <p:nvPr/>
        </p:nvPicPr>
        <p:blipFill>
          <a:blip r:embed="rId5"/>
          <a:stretch>
            <a:fillRect/>
          </a:stretch>
        </p:blipFill>
        <p:spPr>
          <a:xfrm>
            <a:off x="656415" y="1326020"/>
            <a:ext cx="3726926" cy="3726926"/>
          </a:xfrm>
          <a:prstGeom prst="rect">
            <a:avLst/>
          </a:prstGeom>
        </p:spPr>
      </p:pic>
    </p:spTree>
    <p:extLst>
      <p:ext uri="{BB962C8B-B14F-4D97-AF65-F5344CB8AC3E}">
        <p14:creationId xmlns:p14="http://schemas.microsoft.com/office/powerpoint/2010/main" val="1126581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カトラリー</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カラー展開：チャコールブラック、オフホワイト、スモークピンク、スモークブルー</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アルミ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172×54×26(mm)</a:t>
            </a:r>
          </a:p>
          <a:p>
            <a:r>
              <a:rPr lang="ja-JP" altLang="en-US" sz="900" dirty="0">
                <a:latin typeface="Meiryo UI" panose="020B0604030504040204" pitchFamily="34" charset="-128"/>
                <a:ea typeface="Meiryo UI" panose="020B0604030504040204" pitchFamily="34" charset="-128"/>
              </a:rPr>
              <a:t>備考：取説付、食品衛生検査済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お箸・スプーン・フォークの</a:t>
            </a:r>
            <a:r>
              <a:rPr lang="en-US" altLang="ja-JP" sz="1600" dirty="0"/>
              <a:t>3</a:t>
            </a:r>
            <a:r>
              <a:rPr lang="ja-JP" altLang="en-US" sz="1600" dirty="0"/>
              <a:t>点を収納したカトラリーセット。バンブーファイバーやアルミニウムを使用した環境に優しい商品です。名入れをすれば物販品やノベルティに広く活用できます。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0ED8A311-A0F3-7D60-8319-4932E907E3C9}"/>
              </a:ext>
            </a:extLst>
          </p:cNvPr>
          <p:cNvPicPr>
            <a:picLocks noChangeAspect="1"/>
          </p:cNvPicPr>
          <p:nvPr/>
        </p:nvPicPr>
        <p:blipFill>
          <a:blip r:embed="rId5"/>
          <a:stretch>
            <a:fillRect/>
          </a:stretch>
        </p:blipFill>
        <p:spPr>
          <a:xfrm>
            <a:off x="741470" y="1390460"/>
            <a:ext cx="3560089" cy="3560089"/>
          </a:xfrm>
          <a:prstGeom prst="rect">
            <a:avLst/>
          </a:prstGeom>
        </p:spPr>
      </p:pic>
    </p:spTree>
    <p:extLst>
      <p:ext uri="{BB962C8B-B14F-4D97-AF65-F5344CB8AC3E}">
        <p14:creationId xmlns:p14="http://schemas.microsoft.com/office/powerpoint/2010/main" val="276258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ラバーウッドスピーカースタンド ダブルホーン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ゴムの木</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100×50×70mm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天然ゴム採取後の廃材を再利用した、電源不要な温かみのあるダブルホーンナチュラルスピーカーです。オリジナル名入れも可能ですので、アウトドアイベント等の販促用にも人気です。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165961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HIPS､PS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φ69×183</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φ69×96</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ハンドルを引き上げると自動で点灯してくれる、見た目も雰囲気あるランタンです。</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面</a:t>
            </a:r>
            <a:r>
              <a:rPr lang="en" altLang="ja-JP" sz="1600" dirty="0">
                <a:latin typeface="Meiryo UI" panose="020B0604030504040204" pitchFamily="34" charset="-128"/>
                <a:ea typeface="Meiryo UI" panose="020B0604030504040204" pitchFamily="34" charset="-128"/>
              </a:rPr>
              <a:t>COB</a:t>
            </a:r>
            <a:r>
              <a:rPr lang="ja-JP" altLang="en-US" sz="1600">
                <a:latin typeface="Meiryo UI" panose="020B0604030504040204" pitchFamily="34" charset="-128"/>
                <a:ea typeface="Meiryo UI" panose="020B0604030504040204" pitchFamily="34" charset="-128"/>
              </a:rPr>
              <a:t>で周囲をしっかり照らしてくれます。カラーはブラックとホワイトの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色展開。名入れも承ります。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808A3DEB-9A44-0441-80BC-DF687141D6BC}"/>
              </a:ext>
            </a:extLst>
          </p:cNvPr>
          <p:cNvPicPr>
            <a:picLocks noChangeAspect="1"/>
          </p:cNvPicPr>
          <p:nvPr/>
        </p:nvPicPr>
        <p:blipFill>
          <a:blip r:embed="rId5"/>
          <a:stretch>
            <a:fillRect/>
          </a:stretch>
        </p:blipFill>
        <p:spPr>
          <a:xfrm>
            <a:off x="759971" y="1428493"/>
            <a:ext cx="3645148" cy="3555268"/>
          </a:xfrm>
          <a:prstGeom prst="rect">
            <a:avLst/>
          </a:prstGeom>
        </p:spPr>
      </p:pic>
    </p:spTree>
    <p:extLst>
      <p:ext uri="{BB962C8B-B14F-4D97-AF65-F5344CB8AC3E}">
        <p14:creationId xmlns:p14="http://schemas.microsoft.com/office/powerpoint/2010/main" val="1918828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・真空二重構造ステンレスフードポット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カラー展開：ライトグリーン、ライトブルー、ライトブラウン</a:t>
            </a:r>
          </a:p>
          <a:p>
            <a:r>
              <a:rPr lang="ja-JP" altLang="en-US" sz="1000" dirty="0">
                <a:latin typeface="Meiryo UI" panose="020B0604030504040204" pitchFamily="34" charset="-128"/>
                <a:ea typeface="Meiryo UI" panose="020B0604030504040204" pitchFamily="34" charset="-128"/>
              </a:rPr>
              <a:t>素材：ステンレス鋼、ポリプロピレン、シリコーンゴム</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φ90×136mm</a:t>
            </a:r>
            <a:r>
              <a:rPr lang="ja-JP" altLang="en-US" sz="1000" dirty="0">
                <a:latin typeface="Meiryo UI" panose="020B0604030504040204" pitchFamily="34" charset="-128"/>
                <a:ea typeface="Meiryo UI" panose="020B0604030504040204" pitchFamily="34" charset="-128"/>
              </a:rPr>
              <a:t>箱サイズ</a:t>
            </a:r>
            <a:r>
              <a:rPr lang="en-US" altLang="ja-JP" sz="1000" dirty="0">
                <a:latin typeface="Meiryo UI" panose="020B0604030504040204" pitchFamily="34" charset="-128"/>
                <a:ea typeface="Meiryo UI" panose="020B0604030504040204" pitchFamily="34" charset="-128"/>
              </a:rPr>
              <a:t>145×95×95mm</a:t>
            </a:r>
          </a:p>
          <a:p>
            <a:r>
              <a:rPr lang="ja-JP" altLang="en-US" sz="1000" dirty="0">
                <a:latin typeface="Meiryo UI" panose="020B0604030504040204" pitchFamily="34" charset="-128"/>
                <a:ea typeface="Meiryo UI" panose="020B0604030504040204" pitchFamily="34" charset="-128"/>
              </a:rPr>
              <a:t>包装：化粧箱入</a:t>
            </a:r>
          </a:p>
          <a:p>
            <a:r>
              <a:rPr lang="ja-JP" altLang="en-US" sz="1000" dirty="0">
                <a:latin typeface="Meiryo UI" panose="020B0604030504040204" pitchFamily="34" charset="-128"/>
                <a:ea typeface="Meiryo UI" panose="020B0604030504040204" pitchFamily="34" charset="-128"/>
              </a:rPr>
              <a:t>備考：名入れ可能容量</a:t>
            </a:r>
            <a:r>
              <a:rPr lang="en-US" altLang="ja-JP" sz="1000" dirty="0">
                <a:latin typeface="Meiryo UI" panose="020B0604030504040204" pitchFamily="34" charset="-128"/>
                <a:ea typeface="Meiryo UI" panose="020B0604030504040204" pitchFamily="34" charset="-128"/>
              </a:rPr>
              <a:t>:350ml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309415"/>
          </a:xfrm>
          <a:prstGeom prst="rect">
            <a:avLst/>
          </a:prstGeom>
          <a:noFill/>
        </p:spPr>
        <p:txBody>
          <a:bodyPr wrap="square" lIns="0" tIns="46800" rIns="0" spcCol="360000" rtlCol="0">
            <a:spAutoFit/>
          </a:bodyPr>
          <a:lstStyle/>
          <a:p>
            <a:pPr algn="just"/>
            <a:r>
              <a:rPr lang="ja-JP" altLang="en-US" sz="1600" dirty="0"/>
              <a:t>高級感あるステンレス蓋と淡いくすみカラーの本体がおしゃれなフードポット。真空二重構造により保冷温効果が高く、中身の美味しさも長時間保持します。オリジナルの物販品製作にオススメです。</a:t>
            </a:r>
            <a:r>
              <a:rPr lang="en-US" altLang="ja-JP" sz="1600" dirty="0"/>
              <a:t>※</a:t>
            </a:r>
            <a:r>
              <a:rPr lang="ja-JP" altLang="en-US" sz="1600" dirty="0"/>
              <a:t>こちらの商品は、最小ロット数単位（倍数）のみの承りになります。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B4470E4D-D999-BA5F-F3B5-411F412750B2}"/>
              </a:ext>
            </a:extLst>
          </p:cNvPr>
          <p:cNvPicPr>
            <a:picLocks noChangeAspect="1"/>
          </p:cNvPicPr>
          <p:nvPr/>
        </p:nvPicPr>
        <p:blipFill>
          <a:blip r:embed="rId5"/>
          <a:stretch>
            <a:fillRect/>
          </a:stretch>
        </p:blipFill>
        <p:spPr>
          <a:xfrm>
            <a:off x="698274" y="1388243"/>
            <a:ext cx="3560088" cy="3560088"/>
          </a:xfrm>
          <a:prstGeom prst="rect">
            <a:avLst/>
          </a:prstGeom>
        </p:spPr>
      </p:pic>
    </p:spTree>
    <p:extLst>
      <p:ext uri="{BB962C8B-B14F-4D97-AF65-F5344CB8AC3E}">
        <p14:creationId xmlns:p14="http://schemas.microsoft.com/office/powerpoint/2010/main" val="395246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ハイエンド保冷温ビッグバッグ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カラー展開：オレンジ・グリーン </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素材：表</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ポリエステル、内</a:t>
            </a:r>
            <a:r>
              <a:rPr lang="en-US" altLang="ja-JP" sz="1000" dirty="0">
                <a:latin typeface="Meiryo UI" panose="020B0604030504040204" pitchFamily="34" charset="-128"/>
                <a:ea typeface="Meiryo UI" panose="020B0604030504040204" pitchFamily="34" charset="-128"/>
              </a:rPr>
              <a:t>/EVA</a:t>
            </a:r>
            <a:r>
              <a:rPr lang="ja-JP" altLang="en-US" sz="1000" dirty="0">
                <a:latin typeface="Meiryo UI" panose="020B0604030504040204" pitchFamily="34" charset="-128"/>
                <a:ea typeface="Meiryo UI" panose="020B0604030504040204" pitchFamily="34" charset="-128"/>
              </a:rPr>
              <a:t>・</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、ハンドル</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、底板</a:t>
            </a:r>
            <a:r>
              <a:rPr lang="en-US" altLang="ja-JP" sz="1000" dirty="0">
                <a:latin typeface="Meiryo UI" panose="020B0604030504040204" pitchFamily="34" charset="-128"/>
                <a:ea typeface="Meiryo UI" panose="020B0604030504040204" pitchFamily="34" charset="-128"/>
              </a:rPr>
              <a:t>/PE</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325×300×245mm</a:t>
            </a:r>
          </a:p>
          <a:p>
            <a:r>
              <a:rPr lang="ja-JP" altLang="en-US" sz="1000" dirty="0">
                <a:latin typeface="Meiryo UI" panose="020B0604030504040204" pitchFamily="34" charset="-128"/>
                <a:ea typeface="Meiryo UI" panose="020B0604030504040204" pitchFamily="34" charset="-128"/>
              </a:rPr>
              <a:t>包装：包装袋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アウトドアシーンはもちろん、夏場のお買い物などにも非常に便利な保冷温効果に優れたビッグバッグです。</a:t>
            </a:r>
            <a:r>
              <a:rPr lang="en-US" altLang="ja-JP" sz="1600" dirty="0"/>
              <a:t>2</a:t>
            </a:r>
            <a:r>
              <a:rPr lang="ja-JP" altLang="en-US" sz="1600" dirty="0"/>
              <a:t>リットルのペットボトルが</a:t>
            </a:r>
            <a:r>
              <a:rPr lang="en-US" altLang="ja-JP" sz="1600" dirty="0"/>
              <a:t>6</a:t>
            </a:r>
            <a:r>
              <a:rPr lang="ja-JP" altLang="en-US" sz="1600" dirty="0"/>
              <a:t>本入るサイズ感で使い勝手抜群です。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2C4635CB-24A5-6084-F9E0-217836B15C20}"/>
              </a:ext>
            </a:extLst>
          </p:cNvPr>
          <p:cNvPicPr>
            <a:picLocks noChangeAspect="1"/>
          </p:cNvPicPr>
          <p:nvPr/>
        </p:nvPicPr>
        <p:blipFill>
          <a:blip r:embed="rId5"/>
          <a:stretch>
            <a:fillRect/>
          </a:stretch>
        </p:blipFill>
        <p:spPr>
          <a:xfrm>
            <a:off x="728317" y="1421173"/>
            <a:ext cx="3604959" cy="3604959"/>
          </a:xfrm>
          <a:prstGeom prst="rect">
            <a:avLst/>
          </a:prstGeom>
        </p:spPr>
      </p:pic>
    </p:spTree>
    <p:extLst>
      <p:ext uri="{BB962C8B-B14F-4D97-AF65-F5344CB8AC3E}">
        <p14:creationId xmlns:p14="http://schemas.microsoft.com/office/powerpoint/2010/main" val="112758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リップコンパクト アクティブポーチ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W30.5×H13.5cm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a:t>
            </a:r>
            <a:r>
              <a:rPr lang="en-US" altLang="ja-JP" sz="800" dirty="0">
                <a:latin typeface="Meiryo UI" panose="020B0604030504040204" pitchFamily="34" charset="-128"/>
                <a:ea typeface="Meiryo UI" panose="020B0604030504040204" pitchFamily="34" charset="-128"/>
              </a:rPr>
              <a:t>88cm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1L</a:t>
            </a:r>
          </a:p>
          <a:p>
            <a:r>
              <a:rPr lang="ja-JP" altLang="en-US" sz="800" dirty="0">
                <a:latin typeface="Meiryo UI" panose="020B0604030504040204" pitchFamily="34" charset="-128"/>
                <a:ea typeface="Meiryo UI" panose="020B0604030504040204" pitchFamily="34" charset="-128"/>
              </a:rPr>
              <a:t>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背面ポケット付き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引き裂けに強いリップストップ生地を使ったコンパクトなアクティブポーチ。性別を問わず使えるシンプルな形状で、ウエストバッグや、斜め掛けでボディバッグとしても使えてとても便利です。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9" name="図 118">
            <a:extLst>
              <a:ext uri="{FF2B5EF4-FFF2-40B4-BE49-F238E27FC236}">
                <a16:creationId xmlns:a16="http://schemas.microsoft.com/office/drawing/2014/main" id="{C11605C7-6A73-EC57-BAA9-F2341719BA05}"/>
              </a:ext>
            </a:extLst>
          </p:cNvPr>
          <p:cNvPicPr>
            <a:picLocks noChangeAspect="1"/>
          </p:cNvPicPr>
          <p:nvPr/>
        </p:nvPicPr>
        <p:blipFill>
          <a:blip r:embed="rId5"/>
          <a:stretch>
            <a:fillRect/>
          </a:stretch>
        </p:blipFill>
        <p:spPr>
          <a:xfrm>
            <a:off x="737584" y="1411149"/>
            <a:ext cx="3560900" cy="3560900"/>
          </a:xfrm>
          <a:prstGeom prst="rect">
            <a:avLst/>
          </a:prstGeom>
        </p:spPr>
      </p:pic>
    </p:spTree>
    <p:extLst>
      <p:ext uri="{BB962C8B-B14F-4D97-AF65-F5344CB8AC3E}">
        <p14:creationId xmlns:p14="http://schemas.microsoft.com/office/powerpoint/2010/main" val="411154241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928</TotalTime>
  <Words>2947</Words>
  <Application>Microsoft Office PowerPoint</Application>
  <PresentationFormat>画面に合わせる (4:3)</PresentationFormat>
  <Paragraphs>478</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268</cp:revision>
  <cp:lastPrinted>2021-07-20T08:57:41Z</cp:lastPrinted>
  <dcterms:created xsi:type="dcterms:W3CDTF">2021-06-21T09:41:39Z</dcterms:created>
  <dcterms:modified xsi:type="dcterms:W3CDTF">2024-07-25T08:27:22Z</dcterms:modified>
</cp:coreProperties>
</file>