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1647FE6-039B-E0F0-DAC8-F76F524D5910}"/>
              </a:ext>
            </a:extLst>
          </p:cNvPr>
          <p:cNvPicPr>
            <a:picLocks noChangeAspect="1"/>
          </p:cNvPicPr>
          <p:nvPr/>
        </p:nvPicPr>
        <p:blipFill>
          <a:blip r:embed="rId5"/>
          <a:stretch>
            <a:fillRect/>
          </a:stretch>
        </p:blipFill>
        <p:spPr>
          <a:xfrm>
            <a:off x="719250" y="1382182"/>
            <a:ext cx="3600450" cy="360045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ネックストラップ付きスマホ防滴ポーチ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ABS</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樹脂、ポリ塩化ビニル、ナイロン</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215×110×14mm</a:t>
            </a:r>
          </a:p>
          <a:p>
            <a:r>
              <a:rPr lang="ja-JP" altLang="en-US" sz="900" dirty="0">
                <a:latin typeface="Meiryo UI" panose="020B0604030504040204" pitchFamily="50" charset="-128"/>
                <a:ea typeface="Meiryo UI" panose="020B0604030504040204" pitchFamily="50" charset="-128"/>
              </a:rPr>
              <a:t>包装：ポリ袋入</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備考：名入れ可能</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アウトドアシーンでは大活躍間違いなしのネックストラップ付きスマホポーチ。防滴使用のため、旅行やレジャー以外にお風呂でスマホを使いたい時などにも役立つアイテムです。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9DC98F7C-9C75-0483-5F78-6F351271B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483" y="1411148"/>
            <a:ext cx="3607704" cy="36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8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耐久性と撥水性に優れたテントクロス生地を使用したボトルホルダー。保冷保温効果にも優れており、さらに長さ調整可能なストラップ付きで肩から下げることもできるため非常に便利です。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E8CE094A-8C90-51FE-97AC-C29A812525F9}"/>
              </a:ext>
            </a:extLst>
          </p:cNvPr>
          <p:cNvPicPr>
            <a:picLocks noChangeAspect="1"/>
          </p:cNvPicPr>
          <p:nvPr/>
        </p:nvPicPr>
        <p:blipFill>
          <a:blip r:embed="rId5"/>
          <a:stretch>
            <a:fillRect/>
          </a:stretch>
        </p:blipFill>
        <p:spPr>
          <a:xfrm>
            <a:off x="686486" y="1363124"/>
            <a:ext cx="3683577" cy="3683577"/>
          </a:xfrm>
          <a:prstGeom prst="rect">
            <a:avLst/>
          </a:prstGeom>
        </p:spPr>
      </p:pic>
    </p:spTree>
    <p:extLst>
      <p:ext uri="{BB962C8B-B14F-4D97-AF65-F5344CB8AC3E}">
        <p14:creationId xmlns:p14="http://schemas.microsoft.com/office/powerpoint/2010/main" val="157192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セルトナ・コンパクトボトルホルダー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φ58×142mm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25ml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ミラー仕上げ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アルミ蒸着フィルムで保冷保温性も抜群な上、ストラップ付きで携帯性も良く、また見た目もすっきりとオシャレな</a:t>
            </a:r>
            <a:r>
              <a:rPr lang="en-US" altLang="ja-JP" sz="1600" dirty="0"/>
              <a:t>500ml</a:t>
            </a:r>
            <a:r>
              <a:rPr lang="ja-JP" altLang="en-US" sz="1600" dirty="0"/>
              <a:t>ボトルホルダーです。オリジナル名入れも可能ですので販促用にも是非。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7D50EC6-F6EA-4BCA-CA14-3AF49E88ECC1}"/>
              </a:ext>
            </a:extLst>
          </p:cNvPr>
          <p:cNvPicPr>
            <a:picLocks noChangeAspect="1"/>
          </p:cNvPicPr>
          <p:nvPr/>
        </p:nvPicPr>
        <p:blipFill>
          <a:blip r:embed="rId5"/>
          <a:stretch>
            <a:fillRect/>
          </a:stretch>
        </p:blipFill>
        <p:spPr>
          <a:xfrm>
            <a:off x="745508" y="1426008"/>
            <a:ext cx="3566780" cy="3566780"/>
          </a:xfrm>
          <a:prstGeom prst="rect">
            <a:avLst/>
          </a:prstGeom>
        </p:spPr>
      </p:pic>
    </p:spTree>
    <p:extLst>
      <p:ext uri="{BB962C8B-B14F-4D97-AF65-F5344CB8AC3E}">
        <p14:creationId xmlns:p14="http://schemas.microsoft.com/office/powerpoint/2010/main" val="279470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圧縮収納袋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・ナイロン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350×300mm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収納目安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ワイシャツ</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T</a:t>
            </a:r>
            <a:r>
              <a:rPr lang="ja-JP" altLang="en-US" sz="900" b="0" i="0" dirty="0">
                <a:solidFill>
                  <a:srgbClr val="333333"/>
                </a:solidFill>
                <a:effectLst/>
                <a:latin typeface="-apple-system"/>
              </a:rPr>
              <a:t>シャツ</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旅行などにはとっても便利な、座るだけで空気を</a:t>
            </a:r>
            <a:r>
              <a:rPr lang="en-US" altLang="ja-JP" sz="1600" b="0" i="0" dirty="0">
                <a:solidFill>
                  <a:srgbClr val="333333"/>
                </a:solidFill>
                <a:effectLst/>
                <a:latin typeface="-apple-system"/>
              </a:rPr>
              <a:t>1</a:t>
            </a:r>
            <a:r>
              <a:rPr lang="ja-JP" altLang="en-US" sz="1600" b="0" i="0" dirty="0">
                <a:solidFill>
                  <a:srgbClr val="333333"/>
                </a:solidFill>
                <a:effectLst/>
                <a:latin typeface="-apple-system"/>
              </a:rPr>
              <a:t>秒で抜くことができる圧縮袋です。</a:t>
            </a:r>
            <a:r>
              <a:rPr lang="en-US" altLang="ja-JP" sz="1600" b="0" i="0" dirty="0">
                <a:solidFill>
                  <a:srgbClr val="333333"/>
                </a:solidFill>
                <a:effectLst/>
                <a:latin typeface="-apple-system"/>
              </a:rPr>
              <a:t>Y</a:t>
            </a:r>
            <a:r>
              <a:rPr lang="ja-JP" altLang="en-US" sz="1600" b="0" i="0" dirty="0">
                <a:solidFill>
                  <a:srgbClr val="333333"/>
                </a:solidFill>
                <a:effectLst/>
                <a:latin typeface="-apple-system"/>
              </a:rPr>
              <a:t>シャツ一枚と</a:t>
            </a:r>
            <a:r>
              <a:rPr lang="en-US" altLang="ja-JP" sz="1600" b="0" i="0" dirty="0">
                <a:solidFill>
                  <a:srgbClr val="333333"/>
                </a:solidFill>
                <a:effectLst/>
                <a:latin typeface="-apple-system"/>
              </a:rPr>
              <a:t>T</a:t>
            </a:r>
            <a:r>
              <a:rPr lang="ja-JP" altLang="en-US" sz="1600" b="0" i="0" dirty="0">
                <a:solidFill>
                  <a:srgbClr val="333333"/>
                </a:solidFill>
                <a:effectLst/>
                <a:latin typeface="-apple-system"/>
              </a:rPr>
              <a:t>シャツ</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枚程度を入れることが出来ます。特典用などにもおすすめ。是非ご活用ください。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3793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防滴ケース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220×110×10mm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大きめのスマホでもしっかり収納できるためお風呂などでも使用すること可能でとっても便利な防滴ケースです。カラーバリエーションはホワイトとブルーの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色展開から自由に選択可能。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2679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95×30×20mm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カラフルなカラビナがたくさん付いたポップでかわいいカラビナキーホルダーです。名入れプリントが可能ですので、オリジナルグッズやノベルティアイテム用にも最適です。是非ご活用ください。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8376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OBENTO</a:t>
            </a:r>
            <a:r>
              <a:rPr lang="ja-JP" altLang="en-US" sz="2000" dirty="0">
                <a:solidFill>
                  <a:schemeClr val="bg1"/>
                </a:solidFill>
                <a:latin typeface="Meiryo UI" panose="020B0604030504040204" pitchFamily="34" charset="-128"/>
                <a:ea typeface="Meiryo UI" panose="020B0604030504040204" pitchFamily="34" charset="-128"/>
              </a:rPr>
              <a:t>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450×300mm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収納サイズ</a:t>
            </a:r>
            <a:r>
              <a:rPr lang="en-US" altLang="ja-JP" sz="900" b="0" i="0" dirty="0">
                <a:solidFill>
                  <a:srgbClr val="333333"/>
                </a:solidFill>
                <a:effectLst/>
                <a:latin typeface="-apple-system"/>
              </a:rPr>
              <a:t>/120×120mm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底マチが広いためお弁当などをそのまま入れることが出来、ランチ用などには最適なバッグです。名入れプリントも可能ですので、オリジナルグッズやノベルティアイテムとしてもおすすめです。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0886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折りたたみサークルクッション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889992"/>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材：ポリエステル・ポリウレタン・ポリプロピレン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32×32×1.5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収納時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22.5×16×6</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持ち手含まず</a:t>
            </a:r>
            <a:r>
              <a:rPr lang="en-US" altLang="ja-JP" sz="900" dirty="0">
                <a:latin typeface="Meiryo UI" panose="020B0604030504040204" pitchFamily="34" charset="-128"/>
                <a:ea typeface="Meiryo UI" panose="020B0604030504040204" pitchFamily="34" charset="-128"/>
              </a:rPr>
              <a:t>)</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34g</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考：カラー展開</a:t>
            </a:r>
            <a:r>
              <a:rPr lang="en-US" altLang="ja-JP" sz="900" dirty="0">
                <a:latin typeface="Meiryo UI" panose="020B0604030504040204" pitchFamily="34" charset="-128"/>
                <a:ea typeface="Meiryo UI" panose="020B0604030504040204" pitchFamily="34" charset="-128"/>
              </a:rPr>
              <a:t> 2</a:t>
            </a:r>
            <a:r>
              <a:rPr lang="ja-JP" altLang="en-US" sz="900">
                <a:latin typeface="Meiryo UI" panose="020B0604030504040204" pitchFamily="34" charset="-128"/>
                <a:ea typeface="Meiryo UI" panose="020B0604030504040204" pitchFamily="34" charset="-128"/>
              </a:rPr>
              <a:t>色取混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コンパクトに可愛く折り畳めて携帯できる、スポーツ観戦や野外イベントなどにとっても便利なサークル型のクッションです。イベント等でのちょっとした特典用などとしても喜ばれます。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2" name="Picture 48" descr="https://www.kilamek-novelty.com/html/upload/save_image/ut-2253760/2253760-01.jpg">
            <a:extLst>
              <a:ext uri="{FF2B5EF4-FFF2-40B4-BE49-F238E27FC236}">
                <a16:creationId xmlns:a16="http://schemas.microsoft.com/office/drawing/2014/main" id="{5848F9CB-5120-2A47-8D61-2F47C9600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998" y="1371901"/>
            <a:ext cx="3261295" cy="326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45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0166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アクティブライト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132×99×35mm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COB+LED1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持ちやすいハンドルとポップな形状、そして</a:t>
            </a:r>
            <a:r>
              <a:rPr lang="en-US" altLang="ja-JP" sz="1600" b="0" i="0" dirty="0">
                <a:solidFill>
                  <a:srgbClr val="333333"/>
                </a:solidFill>
                <a:effectLst/>
                <a:latin typeface="-apple-system"/>
              </a:rPr>
              <a:t>2WAY</a:t>
            </a:r>
            <a:r>
              <a:rPr lang="ja-JP" altLang="en-US" sz="1600" b="0" i="0" dirty="0">
                <a:solidFill>
                  <a:srgbClr val="333333"/>
                </a:solidFill>
                <a:effectLst/>
                <a:latin typeface="-apple-system"/>
              </a:rPr>
              <a:t>なライトが特徴のハンディライトです。裏面の名入れプリントも可能ですので、ノベルティ用などとしてもおすすめです。是非ご活用ください。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2487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24×105×15mm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家や車のカギと一緒にしても邪魔にならないコンパクトなボディとカラビナ付きで、携帯性に優れた</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B6DBA0-9509-184F-BC88-4F05396EA327}"/>
              </a:ext>
            </a:extLst>
          </p:cNvPr>
          <p:cNvPicPr>
            <a:picLocks noChangeAspect="1"/>
          </p:cNvPicPr>
          <p:nvPr/>
        </p:nvPicPr>
        <p:blipFill>
          <a:blip r:embed="rId5"/>
          <a:stretch>
            <a:fillRect/>
          </a:stretch>
        </p:blipFill>
        <p:spPr>
          <a:xfrm>
            <a:off x="692574" y="1466996"/>
            <a:ext cx="3204983" cy="3428912"/>
          </a:xfrm>
          <a:prstGeom prst="rect">
            <a:avLst/>
          </a:prstGeom>
        </p:spPr>
      </p:pic>
    </p:spTree>
    <p:extLst>
      <p:ext uri="{BB962C8B-B14F-4D97-AF65-F5344CB8AC3E}">
        <p14:creationId xmlns:p14="http://schemas.microsoft.com/office/powerpoint/2010/main" val="270149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ボトルインクールタオル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ポリプロピレン・飽和ポリエステル樹脂</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87×28cm </a:t>
            </a:r>
            <a:r>
              <a:rPr lang="ja-JP" altLang="en-US" sz="900" dirty="0">
                <a:latin typeface="Meiryo UI" panose="020B0604030504040204" pitchFamily="34" charset="-128"/>
                <a:ea typeface="Meiryo UI" panose="020B0604030504040204" pitchFamily="34" charset="-128"/>
              </a:rPr>
              <a:t>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直径約</a:t>
            </a:r>
            <a:r>
              <a:rPr lang="en-US" altLang="ja-JP" sz="900" dirty="0">
                <a:latin typeface="Meiryo UI" panose="020B0604030504040204" pitchFamily="34" charset="-128"/>
                <a:ea typeface="Meiryo UI" panose="020B0604030504040204" pitchFamily="34" charset="-128"/>
              </a:rPr>
              <a:t>6.7cm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18.8cm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86g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注意事項：色指定不可</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・ボトル</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水に濡らして絞るとひんやり気持ち良いクールタオル入りの、持ち運びにも便利なボトルです。カラビナ付きも高ポイント。名入れプリント可能なためノベルティ用にもおすすめ。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EAEB75F6-4BC0-AE9C-690C-50190B8874D9}"/>
              </a:ext>
            </a:extLst>
          </p:cNvPr>
          <p:cNvPicPr>
            <a:picLocks noChangeAspect="1"/>
          </p:cNvPicPr>
          <p:nvPr/>
        </p:nvPicPr>
        <p:blipFill>
          <a:blip r:embed="rId5"/>
          <a:stretch>
            <a:fillRect/>
          </a:stretch>
        </p:blipFill>
        <p:spPr>
          <a:xfrm>
            <a:off x="741192" y="1368977"/>
            <a:ext cx="3544225" cy="3544225"/>
          </a:xfrm>
          <a:prstGeom prst="rect">
            <a:avLst/>
          </a:prstGeom>
        </p:spPr>
      </p:pic>
    </p:spTree>
    <p:extLst>
      <p:ext uri="{BB962C8B-B14F-4D97-AF65-F5344CB8AC3E}">
        <p14:creationId xmlns:p14="http://schemas.microsoft.com/office/powerpoint/2010/main" val="411460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防水スマホケース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16×118×218mm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海やプールなどにスマホを持っていきたい場合にとっても便利な入れたままでも操作可能な防水スマホケースです。水深</a:t>
            </a:r>
            <a:r>
              <a:rPr lang="en-US" altLang="ja-JP" sz="1600" b="0" i="0" dirty="0">
                <a:solidFill>
                  <a:srgbClr val="333333"/>
                </a:solidFill>
                <a:effectLst/>
                <a:latin typeface="-apple-system"/>
              </a:rPr>
              <a:t>2m</a:t>
            </a:r>
            <a:r>
              <a:rPr lang="ja-JP" altLang="en-US" sz="1600" b="0" i="0" dirty="0">
                <a:solidFill>
                  <a:srgbClr val="333333"/>
                </a:solidFill>
                <a:effectLst/>
                <a:latin typeface="-apple-system"/>
              </a:rPr>
              <a:t>まで潜ることが可能な上、</a:t>
            </a:r>
            <a:r>
              <a:rPr lang="en-US" altLang="ja-JP" sz="1600" b="0" i="0" dirty="0">
                <a:solidFill>
                  <a:srgbClr val="333333"/>
                </a:solidFill>
                <a:effectLst/>
                <a:latin typeface="-apple-system"/>
              </a:rPr>
              <a:t>6.5</a:t>
            </a:r>
            <a:r>
              <a:rPr lang="ja-JP" altLang="en-US" sz="1600" b="0" i="0" dirty="0">
                <a:solidFill>
                  <a:srgbClr val="333333"/>
                </a:solidFill>
                <a:effectLst/>
                <a:latin typeface="-apple-system"/>
              </a:rPr>
              <a:t>インチまでのスマホなら収納可能です。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3220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98211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57508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はっ水 クルマキバッグ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グリーン・ブラック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φ19×44mm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φ7×45mm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リップストック生地を使用しているため破けにくく撥水加工で水にも強い、口をくるくる負けるレジャーバッグです。コンパクトになるため携帯性も抜群で、使い勝手の良いアイテムです。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1139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0935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保冷温お出かけバッグ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270×150×180mm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のジュース缶が</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本ぴったり入るサイズが丁度良く、アルミ蒸着フィルムで保冷温効果も高いバッグです。カラーバリエーションは</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9762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保冷温ドリンクケース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φ80×220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アルミ蒸着フィルムで保冷温効果の高く、</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のペットボトルにぴったりサイズのドリンクケースです。カラーバリエーションは全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色。オリジナル名入れも可能ですので是非ご活用ください。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57185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アクティブバッグ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400×625×195mm</a:t>
            </a:r>
          </a:p>
          <a:p>
            <a:r>
              <a:rPr lang="ja-JP" altLang="en-US" sz="900" dirty="0">
                <a:latin typeface="Meiryo UI" panose="020B0604030504040204" pitchFamily="34" charset="-128"/>
                <a:ea typeface="Meiryo UI" panose="020B0604030504040204" pitchFamily="34" charset="-128"/>
              </a:rPr>
              <a:t>備考：ｸﾞﾘｰﾝ･ｸﾞﾚｰ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トートバッグとしてのハンドルと肩掛けバッグとしてもショルダーストラップの両方があるため、シーンに合わせて持ち方を変えられるバッグ。水濡れに強い素材を使用している点も高ポイント！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B94CF248-C63F-0A7D-FFF0-BE35AE5870E1}"/>
              </a:ext>
            </a:extLst>
          </p:cNvPr>
          <p:cNvPicPr>
            <a:picLocks noChangeAspect="1"/>
          </p:cNvPicPr>
          <p:nvPr/>
        </p:nvPicPr>
        <p:blipFill>
          <a:blip r:embed="rId5"/>
          <a:stretch>
            <a:fillRect/>
          </a:stretch>
        </p:blipFill>
        <p:spPr>
          <a:xfrm>
            <a:off x="671931" y="1315932"/>
            <a:ext cx="3671490" cy="3671490"/>
          </a:xfrm>
          <a:prstGeom prst="rect">
            <a:avLst/>
          </a:prstGeom>
        </p:spPr>
      </p:pic>
    </p:spTree>
    <p:extLst>
      <p:ext uri="{BB962C8B-B14F-4D97-AF65-F5344CB8AC3E}">
        <p14:creationId xmlns:p14="http://schemas.microsoft.com/office/powerpoint/2010/main" val="210992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DB04516-8E45-2F43-8100-FC851F566E20}"/>
              </a:ext>
            </a:extLst>
          </p:cNvPr>
          <p:cNvPicPr>
            <a:picLocks noChangeAspect="1"/>
          </p:cNvPicPr>
          <p:nvPr/>
        </p:nvPicPr>
        <p:blipFill>
          <a:blip r:embed="rId5"/>
          <a:stretch>
            <a:fillRect/>
          </a:stretch>
        </p:blipFill>
        <p:spPr>
          <a:xfrm>
            <a:off x="719177" y="1426852"/>
            <a:ext cx="3651882" cy="3555780"/>
          </a:xfrm>
          <a:prstGeom prst="rect">
            <a:avLst/>
          </a:prstGeom>
        </p:spPr>
      </p:pic>
    </p:spTree>
    <p:extLst>
      <p:ext uri="{BB962C8B-B14F-4D97-AF65-F5344CB8AC3E}">
        <p14:creationId xmlns:p14="http://schemas.microsoft.com/office/powerpoint/2010/main" val="380148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ポケットメッシュバッグ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カラー展開：ネイビー、バーガンティ、グレー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W280×D100×H420mm(</a:t>
            </a:r>
            <a:r>
              <a:rPr lang="ja-JP" altLang="en-US" sz="900" dirty="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23g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1</a:t>
            </a:r>
            <a:r>
              <a:rPr lang="ja-JP" altLang="en-US" sz="1600" dirty="0"/>
              <a:t>台で懐中電灯にもランタンにもなる多機能ライト。キャンプ・アウトドア・災害時など、様々な場面で活用できます。オリジナルの名入れをすれば防災関連のノベルティグッズにもオススメです。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A54F4E8B-B380-7970-035B-52C6B3874C90}"/>
              </a:ext>
            </a:extLst>
          </p:cNvPr>
          <p:cNvPicPr>
            <a:picLocks noChangeAspect="1"/>
          </p:cNvPicPr>
          <p:nvPr/>
        </p:nvPicPr>
        <p:blipFill>
          <a:blip r:embed="rId5"/>
          <a:stretch>
            <a:fillRect/>
          </a:stretch>
        </p:blipFill>
        <p:spPr>
          <a:xfrm>
            <a:off x="685388" y="1280903"/>
            <a:ext cx="3641090" cy="3641090"/>
          </a:xfrm>
          <a:prstGeom prst="rect">
            <a:avLst/>
          </a:prstGeom>
        </p:spPr>
      </p:pic>
    </p:spTree>
    <p:extLst>
      <p:ext uri="{BB962C8B-B14F-4D97-AF65-F5344CB8AC3E}">
        <p14:creationId xmlns:p14="http://schemas.microsoft.com/office/powerpoint/2010/main" val="1091154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ステンレスアウトドアクッカーセット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/58×177×140mm</a:t>
            </a:r>
            <a:r>
              <a:rPr lang="ja-JP" altLang="en-US" sz="900" dirty="0">
                <a:latin typeface="Meiryo UI" panose="020B0604030504040204" pitchFamily="34" charset="-128"/>
                <a:ea typeface="Meiryo UI" panose="020B0604030504040204" pitchFamily="34" charset="-128"/>
              </a:rPr>
              <a:t>、スプーン・フォーク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152mm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コンパクトに折りたためるスプーンとフォーク付きですぐに使えるクッカーです。耐久性に優れたステンレス素材で、キャンプシーンで大活躍すること間違いなし！得点用や景品用等にもおすすめ。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5E8925BA-8460-58C2-451A-5D6DAD3F8605}"/>
              </a:ext>
            </a:extLst>
          </p:cNvPr>
          <p:cNvPicPr>
            <a:picLocks noChangeAspect="1"/>
          </p:cNvPicPr>
          <p:nvPr/>
        </p:nvPicPr>
        <p:blipFill>
          <a:blip r:embed="rId5"/>
          <a:stretch>
            <a:fillRect/>
          </a:stretch>
        </p:blipFill>
        <p:spPr>
          <a:xfrm>
            <a:off x="700632" y="1425882"/>
            <a:ext cx="3590619" cy="3590619"/>
          </a:xfrm>
          <a:prstGeom prst="rect">
            <a:avLst/>
          </a:prstGeom>
        </p:spPr>
      </p:pic>
    </p:spTree>
    <p:extLst>
      <p:ext uri="{BB962C8B-B14F-4D97-AF65-F5344CB8AC3E}">
        <p14:creationId xmlns:p14="http://schemas.microsoft.com/office/powerpoint/2010/main" val="225602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2900313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ダイナモ</a:t>
            </a: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100×52×26mm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,105×58×30mm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内蔵電池とダイナモ発電による</a:t>
            </a:r>
            <a:r>
              <a:rPr lang="en-US" altLang="ja-JP" sz="1600" dirty="0"/>
              <a:t>2</a:t>
            </a:r>
            <a:r>
              <a:rPr lang="ja-JP" altLang="en-US" sz="1600" dirty="0"/>
              <a:t>電源方式の省エネ</a:t>
            </a:r>
            <a:r>
              <a:rPr lang="en-US" altLang="ja-JP" sz="1600" dirty="0"/>
              <a:t>LED</a:t>
            </a:r>
            <a:r>
              <a:rPr lang="ja-JP" altLang="en-US" sz="1600" dirty="0"/>
              <a:t>ライト。グリップを繰り返し握るだけで高輝度</a:t>
            </a:r>
            <a:r>
              <a:rPr lang="en-US" altLang="ja-JP" sz="1600" dirty="0"/>
              <a:t>LED</a:t>
            </a:r>
            <a:r>
              <a:rPr lang="ja-JP" altLang="en-US" sz="1600" dirty="0"/>
              <a:t>ライト</a:t>
            </a:r>
            <a:r>
              <a:rPr lang="en-US" altLang="ja-JP" sz="1600" dirty="0"/>
              <a:t>2</a:t>
            </a:r>
            <a:r>
              <a:rPr lang="ja-JP" altLang="en-US" sz="1600" dirty="0"/>
              <a:t>個が点灯します。名入れをして防災啓発のノベルティグッズにご活用ください。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433F411D-5B97-5D28-8FAE-51370325453F}"/>
              </a:ext>
            </a:extLst>
          </p:cNvPr>
          <p:cNvPicPr>
            <a:picLocks noChangeAspect="1"/>
          </p:cNvPicPr>
          <p:nvPr/>
        </p:nvPicPr>
        <p:blipFill>
          <a:blip r:embed="rId5"/>
          <a:stretch>
            <a:fillRect/>
          </a:stretch>
        </p:blipFill>
        <p:spPr>
          <a:xfrm>
            <a:off x="736580" y="1354722"/>
            <a:ext cx="3644099" cy="3644099"/>
          </a:xfrm>
          <a:prstGeom prst="rect">
            <a:avLst/>
          </a:prstGeom>
        </p:spPr>
      </p:pic>
    </p:spTree>
    <p:extLst>
      <p:ext uri="{BB962C8B-B14F-4D97-AF65-F5344CB8AC3E}">
        <p14:creationId xmlns:p14="http://schemas.microsoft.com/office/powerpoint/2010/main" val="82797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二重構造 アクティブフードポット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カラー展開：イエロー・グレー・レッド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φ80×116mm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/300ml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熱いスープなどを入れても外側が熱くなることのない二重構造で、保温力にも優れたフードポットです。カラーとデザインで見た目もとっても可愛らしくて、使い勝手も抜群です。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D053C3CD-205B-715E-0268-0340472AD801}"/>
              </a:ext>
            </a:extLst>
          </p:cNvPr>
          <p:cNvPicPr>
            <a:picLocks noChangeAspect="1"/>
          </p:cNvPicPr>
          <p:nvPr/>
        </p:nvPicPr>
        <p:blipFill>
          <a:blip r:embed="rId5"/>
          <a:stretch>
            <a:fillRect/>
          </a:stretch>
        </p:blipFill>
        <p:spPr>
          <a:xfrm>
            <a:off x="709624" y="1407049"/>
            <a:ext cx="3590620" cy="3590620"/>
          </a:xfrm>
          <a:prstGeom prst="rect">
            <a:avLst/>
          </a:prstGeom>
        </p:spPr>
      </p:pic>
    </p:spTree>
    <p:extLst>
      <p:ext uri="{BB962C8B-B14F-4D97-AF65-F5344CB8AC3E}">
        <p14:creationId xmlns:p14="http://schemas.microsoft.com/office/powerpoint/2010/main" val="105288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330356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テントクロス撥水マルチショルダー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ja-JP" altLang="en-US" sz="900" i="0" dirty="0">
                <a:solidFill>
                  <a:srgbClr val="333333"/>
                </a:solidFill>
                <a:effectLst/>
                <a:highlight>
                  <a:srgbClr val="FFFFFF"/>
                </a:highlight>
                <a:latin typeface="Meiryo UI" panose="020B0604030504040204" pitchFamily="50" charset="-128"/>
                <a:ea typeface="Meiryo UI" panose="020B0604030504040204" pitchFamily="50" charset="-128"/>
              </a:rPr>
              <a:t> ポリエステル他</a:t>
            </a:r>
            <a:endParaRPr lang="en-US" altLang="ja-JP" sz="900" i="0" dirty="0">
              <a:solidFill>
                <a:srgbClr val="333333"/>
              </a:solidFill>
              <a:effectLst/>
              <a:highlight>
                <a:srgbClr val="FFFFFF"/>
              </a:highlight>
              <a:latin typeface="Meiryo UI" panose="020B0604030504040204" pitchFamily="50" charset="-128"/>
              <a:ea typeface="Meiryo UI" panose="020B0604030504040204" pitchFamily="50" charset="-128"/>
            </a:endParaRPr>
          </a:p>
          <a:p>
            <a:r>
              <a:rPr lang="ja-JP" altLang="en-US" sz="900" dirty="0">
                <a:latin typeface="Meiryo UI" panose="020B0604030504040204" pitchFamily="34" charset="-128"/>
                <a:ea typeface="Meiryo UI" panose="020B0604030504040204" pitchFamily="34" charset="-128"/>
              </a:rPr>
              <a:t>サイズ：</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190×</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130×</a:t>
            </a:r>
            <a:r>
              <a:rPr lang="zh-CN" altLang="en-US" sz="900" dirty="0">
                <a:latin typeface="Meiryo UI" panose="020B0604030504040204" pitchFamily="34" charset="-128"/>
                <a:ea typeface="Meiryo UI" panose="020B0604030504040204" pitchFamily="34" charset="-128"/>
              </a:rPr>
              <a:t>奥</a:t>
            </a:r>
            <a:r>
              <a:rPr lang="en-US" altLang="zh-CN" sz="900" dirty="0">
                <a:latin typeface="Meiryo UI" panose="020B0604030504040204" pitchFamily="34" charset="-128"/>
                <a:ea typeface="Meiryo UI" panose="020B0604030504040204" pitchFamily="34" charset="-128"/>
              </a:rPr>
              <a:t>20mm</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a:t>
            </a:r>
            <a:r>
              <a:rPr lang="zh-TW" altLang="en-US" sz="900" dirty="0">
                <a:latin typeface="Meiryo UI" panose="020B0604030504040204" pitchFamily="34" charset="-128"/>
                <a:ea typeface="Meiryo UI" panose="020B0604030504040204" pitchFamily="34" charset="-128"/>
              </a:rPr>
              <a:t>台紙、ＰＰ袋入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テントにも採用される、しなやかな</a:t>
            </a:r>
            <a:r>
              <a:rPr lang="en-US" altLang="ja-JP" sz="1600" b="0" i="0" dirty="0">
                <a:solidFill>
                  <a:srgbClr val="333333"/>
                </a:solidFill>
                <a:effectLst/>
                <a:highlight>
                  <a:srgbClr val="FFFFFF"/>
                </a:highlight>
                <a:latin typeface="-apple-system"/>
              </a:rPr>
              <a:t>&amp;</a:t>
            </a:r>
            <a:r>
              <a:rPr lang="ja-JP" altLang="en-US" sz="1600" b="0" i="0" dirty="0">
                <a:solidFill>
                  <a:srgbClr val="333333"/>
                </a:solidFill>
                <a:effectLst/>
                <a:highlight>
                  <a:srgbClr val="FFFFFF"/>
                </a:highlight>
                <a:latin typeface="-apple-system"/>
              </a:rPr>
              <a:t>丈夫な生地を使ったマルチショルダーバッグ。フックを外せば、バッグインバッグ・ポーチとしても重宝します。はっ水加工付きで、雨や汚れも弾きます。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F9803266-DB1C-AB4F-8B45-F1CB43360C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83" y="1445058"/>
            <a:ext cx="3584698" cy="358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カラビナ付き蓄光</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140×50×22mm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142×55×28mm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強力な</a:t>
            </a:r>
            <a:r>
              <a:rPr lang="en-US" altLang="ja-JP" sz="1600" dirty="0"/>
              <a:t>COB</a:t>
            </a:r>
            <a:r>
              <a:rPr lang="ja-JP" altLang="en-US" sz="1600" dirty="0"/>
              <a:t>と蓄光の二種類のライトを兼ね備えたコンパクトなアイテム。カラビナでバッグなどに取り付けておくことが可能で使い勝手抜群。アウトドア用や防災グッズ用としておすすめ。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93363600-F5D4-D946-BFE2-9127650B7EEB}"/>
              </a:ext>
            </a:extLst>
          </p:cNvPr>
          <p:cNvPicPr>
            <a:picLocks noChangeAspect="1"/>
          </p:cNvPicPr>
          <p:nvPr/>
        </p:nvPicPr>
        <p:blipFill>
          <a:blip r:embed="rId5"/>
          <a:stretch>
            <a:fillRect/>
          </a:stretch>
        </p:blipFill>
        <p:spPr>
          <a:xfrm>
            <a:off x="709674" y="1411148"/>
            <a:ext cx="3590619" cy="3590619"/>
          </a:xfrm>
          <a:prstGeom prst="rect">
            <a:avLst/>
          </a:prstGeom>
        </p:spPr>
      </p:pic>
    </p:spTree>
    <p:extLst>
      <p:ext uri="{BB962C8B-B14F-4D97-AF65-F5344CB8AC3E}">
        <p14:creationId xmlns:p14="http://schemas.microsoft.com/office/powerpoint/2010/main" val="382536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マルチハードケース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素材：ポリウレタン、ポリエステル、アルミニウム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115×80×40mm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カラビナ付きでバッグなどにも取り付けることができ、ハード素材である程度の衝撃などにも耐えられる便利なケースです。モバイルバッテリーや</a:t>
            </a:r>
            <a:r>
              <a:rPr lang="en-US" altLang="ja-JP" sz="1600" dirty="0"/>
              <a:t>USB</a:t>
            </a:r>
            <a:r>
              <a:rPr lang="ja-JP" altLang="en-US" sz="1600" dirty="0"/>
              <a:t>メモリの携帯用におすすめ。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042F573-1E78-622D-B2C4-CB507F7CE865}"/>
              </a:ext>
            </a:extLst>
          </p:cNvPr>
          <p:cNvPicPr>
            <a:picLocks noChangeAspect="1"/>
          </p:cNvPicPr>
          <p:nvPr/>
        </p:nvPicPr>
        <p:blipFill>
          <a:blip r:embed="rId5"/>
          <a:stretch>
            <a:fillRect/>
          </a:stretch>
        </p:blipFill>
        <p:spPr>
          <a:xfrm>
            <a:off x="672624" y="1379357"/>
            <a:ext cx="3718691" cy="3718691"/>
          </a:xfrm>
          <a:prstGeom prst="rect">
            <a:avLst/>
          </a:prstGeom>
        </p:spPr>
      </p:pic>
    </p:spTree>
    <p:extLst>
      <p:ext uri="{BB962C8B-B14F-4D97-AF65-F5344CB8AC3E}">
        <p14:creationId xmlns:p14="http://schemas.microsoft.com/office/powerpoint/2010/main" val="311025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ランタンにもなる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小物収納スタンドライト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zh-TW" sz="900" i="0" dirty="0">
                <a:solidFill>
                  <a:srgbClr val="333333"/>
                </a:solidFill>
                <a:effectLst/>
                <a:highlight>
                  <a:srgbClr val="FFFFFF"/>
                </a:highlight>
                <a:latin typeface="-apple-system"/>
              </a:rPr>
              <a:t>PS</a:t>
            </a:r>
            <a:r>
              <a:rPr lang="zh-TW" altLang="en-US" sz="900" i="0" dirty="0">
                <a:solidFill>
                  <a:srgbClr val="333333"/>
                </a:solidFill>
                <a:effectLst/>
                <a:highlight>
                  <a:srgbClr val="FFFFFF"/>
                </a:highlight>
                <a:latin typeface="-apple-system"/>
              </a:rPr>
              <a:t>・</a:t>
            </a:r>
            <a:r>
              <a:rPr lang="en-US" altLang="zh-TW" sz="900" i="0" dirty="0">
                <a:solidFill>
                  <a:srgbClr val="333333"/>
                </a:solidFill>
                <a:effectLst/>
                <a:highlight>
                  <a:srgbClr val="FFFFFF"/>
                </a:highlight>
                <a:latin typeface="-apple-system"/>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81×69×69mm</a:t>
            </a:r>
          </a:p>
          <a:p>
            <a:r>
              <a:rPr lang="ja-JP" altLang="en-US" sz="900" dirty="0">
                <a:latin typeface="Meiryo UI" panose="020B0604030504040204" pitchFamily="34" charset="-128"/>
                <a:ea typeface="Meiryo UI" panose="020B0604030504040204" pitchFamily="34" charset="-128"/>
              </a:rPr>
              <a:t>包装：化粧箱</a:t>
            </a:r>
            <a:endParaRPr lang="en-US" altLang="ja-JP" sz="900" dirty="0">
              <a:latin typeface="Meiryo UI" panose="020B0604030504040204" pitchFamily="34" charset="-128"/>
              <a:ea typeface="Meiryo UI" panose="020B0604030504040204" pitchFamily="34" charset="-128"/>
            </a:endParaRPr>
          </a:p>
          <a:p>
            <a:r>
              <a:rPr lang="ja-JP" altLang="en-US" sz="900" i="0" dirty="0">
                <a:solidFill>
                  <a:srgbClr val="333333"/>
                </a:solidFill>
                <a:effectLst/>
                <a:highlight>
                  <a:srgbClr val="FFFFFF"/>
                </a:highlight>
                <a:latin typeface="-apple-system"/>
              </a:rPr>
              <a:t>生産国</a:t>
            </a:r>
            <a:r>
              <a:rPr lang="ja-JP" altLang="en-US" sz="900" dirty="0">
                <a:solidFill>
                  <a:srgbClr val="333333"/>
                </a:solidFill>
                <a:highlight>
                  <a:srgbClr val="FFFFFF"/>
                </a:highlight>
                <a:latin typeface="Meiryo UI" panose="020B0604030504040204" pitchFamily="34" charset="-128"/>
                <a:ea typeface="Meiryo UI" panose="020B0604030504040204" pitchFamily="34" charset="-128"/>
              </a:rPr>
              <a:t>：中国</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a:t>
            </a:r>
            <a:r>
              <a:rPr lang="zh-TW" altLang="en-US" sz="900" dirty="0">
                <a:latin typeface="Meiryo UI" panose="020B0604030504040204" pitchFamily="34" charset="-128"/>
                <a:ea typeface="Meiryo UI" panose="020B0604030504040204" pitchFamily="34" charset="-128"/>
              </a:rPr>
              <a:t>単四乾電池</a:t>
            </a:r>
            <a:r>
              <a:rPr lang="en-US" altLang="zh-TW" sz="900" dirty="0">
                <a:latin typeface="Meiryo UI" panose="020B0604030504040204" pitchFamily="34" charset="-128"/>
                <a:ea typeface="Meiryo UI" panose="020B0604030504040204" pitchFamily="34" charset="-128"/>
              </a:rPr>
              <a:t>3</a:t>
            </a:r>
            <a:r>
              <a:rPr lang="zh-TW" altLang="en-US" sz="900" dirty="0">
                <a:latin typeface="Meiryo UI" panose="020B0604030504040204" pitchFamily="34" charset="-128"/>
                <a:ea typeface="Meiryo UI" panose="020B0604030504040204" pitchFamily="34" charset="-128"/>
              </a:rPr>
              <a:t>本使用</a:t>
            </a:r>
            <a:r>
              <a:rPr lang="en-US" altLang="zh-TW"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別途</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メガネやペンなどを入れる小物入れとして、またスマホスタンドとしても利用できるランタンライトです。</a:t>
            </a:r>
            <a:r>
              <a:rPr lang="en-US" altLang="ja-JP" sz="1600" b="0" i="0" dirty="0">
                <a:solidFill>
                  <a:srgbClr val="333333"/>
                </a:solidFill>
                <a:effectLst/>
                <a:highlight>
                  <a:srgbClr val="FFFFFF"/>
                </a:highlight>
                <a:latin typeface="-apple-system"/>
              </a:rPr>
              <a:t>2</a:t>
            </a:r>
            <a:r>
              <a:rPr lang="ja-JP" altLang="en-US" sz="1600" b="0" i="0" dirty="0">
                <a:solidFill>
                  <a:srgbClr val="333333"/>
                </a:solidFill>
                <a:effectLst/>
                <a:highlight>
                  <a:srgbClr val="FFFFFF"/>
                </a:highlight>
                <a:latin typeface="-apple-system"/>
              </a:rPr>
              <a:t>段階の明るさ調整ができますし、電池式のためコードレスで好きな場所に設置可能！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76D85D83-2D4B-3397-9710-7192A4CB1B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13" y="1410225"/>
            <a:ext cx="3602596" cy="360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332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TotalTime>
  <Words>2786</Words>
  <Application>Microsoft Office PowerPoint</Application>
  <PresentationFormat>画面に合わせる (4:3)</PresentationFormat>
  <Paragraphs>468</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2024-07-25T08:24:51Z</dcterms:modified>
</cp:coreProperties>
</file>