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88" r:id="rId2"/>
    <p:sldId id="256" r:id="rId3"/>
    <p:sldId id="258" r:id="rId4"/>
    <p:sldId id="259" r:id="rId5"/>
    <p:sldId id="289" r:id="rId6"/>
    <p:sldId id="290" r:id="rId7"/>
    <p:sldId id="291" r:id="rId8"/>
    <p:sldId id="29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73" autoAdjust="0"/>
    <p:restoredTop sz="94656"/>
  </p:normalViewPr>
  <p:slideViewPr>
    <p:cSldViewPr snapToGrid="0" snapToObjects="1">
      <p:cViewPr varScale="1">
        <p:scale>
          <a:sx n="68" d="100"/>
          <a:sy n="68" d="100"/>
        </p:scale>
        <p:origin x="312" y="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656570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2979857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a:t>
            </a:r>
            <a:r>
              <a:rPr lang="en-US" altLang="ja-JP" sz="2000" dirty="0">
                <a:solidFill>
                  <a:schemeClr val="bg1"/>
                </a:solidFill>
                <a:latin typeface="Meiryo UI" panose="020B0604030504040204" pitchFamily="34" charset="-128"/>
                <a:ea typeface="Meiryo UI" panose="020B0604030504040204" pitchFamily="34" charset="-128"/>
              </a:rPr>
              <a:t>9</a:t>
            </a:r>
            <a:r>
              <a:rPr lang="ja-JP" altLang="en-US" sz="2000" dirty="0">
                <a:solidFill>
                  <a:schemeClr val="bg1"/>
                </a:solidFill>
                <a:latin typeface="Meiryo UI" panose="020B0604030504040204" pitchFamily="34" charset="-128"/>
                <a:ea typeface="Meiryo UI" panose="020B0604030504040204" pitchFamily="34" charset="-128"/>
              </a:rPr>
              <a:t>寸</a:t>
            </a:r>
            <a:r>
              <a:rPr lang="en-US" altLang="ja-JP" sz="2000" dirty="0">
                <a:solidFill>
                  <a:schemeClr val="bg1"/>
                </a:solidFill>
                <a:latin typeface="Meiryo UI" panose="020B0604030504040204" pitchFamily="34" charset="-128"/>
                <a:ea typeface="Meiryo UI" panose="020B0604030504040204" pitchFamily="34" charset="-128"/>
              </a:rPr>
              <a:t>11</a:t>
            </a:r>
            <a:r>
              <a:rPr lang="ja-JP" altLang="en-US" sz="2000" dirty="0">
                <a:solidFill>
                  <a:schemeClr val="bg1"/>
                </a:solidFill>
                <a:latin typeface="Meiryo UI" panose="020B0604030504040204" pitchFamily="34" charset="-128"/>
                <a:ea typeface="Meiryo UI" panose="020B0604030504040204" pitchFamily="34" charset="-128"/>
              </a:rPr>
              <a:t>間）</a:t>
            </a:r>
            <a:endParaRPr lang="ja-JP" altLang="en-US" sz="2000" b="1"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竹・紙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9</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11</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インクジェット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オフセット印刷（片面・両面可）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置物や壁掛けなど、装飾用としても人気の高い</a:t>
            </a:r>
            <a:r>
              <a:rPr lang="en-US" altLang="ja-JP" sz="1600" dirty="0"/>
              <a:t>9</a:t>
            </a:r>
            <a:r>
              <a:rPr lang="ja-JP" altLang="en-US" sz="1600" dirty="0"/>
              <a:t>寸</a:t>
            </a:r>
            <a:r>
              <a:rPr lang="en-US" altLang="ja-JP" sz="1600" dirty="0"/>
              <a:t>11</a:t>
            </a:r>
            <a:r>
              <a:rPr lang="ja-JP" altLang="en-US" sz="1600" dirty="0"/>
              <a:t>間タイプの扇子です。扇面にはオリジナルデザインのフルカラー名入れプリントが可能。物販用や記念用に人気のアイテムです。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4" name="Picture 20">
            <a:extLst>
              <a:ext uri="{FF2B5EF4-FFF2-40B4-BE49-F238E27FC236}">
                <a16:creationId xmlns:a16="http://schemas.microsoft.com/office/drawing/2014/main" id="{706CF9C5-5D7B-56FB-F317-2BE9FCBAE0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641" y="1408571"/>
            <a:ext cx="3446399" cy="344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375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ペンスタンド付クロック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箱入 箱サイズ</a:t>
            </a:r>
            <a:r>
              <a:rPr lang="en-US" altLang="ja-JP" sz="900" dirty="0">
                <a:latin typeface="Meiryo UI" panose="020B0604030504040204" pitchFamily="34" charset="-128"/>
                <a:ea typeface="Meiryo UI" panose="020B0604030504040204" pitchFamily="34" charset="-128"/>
              </a:rPr>
              <a:t>/78×77×143mm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単</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ビジネスデスクや勉強机にあると非常に便利な、多機能デジタルクロックとペンスタンドがひとつになったアイテムです。特典用や景品用、また販促用などとしても人気のアイテムです。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808E6A4E-5E9B-EBCD-EB52-074F2189C406}"/>
              </a:ext>
            </a:extLst>
          </p:cNvPr>
          <p:cNvPicPr>
            <a:picLocks noChangeAspect="1"/>
          </p:cNvPicPr>
          <p:nvPr/>
        </p:nvPicPr>
        <p:blipFill>
          <a:blip r:embed="rId5"/>
          <a:stretch>
            <a:fillRect/>
          </a:stretch>
        </p:blipFill>
        <p:spPr>
          <a:xfrm>
            <a:off x="688987" y="1391448"/>
            <a:ext cx="3684026" cy="3684026"/>
          </a:xfrm>
          <a:prstGeom prst="rect">
            <a:avLst/>
          </a:prstGeom>
        </p:spPr>
      </p:pic>
    </p:spTree>
    <p:extLst>
      <p:ext uri="{BB962C8B-B14F-4D97-AF65-F5344CB8AC3E}">
        <p14:creationId xmlns:p14="http://schemas.microsoft.com/office/powerpoint/2010/main" val="890573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折りたたみハンディ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W80×H174×D27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1000mm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ハンドル部分をコンパクトに折り畳めば、デスクファンとしても使える！小さく畳める持ち運びに便利な</a:t>
            </a:r>
            <a:r>
              <a:rPr lang="en-US" altLang="ja-JP" sz="1600" dirty="0"/>
              <a:t>USB</a:t>
            </a:r>
            <a:r>
              <a:rPr lang="ja-JP" altLang="en-US" sz="1600" dirty="0"/>
              <a:t>充電式のハンディファン。夏のライブ・イベント会場の物販品にもオススメです。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04BE45D3-A320-43C4-16CE-E577F5FD6469}"/>
              </a:ext>
            </a:extLst>
          </p:cNvPr>
          <p:cNvPicPr>
            <a:picLocks noChangeAspect="1"/>
          </p:cNvPicPr>
          <p:nvPr/>
        </p:nvPicPr>
        <p:blipFill>
          <a:blip r:embed="rId5"/>
          <a:stretch>
            <a:fillRect/>
          </a:stretch>
        </p:blipFill>
        <p:spPr>
          <a:xfrm>
            <a:off x="733664" y="1371901"/>
            <a:ext cx="3671454" cy="3671454"/>
          </a:xfrm>
          <a:prstGeom prst="rect">
            <a:avLst/>
          </a:prstGeom>
        </p:spPr>
      </p:pic>
    </p:spTree>
    <p:extLst>
      <p:ext uri="{BB962C8B-B14F-4D97-AF65-F5344CB8AC3E}">
        <p14:creationId xmlns:p14="http://schemas.microsoft.com/office/powerpoint/2010/main" val="4267019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グラデーションサーモタンブラー </a:t>
            </a:r>
            <a:r>
              <a:rPr lang="en-US" altLang="ja-JP" sz="2000" dirty="0">
                <a:solidFill>
                  <a:schemeClr val="bg1"/>
                </a:solidFill>
                <a:latin typeface="Meiryo UI" panose="020B0604030504040204" pitchFamily="34" charset="-128"/>
                <a:ea typeface="Meiryo UI" panose="020B0604030504040204" pitchFamily="34" charset="-128"/>
              </a:rPr>
              <a:t>330ml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Φ83×108(mm)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330ml</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975"/>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mn-ea"/>
              </a:rPr>
              <a:t>330ml</a:t>
            </a:r>
            <a:r>
              <a:rPr lang="ja-JP" altLang="en-US" sz="1600" b="0" i="0" dirty="0">
                <a:solidFill>
                  <a:srgbClr val="333333"/>
                </a:solidFill>
                <a:effectLst/>
                <a:highlight>
                  <a:srgbClr val="FFFFFF"/>
                </a:highlight>
                <a:latin typeface="+mn-ea"/>
              </a:rPr>
              <a:t>サイズの、淡くも鮮やかなグラデーションがとってもオシャレなタンブラーです。オリジナル名入れも可能なため、物販用にも記念用にもノベルティ用にも人気のあるタイプです。</a:t>
            </a:r>
            <a:endParaRPr lang="ja-JP" altLang="en-US" sz="1600" dirty="0">
              <a:latin typeface="+mn-ea"/>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58CED524-6D7D-0136-C7CA-0604390B5781}"/>
              </a:ext>
            </a:extLst>
          </p:cNvPr>
          <p:cNvPicPr>
            <a:picLocks noChangeAspect="1"/>
          </p:cNvPicPr>
          <p:nvPr/>
        </p:nvPicPr>
        <p:blipFill>
          <a:blip r:embed="rId5"/>
          <a:stretch>
            <a:fillRect/>
          </a:stretch>
        </p:blipFill>
        <p:spPr>
          <a:xfrm>
            <a:off x="661643" y="1371565"/>
            <a:ext cx="3645181" cy="3645181"/>
          </a:xfrm>
          <a:prstGeom prst="rect">
            <a:avLst/>
          </a:prstGeom>
        </p:spPr>
      </p:pic>
    </p:spTree>
    <p:extLst>
      <p:ext uri="{BB962C8B-B14F-4D97-AF65-F5344CB8AC3E}">
        <p14:creationId xmlns:p14="http://schemas.microsoft.com/office/powerpoint/2010/main" val="3845605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ステンレス・コンビニタンブラー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zh-CN" altLang="en-US" sz="900" dirty="0">
                <a:latin typeface="Meiryo UI" panose="020B0604030504040204" pitchFamily="34" charset="-128"/>
                <a:ea typeface="Meiryo UI" panose="020B0604030504040204" pitchFamily="34" charset="-128"/>
              </a:rPr>
              <a:t>縦</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横</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奥行</a:t>
            </a:r>
            <a:r>
              <a:rPr lang="en-US" altLang="zh-CN" sz="900" dirty="0">
                <a:latin typeface="Meiryo UI" panose="020B0604030504040204" pitchFamily="34" charset="-128"/>
                <a:ea typeface="Meiryo UI" panose="020B0604030504040204" pitchFamily="34" charset="-128"/>
              </a:rPr>
              <a:t>122mm</a:t>
            </a:r>
          </a:p>
          <a:p>
            <a:r>
              <a:rPr lang="ja-JP" altLang="en-US" sz="900" dirty="0">
                <a:latin typeface="Meiryo UI" panose="020B0604030504040204" pitchFamily="34" charset="-128"/>
                <a:ea typeface="Meiryo UI" panose="020B0604030504040204" pitchFamily="34" charset="-128"/>
              </a:rPr>
              <a:t>包   装：箱入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粉体塗装（シルバーを除く）で滑りにくく持ちやすい表面と、保冷温効果の高いステンレス素材で機能的なタンブラー。シンプルでおしゃれな見た目も高ポイント。全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93572E7A-DE76-CA70-D39A-1568984D85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671" y="1341344"/>
            <a:ext cx="3691935" cy="369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618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ワンタッチ真空ステンレスボトル</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φ70×227mm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備考：真空構造、容量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サイズの真空ステンレスボトル。保冷温効果に優れている上に、ワンタッチで開けることができる上に直飲みが可能なため、スポーツ時などには非常に便利なアイテムです。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7B9F1CEA-3832-F730-0910-15CCB93A25B7}"/>
              </a:ext>
            </a:extLst>
          </p:cNvPr>
          <p:cNvPicPr>
            <a:picLocks noChangeAspect="1"/>
          </p:cNvPicPr>
          <p:nvPr/>
        </p:nvPicPr>
        <p:blipFill>
          <a:blip r:embed="rId5"/>
          <a:stretch>
            <a:fillRect/>
          </a:stretch>
        </p:blipFill>
        <p:spPr>
          <a:xfrm>
            <a:off x="700376" y="1329585"/>
            <a:ext cx="3720691" cy="3720691"/>
          </a:xfrm>
          <a:prstGeom prst="rect">
            <a:avLst/>
          </a:prstGeom>
        </p:spPr>
      </p:pic>
    </p:spTree>
    <p:extLst>
      <p:ext uri="{BB962C8B-B14F-4D97-AF65-F5344CB8AC3E}">
        <p14:creationId xmlns:p14="http://schemas.microsoft.com/office/powerpoint/2010/main" val="1596271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ロックグラス</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ストレート</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marL="450850" indent="-450850"/>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：口径</a:t>
            </a:r>
            <a:r>
              <a:rPr lang="en-US" altLang="ja-JP" sz="900" dirty="0">
                <a:latin typeface="Meiryo UI" panose="020B0604030504040204" pitchFamily="34" charset="-128"/>
                <a:ea typeface="Meiryo UI" panose="020B0604030504040204" pitchFamily="34" charset="-128"/>
              </a:rPr>
              <a:t>73</a:t>
            </a:r>
            <a:r>
              <a:rPr lang="ja-JP" altLang="en-US" sz="900" dirty="0">
                <a:latin typeface="Meiryo UI" panose="020B0604030504040204" pitchFamily="34" charset="-128"/>
                <a:ea typeface="Meiryo UI" panose="020B0604030504040204" pitchFamily="34" charset="-128"/>
              </a:rPr>
              <a:t>ｘ高さ</a:t>
            </a:r>
            <a:r>
              <a:rPr lang="en-US" altLang="ja-JP" sz="900" dirty="0">
                <a:latin typeface="Meiryo UI" panose="020B0604030504040204" pitchFamily="34" charset="-128"/>
                <a:ea typeface="Meiryo UI" panose="020B0604030504040204" pitchFamily="34" charset="-128"/>
              </a:rPr>
              <a:t>78mm</a:t>
            </a:r>
          </a:p>
          <a:p>
            <a:pPr marL="450850" indent="-450850"/>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230ml</a:t>
            </a:r>
          </a:p>
          <a:p>
            <a:pPr marL="450850" indent="-450850"/>
            <a:r>
              <a:rPr lang="ja-JP" altLang="en-US" sz="900" dirty="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210g</a:t>
            </a:r>
          </a:p>
          <a:p>
            <a:pPr marL="450850" indent="-450850"/>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：日本製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a:t>
            </a:r>
            <a:r>
              <a:rPr lang="ja-JP" altLang="en-US" sz="1600" dirty="0">
                <a:latin typeface="Meiryo UI" panose="020B0604030504040204" pitchFamily="34" charset="-128"/>
                <a:ea typeface="Meiryo UI" panose="020B0604030504040204" pitchFamily="34" charset="-128"/>
              </a:rPr>
              <a:t>プレミアム</a:t>
            </a:r>
            <a:r>
              <a:rPr lang="en-US" altLang="ja-JP" sz="1600" dirty="0">
                <a:latin typeface="Meiryo UI" panose="020B0604030504040204" pitchFamily="34" charset="-128"/>
                <a:ea typeface="Meiryo UI" panose="020B0604030504040204" pitchFamily="34" charset="-128"/>
              </a:rPr>
              <a:t>】</a:t>
            </a:r>
            <a:r>
              <a:rPr lang="ja-JP" altLang="en-US" sz="1600" dirty="0">
                <a:latin typeface="Meiryo UI" panose="020B0604030504040204" pitchFamily="34" charset="-128"/>
                <a:ea typeface="Meiryo UI" panose="020B0604030504040204" pitchFamily="34" charset="-128"/>
              </a:rPr>
              <a:t>直径が均一のストレートな形状が特徴的。大きな氷もそのまま入れられるためロックグラスは見た目でもお酒を美味しく楽しめます。贈答用や記念用等におすすめ。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40660" y="1635301"/>
            <a:ext cx="3174086" cy="3174086"/>
          </a:xfrm>
          <a:prstGeom prst="rect">
            <a:avLst/>
          </a:prstGeom>
        </p:spPr>
      </p:pic>
    </p:spTree>
    <p:extLst>
      <p:ext uri="{BB962C8B-B14F-4D97-AF65-F5344CB8AC3E}">
        <p14:creationId xmlns:p14="http://schemas.microsoft.com/office/powerpoint/2010/main" val="1451136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アイスネックリング</a:t>
            </a: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ポーチ付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本体／（外側）</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（内容物）</a:t>
            </a:r>
            <a:r>
              <a:rPr lang="en-US" altLang="ja-JP" sz="900" dirty="0">
                <a:latin typeface="Meiryo UI" panose="020B0604030504040204" pitchFamily="34" charset="-128"/>
                <a:ea typeface="Meiryo UI" panose="020B0604030504040204" pitchFamily="34" charset="-128"/>
              </a:rPr>
              <a:t>PCM</a:t>
            </a:r>
            <a:r>
              <a:rPr lang="ja-JP" altLang="en-US" sz="900" dirty="0">
                <a:latin typeface="Meiryo UI" panose="020B0604030504040204" pitchFamily="34" charset="-128"/>
                <a:ea typeface="Meiryo UI" panose="020B0604030504040204" pitchFamily="34" charset="-128"/>
              </a:rPr>
              <a:t>　　ポーチ／</a:t>
            </a:r>
            <a:r>
              <a:rPr lang="en-US" altLang="ja-JP" sz="900" dirty="0">
                <a:latin typeface="Meiryo UI" panose="020B0604030504040204" pitchFamily="34" charset="-128"/>
                <a:ea typeface="Meiryo UI" panose="020B0604030504040204" pitchFamily="34" charset="-128"/>
              </a:rPr>
              <a:t>EVA</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本体／首回り約</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ポーチ／約</a:t>
            </a:r>
            <a:r>
              <a:rPr lang="en-US" altLang="ja-JP" sz="900" dirty="0">
                <a:latin typeface="Meiryo UI" panose="020B0604030504040204" pitchFamily="34" charset="-128"/>
                <a:ea typeface="Meiryo UI" panose="020B0604030504040204" pitchFamily="34" charset="-128"/>
              </a:rPr>
              <a:t>W185×H195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取説付</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HDPE</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3280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真夏の熱中症対策にオススメのアイスネックリング。冷蔵庫・冷凍庫・冷水でリングを冷やせばくり返し何度も使用することができます。冷やしたリングを収納して持ち歩ける専用ポーチ付きです。</a:t>
            </a:r>
          </a:p>
          <a:p>
            <a:pPr algn="just">
              <a:lnSpc>
                <a:spcPts val="2400"/>
              </a:lnSpc>
            </a:pPr>
            <a:endParaRPr lang="ja-JP" altLang="en-US" sz="1600" b="0" i="0" dirty="0">
              <a:solidFill>
                <a:srgbClr val="333333"/>
              </a:solidFill>
              <a:effectLst/>
              <a:highlight>
                <a:srgbClr val="FFFFFF"/>
              </a:highligh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3ADCF03B-3EC6-5EF1-D83D-B8C6D082AE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859" y="1486949"/>
            <a:ext cx="3485099" cy="348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555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ラウンドサーモボトル </a:t>
            </a:r>
            <a:r>
              <a:rPr lang="en-US" altLang="ja-JP" sz="2000" dirty="0">
                <a:solidFill>
                  <a:schemeClr val="bg1"/>
                </a:solidFill>
                <a:latin typeface="Meiryo UI" panose="020B0604030504040204" pitchFamily="34" charset="-128"/>
                <a:ea typeface="Meiryo UI" panose="020B0604030504040204" pitchFamily="34" charset="-128"/>
              </a:rPr>
              <a:t>290ml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素材：容器部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ステンレス、蓋</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・ステンレス・シリコン、ストラップ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W74×D65×H149mm(</a:t>
            </a:r>
            <a:r>
              <a:rPr lang="ja-JP" altLang="en-US" sz="900" dirty="0">
                <a:latin typeface="Meiryo UI" panose="020B0604030504040204" pitchFamily="34" charset="-128"/>
                <a:ea typeface="Meiryo UI" panose="020B0604030504040204" pitchFamily="34" charset="-128"/>
              </a:rPr>
              <a:t>幅はストラップを含む</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233g</a:t>
            </a:r>
          </a:p>
          <a:p>
            <a:r>
              <a:rPr lang="ja-JP" altLang="en-US" sz="900" dirty="0">
                <a:latin typeface="Meiryo UI" panose="020B0604030504040204" pitchFamily="34" charset="-128"/>
                <a:ea typeface="Meiryo UI" panose="020B0604030504040204" pitchFamily="34" charset="-128"/>
              </a:rPr>
              <a:t>包装：化粧箱</a:t>
            </a:r>
            <a:r>
              <a:rPr lang="en-US" altLang="ja-JP" sz="900" dirty="0">
                <a:latin typeface="Meiryo UI" panose="020B0604030504040204" pitchFamily="34" charset="-128"/>
                <a:ea typeface="Meiryo UI" panose="020B0604030504040204" pitchFamily="34" charset="-128"/>
              </a:rPr>
              <a:t>:W70×D70×H158mm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指を引っ掛けられるリングと丸みを帯びたシルエットが可愛らしさを演出する</a:t>
            </a:r>
            <a:r>
              <a:rPr lang="en-US" altLang="ja-JP" sz="1600" dirty="0"/>
              <a:t>290ml</a:t>
            </a:r>
            <a:r>
              <a:rPr lang="ja-JP" altLang="en-US" sz="1600" dirty="0"/>
              <a:t>サイズのサーモボトルです。真空二重構造のステンレス素材で保冷保温効果が高く、氷も簡単に入れられます。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6F041B23-5497-B6C8-DCB0-A98CF893C54B}"/>
              </a:ext>
            </a:extLst>
          </p:cNvPr>
          <p:cNvPicPr>
            <a:picLocks noChangeAspect="1"/>
          </p:cNvPicPr>
          <p:nvPr/>
        </p:nvPicPr>
        <p:blipFill>
          <a:blip r:embed="rId5"/>
          <a:stretch>
            <a:fillRect/>
          </a:stretch>
        </p:blipFill>
        <p:spPr>
          <a:xfrm>
            <a:off x="710621" y="1427332"/>
            <a:ext cx="3560089" cy="3560089"/>
          </a:xfrm>
          <a:prstGeom prst="rect">
            <a:avLst/>
          </a:prstGeom>
        </p:spPr>
      </p:pic>
    </p:spTree>
    <p:extLst>
      <p:ext uri="{BB962C8B-B14F-4D97-AF65-F5344CB8AC3E}">
        <p14:creationId xmlns:p14="http://schemas.microsoft.com/office/powerpoint/2010/main" val="69767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マルシェバッグ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カラー展開：ネイビー、チャコールブラック、グレー、ミントブルー、セージグリーン、スモークピンク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510×350×φ200(mm)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55×360(mm)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18L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くすみカラーでおしゃれな形状のマルシェバッグ。くるりと丸めてゴムバンドで留めればコンパクトにまとまるので、食料品や日用品の買出し用エコバッグに最適です。特典や景品として重宝します。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26E902C1-DFFD-CD82-02AE-6DC9DEF4CB4B}"/>
              </a:ext>
            </a:extLst>
          </p:cNvPr>
          <p:cNvPicPr>
            <a:picLocks noChangeAspect="1"/>
          </p:cNvPicPr>
          <p:nvPr/>
        </p:nvPicPr>
        <p:blipFill>
          <a:blip r:embed="rId5"/>
          <a:stretch>
            <a:fillRect/>
          </a:stretch>
        </p:blipFill>
        <p:spPr>
          <a:xfrm>
            <a:off x="733228" y="1379507"/>
            <a:ext cx="3550831" cy="3550831"/>
          </a:xfrm>
          <a:prstGeom prst="rect">
            <a:avLst/>
          </a:prstGeom>
        </p:spPr>
      </p:pic>
    </p:spTree>
    <p:extLst>
      <p:ext uri="{BB962C8B-B14F-4D97-AF65-F5344CB8AC3E}">
        <p14:creationId xmlns:p14="http://schemas.microsoft.com/office/powerpoint/2010/main" val="17448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スタンダード</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dirty="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ポンジ</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スチール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親骨</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530mm､</a:t>
            </a:r>
            <a:r>
              <a:rPr lang="ja-JP" altLang="en-US" sz="900" b="0" i="0" dirty="0">
                <a:solidFill>
                  <a:srgbClr val="333333"/>
                </a:solidFill>
                <a:effectLst/>
                <a:latin typeface="-apple-system"/>
              </a:rPr>
              <a:t>折りたたみ時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235mm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ネイルガード付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雨傘としても日傘としても利用できる便利なスタンダードな折りたたみ傘です。カラーバリエーションは全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色でご用意しており、専用の収納袋にはオリジナルデザインの名入れが可能です。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26620A89-39AF-FFEF-C970-97EC6F43D398}"/>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839284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オリジナル手拭い（反応インクジェット）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素材：綿</a:t>
            </a:r>
          </a:p>
          <a:p>
            <a:r>
              <a:rPr lang="ja-JP" altLang="en-US" sz="900" dirty="0">
                <a:latin typeface="Meiryo UI" panose="020B0604030504040204" pitchFamily="50" charset="-128"/>
                <a:ea typeface="Meiryo UI" panose="020B0604030504040204" pitchFamily="50" charset="-128"/>
              </a:rPr>
              <a:t>サイズ：約</a:t>
            </a:r>
            <a:r>
              <a:rPr lang="en-US" altLang="ja-JP" sz="900" dirty="0">
                <a:latin typeface="Meiryo UI" panose="020B0604030504040204" pitchFamily="50" charset="-128"/>
                <a:ea typeface="Meiryo UI" panose="020B0604030504040204" pitchFamily="50" charset="-128"/>
              </a:rPr>
              <a:t>900×340mm</a:t>
            </a:r>
            <a:r>
              <a:rPr lang="ja-JP" altLang="en-US" sz="900" dirty="0">
                <a:latin typeface="Meiryo UI" panose="020B0604030504040204" pitchFamily="50" charset="-128"/>
                <a:ea typeface="Meiryo UI" panose="020B0604030504040204" pitchFamily="50" charset="-128"/>
              </a:rPr>
              <a:t>程度</a:t>
            </a:r>
          </a:p>
          <a:p>
            <a:r>
              <a:rPr lang="ja-JP" altLang="en-US" sz="900" dirty="0">
                <a:latin typeface="Meiryo UI" panose="020B0604030504040204" pitchFamily="50" charset="-128"/>
                <a:ea typeface="Meiryo UI" panose="020B0604030504040204" pitchFamily="50" charset="-128"/>
              </a:rPr>
              <a:t>備考：印刷：反応インクジェット </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綿生地の手ぬぐいにフルカラーで印刷ができる、反応インクジェット染めの手ぬぐい。写真やグラデーションなどの色彩豊かな表現も可能です。使い込む事で柔らかくなり、肌に馴染んできます。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9B7E9526-AAAE-17FB-8834-2B25DCA9F043}"/>
              </a:ext>
            </a:extLst>
          </p:cNvPr>
          <p:cNvPicPr>
            <a:picLocks noChangeAspect="1"/>
          </p:cNvPicPr>
          <p:nvPr/>
        </p:nvPicPr>
        <p:blipFill>
          <a:blip r:embed="rId5"/>
          <a:stretch>
            <a:fillRect/>
          </a:stretch>
        </p:blipFill>
        <p:spPr>
          <a:xfrm>
            <a:off x="671835" y="1353156"/>
            <a:ext cx="3634697" cy="3634697"/>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510×350×</a:t>
            </a:r>
            <a:r>
              <a:rPr lang="el-GR" altLang="ja-JP" sz="900" dirty="0">
                <a:latin typeface="Meiryo UI" panose="020B0604030504040204" pitchFamily="34" charset="-128"/>
                <a:ea typeface="Meiryo UI" panose="020B0604030504040204" pitchFamily="34" charset="-128"/>
              </a:rPr>
              <a:t>φ200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55×360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18</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考：ブルー・レッド・ネイビー・ブラック・カーキ</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付属のゴムバンドを使用して可愛くくるっと丸めて留めることが出来るため、持ち運びに大変便利なマルシェバッグ。カラーバリエーションも豊富ですので是非、販促グッズ等にご活用ください。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02F6D642-F9D6-0C4F-887D-DBEAEE690F7A}"/>
              </a:ext>
            </a:extLst>
          </p:cNvPr>
          <p:cNvPicPr>
            <a:picLocks noChangeAspect="1"/>
          </p:cNvPicPr>
          <p:nvPr/>
        </p:nvPicPr>
        <p:blipFill>
          <a:blip r:embed="rId5"/>
          <a:stretch>
            <a:fillRect/>
          </a:stretch>
        </p:blipFill>
        <p:spPr>
          <a:xfrm>
            <a:off x="501594" y="1647855"/>
            <a:ext cx="4090239" cy="3114951"/>
          </a:xfrm>
          <a:prstGeom prst="rect">
            <a:avLst/>
          </a:prstGeom>
        </p:spPr>
      </p:pic>
    </p:spTree>
    <p:extLst>
      <p:ext uri="{BB962C8B-B14F-4D97-AF65-F5344CB8AC3E}">
        <p14:creationId xmlns:p14="http://schemas.microsoft.com/office/powerpoint/2010/main" val="2893705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フォトフレームクロック</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スタンドタイプ</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a:solidFill>
                  <a:schemeClr val="bg1"/>
                </a:solidFill>
                <a:latin typeface="Meiryo UI" panose="020B0604030504040204" pitchFamily="34" charset="-128"/>
                <a:ea typeface="Meiryo UI" panose="020B0604030504040204" pitchFamily="34" charset="-128"/>
              </a:rPr>
              <a:t>シルバー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W210×H130×D18mm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能：時刻表示・カレンダー・アラーム・温度計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考：電池は含まれておりません。（単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本対応）</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電池の同梱（別売り）も可能です。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人気の高い</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判サイズの写真を収められるフォトフレーム。右側のデジタル部分には時刻、カレンダー、アラーム、温度計が表示できますので、家庭にもオフィスのデスク回りにも幅広く活用可能。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34681E70-CDC6-D34B-82EE-8363565D5418}"/>
              </a:ext>
            </a:extLst>
          </p:cNvPr>
          <p:cNvPicPr>
            <a:picLocks noChangeAspect="1"/>
          </p:cNvPicPr>
          <p:nvPr/>
        </p:nvPicPr>
        <p:blipFill>
          <a:blip r:embed="rId5"/>
          <a:stretch>
            <a:fillRect/>
          </a:stretch>
        </p:blipFill>
        <p:spPr>
          <a:xfrm>
            <a:off x="494624" y="1759246"/>
            <a:ext cx="4009847" cy="3133323"/>
          </a:xfrm>
          <a:prstGeom prst="rect">
            <a:avLst/>
          </a:prstGeom>
        </p:spPr>
      </p:pic>
    </p:spTree>
    <p:extLst>
      <p:ext uri="{BB962C8B-B14F-4D97-AF65-F5344CB8AC3E}">
        <p14:creationId xmlns:p14="http://schemas.microsoft.com/office/powerpoint/2010/main" val="1943653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重構造ステンレスタンブラー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材：ステンレス鋼</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zh-CN" sz="900" dirty="0">
                <a:latin typeface="Meiryo UI" panose="020B0604030504040204" pitchFamily="34" charset="-128"/>
                <a:ea typeface="Meiryo UI" panose="020B0604030504040204" pitchFamily="34" charset="-128"/>
              </a:rPr>
              <a:t>φ85×121</a:t>
            </a:r>
            <a:r>
              <a:rPr lang="en-US" altLang="zh-CN" sz="900" dirty="0">
                <a:latin typeface="Meiryo UI" panose="020B0604030504040204" pitchFamily="34" charset="-128"/>
                <a:ea typeface="Meiryo UI" panose="020B0604030504040204" pitchFamily="34" charset="-128"/>
              </a:rPr>
              <a:t>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130×90×90</a:t>
            </a:r>
            <a:r>
              <a:rPr lang="en-US" altLang="zh-CN"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450ml</a:t>
            </a:r>
          </a:p>
          <a:p>
            <a:r>
              <a:rPr lang="ja-JP" altLang="en-US" sz="900" dirty="0">
                <a:latin typeface="Meiryo UI" panose="020B0604030504040204" pitchFamily="34" charset="-128"/>
                <a:ea typeface="Meiryo UI" panose="020B0604030504040204" pitchFamily="34" charset="-128"/>
              </a:rPr>
              <a:t>機   能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名入れ可能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真空二重構造で保温保冷力に優れた、見た目はすっきりとしたシンプルなデザインのステンレスタンブラーです。カラーバリエーションはブラック、ホワイト、シルバーの三色展開。</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CE1EE453-097A-6734-F66D-05C4ED71C7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454" y="1417889"/>
            <a:ext cx="3623282" cy="3623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477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目盛り付ハンドルボトル 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、他　シェイカーボール：シリコン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ボトル／</a:t>
            </a:r>
            <a:r>
              <a:rPr lang="en-US" altLang="ja-JP" sz="900" dirty="0">
                <a:latin typeface="Meiryo UI" panose="020B0604030504040204" pitchFamily="34" charset="-128"/>
                <a:ea typeface="Meiryo UI" panose="020B0604030504040204" pitchFamily="34" charset="-128"/>
              </a:rPr>
              <a:t>Φ76×217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シェイカーボール／</a:t>
            </a:r>
            <a:r>
              <a:rPr lang="en-US" altLang="ja-JP" sz="900" dirty="0">
                <a:latin typeface="Meiryo UI" panose="020B0604030504040204" pitchFamily="34" charset="-128"/>
                <a:ea typeface="Meiryo UI" panose="020B0604030504040204" pitchFamily="34" charset="-128"/>
              </a:rPr>
              <a:t>Φ30×30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運動時に実用的な、指に引っ掛けられるハンドルが付いた容量目盛り付きのフロストボトルにオリジナルシリコン製シェイカーボールが付いたセット商品です。口径が大きいので洗浄もらくらくです。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6C412027-2536-9D39-9C0B-915796EE49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719" y="1434753"/>
            <a:ext cx="3475353" cy="347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599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倒れてもこぼれないサーモタンブラー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シリコーンゴム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Φ72×140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倒しても中身をこぼさない上、断熱材入りで保温保冷効果のある便利なサーモタンブラーです。シンプルな見た目ですがカラーバリエーションは全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色ありますので、名入れ用におすすめです！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40FF95-A19B-4E49-85A9-35C831347237}"/>
              </a:ext>
            </a:extLst>
          </p:cNvPr>
          <p:cNvPicPr>
            <a:picLocks noChangeAspect="1"/>
          </p:cNvPicPr>
          <p:nvPr/>
        </p:nvPicPr>
        <p:blipFill>
          <a:blip r:embed="rId5"/>
          <a:stretch>
            <a:fillRect/>
          </a:stretch>
        </p:blipFill>
        <p:spPr>
          <a:xfrm>
            <a:off x="656449" y="1491895"/>
            <a:ext cx="3696641" cy="3518131"/>
          </a:xfrm>
          <a:prstGeom prst="rect">
            <a:avLst/>
          </a:prstGeom>
        </p:spPr>
      </p:pic>
    </p:spTree>
    <p:extLst>
      <p:ext uri="{BB962C8B-B14F-4D97-AF65-F5344CB8AC3E}">
        <p14:creationId xmlns:p14="http://schemas.microsoft.com/office/powerpoint/2010/main" val="3029448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(18-8)､AS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Φ79×145</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350ml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考：クリアレッド・クリア・クリアネイビー・ブラック・ホワイト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名入れ印刷するオリジナルデザインが良く映える、艶のある質感が格好良いステンレスタンブラーです。回すと飲み口が現れるフタも簡単に取り外せて洗えますので、衛生的にもおすすめです！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4BD4D21-892A-4F46-AE58-0567F4578DF5}"/>
              </a:ext>
            </a:extLst>
          </p:cNvPr>
          <p:cNvPicPr>
            <a:picLocks noChangeAspect="1"/>
          </p:cNvPicPr>
          <p:nvPr/>
        </p:nvPicPr>
        <p:blipFill>
          <a:blip r:embed="rId5"/>
          <a:stretch>
            <a:fillRect/>
          </a:stretch>
        </p:blipFill>
        <p:spPr>
          <a:xfrm>
            <a:off x="726533" y="1604710"/>
            <a:ext cx="3591437" cy="3418627"/>
          </a:xfrm>
          <a:prstGeom prst="rect">
            <a:avLst/>
          </a:prstGeom>
        </p:spPr>
      </p:pic>
    </p:spTree>
    <p:extLst>
      <p:ext uri="{BB962C8B-B14F-4D97-AF65-F5344CB8AC3E}">
        <p14:creationId xmlns:p14="http://schemas.microsoft.com/office/powerpoint/2010/main" val="3813767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真空ステンレスタンブラー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Φ78×125mm</a:t>
            </a:r>
          </a:p>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冷たい飲みものを入れても結露しにくく、温かいものを入れても外側は熱くならない真空二重構造のステンレスタンブラー。すっきりとしたシンプルなデザインは名入れ用にも最適！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D28E8753-245F-178E-A53F-A3E7CC90E7A1}"/>
              </a:ext>
            </a:extLst>
          </p:cNvPr>
          <p:cNvPicPr>
            <a:picLocks noChangeAspect="1"/>
          </p:cNvPicPr>
          <p:nvPr/>
        </p:nvPicPr>
        <p:blipFill>
          <a:blip r:embed="rId5"/>
          <a:stretch>
            <a:fillRect/>
          </a:stretch>
        </p:blipFill>
        <p:spPr>
          <a:xfrm>
            <a:off x="679828" y="1371901"/>
            <a:ext cx="3637132" cy="3637132"/>
          </a:xfrm>
          <a:prstGeom prst="rect">
            <a:avLst/>
          </a:prstGeom>
        </p:spPr>
      </p:pic>
    </p:spTree>
    <p:extLst>
      <p:ext uri="{BB962C8B-B14F-4D97-AF65-F5344CB8AC3E}">
        <p14:creationId xmlns:p14="http://schemas.microsoft.com/office/powerpoint/2010/main" val="3512006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 ラウンドコップボトル </a:t>
            </a:r>
            <a:r>
              <a:rPr lang="en-US" altLang="ja-JP" sz="2000" dirty="0">
                <a:solidFill>
                  <a:schemeClr val="bg1"/>
                </a:solidFill>
                <a:latin typeface="Meiryo UI" panose="020B0604030504040204" pitchFamily="34" charset="-128"/>
                <a:ea typeface="Meiryo UI" panose="020B0604030504040204" pitchFamily="34" charset="-128"/>
              </a:rPr>
              <a:t>330ml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202×87×67mm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備考：真空構造、容量</a:t>
            </a:r>
            <a:r>
              <a:rPr lang="en-US" altLang="ja-JP" sz="900" dirty="0">
                <a:latin typeface="Meiryo UI" panose="020B0604030504040204" pitchFamily="34" charset="-128"/>
                <a:ea typeface="Meiryo UI" panose="020B0604030504040204" pitchFamily="34" charset="-128"/>
              </a:rPr>
              <a:t>/330ml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コップになるキャップがどこか懐かしく見た目にもかわいい</a:t>
            </a:r>
            <a:r>
              <a:rPr lang="en-US" altLang="ja-JP" sz="1600" dirty="0"/>
              <a:t>330ml</a:t>
            </a:r>
            <a:r>
              <a:rPr lang="ja-JP" altLang="en-US" sz="1600" dirty="0"/>
              <a:t>サイズのステンレスボトルです。真空構造のため保冷温効果が高く、美味しい飲み物を美味しい温度のまま持ち歩けます。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7" name="図 96">
            <a:extLst>
              <a:ext uri="{FF2B5EF4-FFF2-40B4-BE49-F238E27FC236}">
                <a16:creationId xmlns:a16="http://schemas.microsoft.com/office/drawing/2014/main" id="{50CCE268-7F09-4AC2-F7BD-2A9666C409C8}"/>
              </a:ext>
            </a:extLst>
          </p:cNvPr>
          <p:cNvPicPr>
            <a:picLocks noChangeAspect="1"/>
          </p:cNvPicPr>
          <p:nvPr/>
        </p:nvPicPr>
        <p:blipFill>
          <a:blip r:embed="rId5"/>
          <a:stretch>
            <a:fillRect/>
          </a:stretch>
        </p:blipFill>
        <p:spPr>
          <a:xfrm>
            <a:off x="683380" y="1322007"/>
            <a:ext cx="3728917" cy="3728917"/>
          </a:xfrm>
          <a:prstGeom prst="rect">
            <a:avLst/>
          </a:prstGeom>
        </p:spPr>
      </p:pic>
    </p:spTree>
    <p:extLst>
      <p:ext uri="{BB962C8B-B14F-4D97-AF65-F5344CB8AC3E}">
        <p14:creationId xmlns:p14="http://schemas.microsoft.com/office/powerpoint/2010/main" val="3909326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目盛り付フロストボトル </a:t>
            </a:r>
            <a:r>
              <a:rPr lang="en-US" altLang="ja-JP" sz="2000" dirty="0">
                <a:solidFill>
                  <a:schemeClr val="bg1"/>
                </a:solidFill>
                <a:latin typeface="Meiryo UI" panose="020B0604030504040204" pitchFamily="34" charset="-128"/>
                <a:ea typeface="Meiryo UI" panose="020B0604030504040204" pitchFamily="34" charset="-128"/>
              </a:rPr>
              <a:t>570ml </a:t>
            </a:r>
            <a:r>
              <a:rPr lang="ja-JP" altLang="en-US" sz="2000" dirty="0">
                <a:solidFill>
                  <a:schemeClr val="bg1"/>
                </a:solidFill>
                <a:latin typeface="Meiryo UI" panose="020B0604030504040204" pitchFamily="34" charset="-128"/>
                <a:ea typeface="Meiryo UI" panose="020B0604030504040204" pitchFamily="34" charset="-128"/>
              </a:rPr>
              <a:t>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 シェイカーボール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サイズ：ボトル</a:t>
            </a:r>
            <a:r>
              <a:rPr lang="en-US" altLang="ja-JP" sz="900" dirty="0">
                <a:latin typeface="Meiryo UI" panose="020B0604030504040204" pitchFamily="34" charset="-128"/>
                <a:ea typeface="Meiryo UI" panose="020B0604030504040204" pitchFamily="34" charset="-128"/>
              </a:rPr>
              <a:t>/Φ66×H213(mm) </a:t>
            </a:r>
            <a:r>
              <a:rPr lang="ja-JP" altLang="en-US" sz="900" dirty="0">
                <a:latin typeface="Meiryo UI" panose="020B0604030504040204" pitchFamily="34" charset="-128"/>
                <a:ea typeface="Meiryo UI" panose="020B0604030504040204" pitchFamily="34" charset="-128"/>
              </a:rPr>
              <a:t>シェイカーボール</a:t>
            </a:r>
            <a:r>
              <a:rPr lang="en-US" altLang="ja-JP" sz="900" dirty="0">
                <a:latin typeface="Meiryo UI" panose="020B0604030504040204" pitchFamily="34" charset="-128"/>
                <a:ea typeface="Meiryo UI" panose="020B0604030504040204" pitchFamily="34" charset="-128"/>
              </a:rPr>
              <a:t>/φ30×30(mm)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570ml</a:t>
            </a:r>
            <a:r>
              <a:rPr lang="ja-JP" altLang="en-US" sz="1600" dirty="0"/>
              <a:t>サイズの目盛り付きボトルとシリコンシェイカーボールのセットです。爽やかでオシャレなフロストデザインはどんなオリジナル名入れもよく映え、物販用にも販促用にもおすすめです。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2959D7FF-24A5-7993-DB24-7785A22C1907}"/>
              </a:ext>
            </a:extLst>
          </p:cNvPr>
          <p:cNvPicPr>
            <a:picLocks noChangeAspect="1"/>
          </p:cNvPicPr>
          <p:nvPr/>
        </p:nvPicPr>
        <p:blipFill>
          <a:blip r:embed="rId5"/>
          <a:stretch>
            <a:fillRect/>
          </a:stretch>
        </p:blipFill>
        <p:spPr>
          <a:xfrm>
            <a:off x="650361" y="1347537"/>
            <a:ext cx="3714750" cy="3714750"/>
          </a:xfrm>
          <a:prstGeom prst="rect">
            <a:avLst/>
          </a:prstGeom>
        </p:spPr>
      </p:pic>
    </p:spTree>
    <p:extLst>
      <p:ext uri="{BB962C8B-B14F-4D97-AF65-F5344CB8AC3E}">
        <p14:creationId xmlns:p14="http://schemas.microsoft.com/office/powerpoint/2010/main" val="1664977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リサイクルフラットバッグ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材：ポリエステル（リサクイル</a:t>
            </a:r>
            <a:r>
              <a:rPr lang="en" altLang="ja-JP" sz="900" dirty="0">
                <a:latin typeface="Meiryo UI" panose="020B0604030504040204" pitchFamily="34" charset="-128"/>
                <a:ea typeface="Meiryo UI" panose="020B0604030504040204" pitchFamily="34" charset="-128"/>
              </a:rPr>
              <a:t>PE</a:t>
            </a:r>
            <a:r>
              <a:rPr lang="ja-JP" altLang="en" sz="900">
                <a:latin typeface="Meiryo UI" panose="020B0604030504040204" pitchFamily="34" charset="-128"/>
                <a:ea typeface="Meiryo UI" panose="020B0604030504040204" pitchFamily="34" charset="-128"/>
              </a:rPr>
              <a:t>Ｔ）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440×380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50×390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リサイクル回収されたペットボトルを素材に作られた環境に優しいエコバッグです。くるくる丸めて付属のゴムバンドで留めるとコンパクトかつオシャレに持ち運べますのでおすすめです。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E620DFF8-462C-384A-840A-C34217E55288}"/>
              </a:ext>
            </a:extLst>
          </p:cNvPr>
          <p:cNvPicPr>
            <a:picLocks noChangeAspect="1"/>
          </p:cNvPicPr>
          <p:nvPr/>
        </p:nvPicPr>
        <p:blipFill>
          <a:blip r:embed="rId5"/>
          <a:stretch>
            <a:fillRect/>
          </a:stretch>
        </p:blipFill>
        <p:spPr>
          <a:xfrm>
            <a:off x="736548" y="1404404"/>
            <a:ext cx="3641251" cy="3559323"/>
          </a:xfrm>
          <a:prstGeom prst="rect">
            <a:avLst/>
          </a:prstGeom>
        </p:spPr>
      </p:pic>
    </p:spTree>
    <p:extLst>
      <p:ext uri="{BB962C8B-B14F-4D97-AF65-F5344CB8AC3E}">
        <p14:creationId xmlns:p14="http://schemas.microsoft.com/office/powerpoint/2010/main" val="224995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オリジナル風呂敷（大）</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W900×H900㎜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大きな</a:t>
            </a:r>
            <a:r>
              <a:rPr lang="en-US" altLang="ja-JP" sz="1600" dirty="0"/>
              <a:t>900×900mm</a:t>
            </a:r>
            <a:r>
              <a:rPr lang="ja-JP" altLang="en-US" sz="1600" dirty="0"/>
              <a:t>サイズの風呂敷。物を包んで持ち運んだり収納したりと、多用途で繰り返し使える、環境に優しいエコなノベルティグッズや物販品として再注目されています。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F788AC77-9B23-F40F-6F7E-5B724DF6CBC9}"/>
              </a:ext>
            </a:extLst>
          </p:cNvPr>
          <p:cNvPicPr>
            <a:picLocks noChangeAspect="1"/>
          </p:cNvPicPr>
          <p:nvPr/>
        </p:nvPicPr>
        <p:blipFill>
          <a:blip r:embed="rId5"/>
          <a:stretch>
            <a:fillRect/>
          </a:stretch>
        </p:blipFill>
        <p:spPr>
          <a:xfrm>
            <a:off x="668788" y="1377079"/>
            <a:ext cx="3652677" cy="3652677"/>
          </a:xfrm>
          <a:prstGeom prst="rect">
            <a:avLst/>
          </a:prstGeom>
        </p:spPr>
      </p:pic>
    </p:spTree>
    <p:extLst>
      <p:ext uri="{BB962C8B-B14F-4D97-AF65-F5344CB8AC3E}">
        <p14:creationId xmlns:p14="http://schemas.microsoft.com/office/powerpoint/2010/main" val="2916950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カレンダークロックペン立付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120×100×50mm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,127×108×60mm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CR225</a:t>
            </a:r>
            <a:r>
              <a:rPr lang="ja-JP" altLang="en-US" sz="900" dirty="0">
                <a:latin typeface="Meiryo UI" panose="020B0604030504040204" pitchFamily="34" charset="-128"/>
                <a:ea typeface="Meiryo UI" panose="020B0604030504040204" pitchFamily="34" charset="-128"/>
              </a:rPr>
              <a:t>ボタン電池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個内臓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モニター用</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クリアカラーのペンスタンドとカレンダークロックが一つになったオシャレなアイテムです。温度表示・</a:t>
            </a:r>
            <a:r>
              <a:rPr lang="en-US" altLang="ja-JP" sz="1600" dirty="0"/>
              <a:t>100</a:t>
            </a:r>
            <a:r>
              <a:rPr lang="ja-JP" altLang="en-US" sz="1600" dirty="0"/>
              <a:t>年カレンダー・タイマー・スヌーズ付きアラーム機能が備わっています。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EC86E9A0-637F-FEF7-155F-F5A1160F1250}"/>
              </a:ext>
            </a:extLst>
          </p:cNvPr>
          <p:cNvPicPr>
            <a:picLocks noChangeAspect="1"/>
          </p:cNvPicPr>
          <p:nvPr/>
        </p:nvPicPr>
        <p:blipFill>
          <a:blip r:embed="rId5"/>
          <a:stretch>
            <a:fillRect/>
          </a:stretch>
        </p:blipFill>
        <p:spPr>
          <a:xfrm>
            <a:off x="747767" y="1384434"/>
            <a:ext cx="3555027" cy="3555027"/>
          </a:xfrm>
          <a:prstGeom prst="rect">
            <a:avLst/>
          </a:prstGeom>
        </p:spPr>
      </p:pic>
    </p:spTree>
    <p:extLst>
      <p:ext uri="{BB962C8B-B14F-4D97-AF65-F5344CB8AC3E}">
        <p14:creationId xmlns:p14="http://schemas.microsoft.com/office/powerpoint/2010/main" val="3099919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マルチデジタルクロック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50×102×28mm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,62×120×35mm</a:t>
            </a:r>
          </a:p>
          <a:p>
            <a:r>
              <a:rPr lang="ja-JP" altLang="en-US" sz="900" dirty="0">
                <a:latin typeface="Meiryo UI" panose="020B0604030504040204" pitchFamily="34" charset="-128"/>
                <a:ea typeface="Meiryo UI" panose="020B0604030504040204" pitchFamily="34" charset="-128"/>
              </a:rPr>
              <a:t>備考：単四電池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コンパクトだけど、大きく見やすい大液晶画面のマルチデジタルクロック。温度表示・</a:t>
            </a:r>
            <a:r>
              <a:rPr lang="en-US" altLang="ja-JP" sz="1600" dirty="0"/>
              <a:t>100</a:t>
            </a:r>
            <a:r>
              <a:rPr lang="ja-JP" altLang="en-US" sz="1600" dirty="0"/>
              <a:t>年カレンダー・タイマー・スヌーズ付きアラームなど機能が満載！正面の上下２ヶ所に名入れ可能です。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1A8BA7C5-C094-A9BB-513B-A2BEC0ED9096}"/>
              </a:ext>
            </a:extLst>
          </p:cNvPr>
          <p:cNvPicPr>
            <a:picLocks noChangeAspect="1"/>
          </p:cNvPicPr>
          <p:nvPr/>
        </p:nvPicPr>
        <p:blipFill>
          <a:blip r:embed="rId5"/>
          <a:stretch>
            <a:fillRect/>
          </a:stretch>
        </p:blipFill>
        <p:spPr>
          <a:xfrm>
            <a:off x="646952" y="1352222"/>
            <a:ext cx="3681767" cy="3681767"/>
          </a:xfrm>
          <a:prstGeom prst="rect">
            <a:avLst/>
          </a:prstGeom>
        </p:spPr>
      </p:pic>
    </p:spTree>
    <p:extLst>
      <p:ext uri="{BB962C8B-B14F-4D97-AF65-F5344CB8AC3E}">
        <p14:creationId xmlns:p14="http://schemas.microsoft.com/office/powerpoint/2010/main" val="1595370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アルミ軽量</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段折り畳み傘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カラー展開：本体色</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色（単色／色込）</a:t>
            </a:r>
          </a:p>
          <a:p>
            <a:r>
              <a:rPr lang="ja-JP" altLang="en-US" sz="900" dirty="0">
                <a:latin typeface="Meiryo UI" panose="020B0604030504040204" pitchFamily="34" charset="-128"/>
                <a:ea typeface="Meiryo UI" panose="020B0604030504040204" pitchFamily="34" charset="-128"/>
              </a:rPr>
              <a:t>素材：ﾎﾟﾝｼﾞｰ</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55cm×8</a:t>
            </a:r>
            <a:r>
              <a:rPr lang="ja-JP" altLang="en-US" sz="900" dirty="0">
                <a:latin typeface="Meiryo UI" panose="020B0604030504040204" pitchFamily="34" charset="-128"/>
                <a:ea typeface="Meiryo UI" panose="020B0604030504040204" pitchFamily="34" charset="-128"/>
              </a:rPr>
              <a:t>本骨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70751"/>
          </a:xfrm>
          <a:prstGeom prst="rect">
            <a:avLst/>
          </a:prstGeom>
          <a:noFill/>
        </p:spPr>
        <p:txBody>
          <a:bodyPr wrap="square" lIns="0" tIns="46800" rIns="0" spcCol="360000" rtlCol="0">
            <a:spAutoFit/>
          </a:bodyPr>
          <a:lstStyle/>
          <a:p>
            <a:pPr algn="just"/>
            <a:r>
              <a:rPr lang="en-US" altLang="ja-JP" sz="1600" dirty="0"/>
              <a:t>8</a:t>
            </a:r>
            <a:r>
              <a:rPr lang="ja-JP" altLang="en-US" sz="1600" dirty="0"/>
              <a:t>本骨で強度がある、アルミ製で軽量な親骨</a:t>
            </a:r>
            <a:r>
              <a:rPr lang="en-US" altLang="ja-JP" sz="1600" dirty="0"/>
              <a:t>55cm</a:t>
            </a:r>
            <a:r>
              <a:rPr lang="ja-JP" altLang="en-US" sz="1600" dirty="0"/>
              <a:t>の</a:t>
            </a:r>
            <a:r>
              <a:rPr lang="en-US" altLang="ja-JP" sz="1600" dirty="0"/>
              <a:t>3</a:t>
            </a:r>
            <a:r>
              <a:rPr lang="ja-JP" altLang="en-US" sz="1600" dirty="0"/>
              <a:t>段式折畳み傘。全</a:t>
            </a:r>
            <a:r>
              <a:rPr lang="en-US" altLang="ja-JP" sz="1600" dirty="0"/>
              <a:t>5</a:t>
            </a:r>
            <a:r>
              <a:rPr lang="ja-JP" altLang="en-US" sz="1600" dirty="0"/>
              <a:t>種のカラーからオリジナル名入れデザインに合った色を選択できます。賞品や物販品など多用途で使用できます。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図 1031">
            <a:extLst>
              <a:ext uri="{FF2B5EF4-FFF2-40B4-BE49-F238E27FC236}">
                <a16:creationId xmlns:a16="http://schemas.microsoft.com/office/drawing/2014/main" id="{6C1CECDA-E363-A7C3-83AD-0CED5C74BECD}"/>
              </a:ext>
            </a:extLst>
          </p:cNvPr>
          <p:cNvPicPr>
            <a:picLocks noChangeAspect="1"/>
          </p:cNvPicPr>
          <p:nvPr/>
        </p:nvPicPr>
        <p:blipFill>
          <a:blip r:embed="rId5"/>
          <a:stretch>
            <a:fillRect/>
          </a:stretch>
        </p:blipFill>
        <p:spPr>
          <a:xfrm>
            <a:off x="653878" y="1361029"/>
            <a:ext cx="3669788" cy="3669788"/>
          </a:xfrm>
          <a:prstGeom prst="rect">
            <a:avLst/>
          </a:prstGeom>
        </p:spPr>
      </p:pic>
    </p:spTree>
    <p:extLst>
      <p:ext uri="{BB962C8B-B14F-4D97-AF65-F5344CB8AC3E}">
        <p14:creationId xmlns:p14="http://schemas.microsoft.com/office/powerpoint/2010/main" val="2426702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オリジナルハイブリットスポーツタオル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W1100×H400㎜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スポーツチームの記念用や物販グッズ用に人気の高いスポーツタオルです。全面にフルカラーでのオリジナルプリントが可能。インパクトあるアイテムに仕上がります。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0970BF9-B809-1CA9-1132-6296BD604B11}"/>
              </a:ext>
            </a:extLst>
          </p:cNvPr>
          <p:cNvPicPr>
            <a:picLocks noChangeAspect="1"/>
          </p:cNvPicPr>
          <p:nvPr/>
        </p:nvPicPr>
        <p:blipFill>
          <a:blip r:embed="rId5"/>
          <a:stretch>
            <a:fillRect/>
          </a:stretch>
        </p:blipFill>
        <p:spPr>
          <a:xfrm>
            <a:off x="643283" y="1355580"/>
            <a:ext cx="3695344" cy="3695344"/>
          </a:xfrm>
          <a:prstGeom prst="rect">
            <a:avLst/>
          </a:prstGeom>
        </p:spPr>
      </p:pic>
    </p:spTree>
    <p:extLst>
      <p:ext uri="{BB962C8B-B14F-4D97-AF65-F5344CB8AC3E}">
        <p14:creationId xmlns:p14="http://schemas.microsoft.com/office/powerpoint/2010/main" val="2415956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オリジナル御朱印帳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W91×H160mm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昨今流行の御朱印集めにぴったりな御朱印帳です。表紙と背表紙にオリジナルデザインをプリント可能。フルカラー対応可能で、物販用から記念用までおすすめです。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4" name="Picture 10">
            <a:extLst>
              <a:ext uri="{FF2B5EF4-FFF2-40B4-BE49-F238E27FC236}">
                <a16:creationId xmlns:a16="http://schemas.microsoft.com/office/drawing/2014/main" id="{D4BB8D77-48C7-167B-E3B6-08D1F1A885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59" y="1394943"/>
            <a:ext cx="3407683" cy="340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903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オリジナル箸＆箸置きセット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箸置き</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アクリル製　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天然木</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箸置き</a:t>
            </a:r>
            <a:r>
              <a:rPr lang="en-US" altLang="ja-JP" sz="900" dirty="0">
                <a:latin typeface="Meiryo UI" panose="020B0604030504040204" pitchFamily="34" charset="-128"/>
                <a:ea typeface="Meiryo UI" panose="020B0604030504040204" pitchFamily="34" charset="-128"/>
              </a:rPr>
              <a:t>/27.5×34mm</a:t>
            </a:r>
            <a:r>
              <a:rPr lang="ja-JP" altLang="en-US" sz="900" dirty="0">
                <a:latin typeface="Meiryo UI" panose="020B0604030504040204" pitchFamily="34" charset="-128"/>
                <a:ea typeface="Meiryo UI" panose="020B0604030504040204" pitchFamily="34" charset="-128"/>
              </a:rPr>
              <a:t>　箸</a:t>
            </a:r>
            <a:r>
              <a:rPr lang="en-US" altLang="ja-JP" sz="900" dirty="0">
                <a:latin typeface="Meiryo UI" panose="020B0604030504040204" pitchFamily="34" charset="-128"/>
                <a:ea typeface="Meiryo UI" panose="020B0604030504040204" pitchFamily="34" charset="-128"/>
              </a:rPr>
              <a:t>/23cm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専用紙ケース</a:t>
            </a:r>
          </a:p>
          <a:p>
            <a:r>
              <a:rPr lang="ja-JP" altLang="en-US" sz="900" dirty="0">
                <a:latin typeface="Meiryo UI" panose="020B0604030504040204" pitchFamily="34" charset="-128"/>
                <a:ea typeface="Meiryo UI" panose="020B0604030504040204" pitchFamily="34" charset="-128"/>
              </a:rPr>
              <a:t>備考</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インクジェット印刷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シンプルな文字入れから、フルカラーロゴまで、どんな名入れでも精巧に仕上げられる箸と箸置きのセットです。どちらにもオリジナルプリント可能で記念用等におすすめ。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6" name="Picture 12">
            <a:extLst>
              <a:ext uri="{FF2B5EF4-FFF2-40B4-BE49-F238E27FC236}">
                <a16:creationId xmlns:a16="http://schemas.microsoft.com/office/drawing/2014/main" id="{656D19D1-583F-FB34-051E-46065F9821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113" y="1486725"/>
            <a:ext cx="3367560" cy="336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1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オリジナル箸＆</a:t>
            </a:r>
            <a:r>
              <a:rPr lang="ja-JP" altLang="en-US" sz="2000" b="1" dirty="0">
                <a:solidFill>
                  <a:schemeClr val="bg1"/>
                </a:solidFill>
                <a:latin typeface="Meiryo UI" panose="020B0604030504040204" pitchFamily="34" charset="-128"/>
                <a:ea typeface="Meiryo UI" panose="020B0604030504040204" pitchFamily="34" charset="-128"/>
              </a:rPr>
              <a:t>ランチョンマット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ランチョンマット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　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天然木</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ランチョンマット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30×40cm</a:t>
            </a:r>
            <a:r>
              <a:rPr lang="ja-JP" altLang="en-US" sz="900" dirty="0">
                <a:latin typeface="Meiryo UI" panose="020B0604030504040204" pitchFamily="34" charset="-128"/>
                <a:ea typeface="Meiryo UI" panose="020B0604030504040204" pitchFamily="34" charset="-128"/>
              </a:rPr>
              <a:t>　箸</a:t>
            </a:r>
            <a:r>
              <a:rPr lang="en-US" altLang="ja-JP" sz="900" dirty="0">
                <a:latin typeface="Meiryo UI" panose="020B0604030504040204" pitchFamily="34" charset="-128"/>
                <a:ea typeface="Meiryo UI" panose="020B0604030504040204" pitchFamily="34" charset="-128"/>
              </a:rPr>
              <a:t>/23cm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専用紙ケース</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インクジェット印刷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日本伝統の「和」を感じさせる箸とランチョンマットのセットです。箸にはロゴや文字など、オリジナルデザインの名入れプリントが可能。記念用から物販用まで幅広いシーンにおすすめです。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94B37FE1-4CE0-5806-8C2E-9CCA56C8CA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720" y="1411149"/>
            <a:ext cx="3457152" cy="345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781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オリジナル扇子＆ハンカチセット</a:t>
            </a:r>
            <a:endParaRPr lang="ja-JP" altLang="en-US" sz="2000" b="1"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扇子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竹・ポリエステル　ハンカチ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扇子</a:t>
            </a:r>
            <a:r>
              <a:rPr lang="en-US" altLang="ja-JP" sz="900" dirty="0">
                <a:latin typeface="Meiryo UI" panose="020B0604030504040204" pitchFamily="34" charset="-128"/>
                <a:ea typeface="Meiryo UI" panose="020B0604030504040204" pitchFamily="34" charset="-128"/>
              </a:rPr>
              <a:t>/21cm 30</a:t>
            </a:r>
            <a:r>
              <a:rPr lang="ja-JP" altLang="en-US" sz="900" dirty="0">
                <a:latin typeface="Meiryo UI" panose="020B0604030504040204" pitchFamily="34" charset="-128"/>
                <a:ea typeface="Meiryo UI" panose="020B0604030504040204" pitchFamily="34" charset="-128"/>
              </a:rPr>
              <a:t>間　ハンカチ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20×20cm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専用帯付き</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扇子の親骨名入れ</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扇子とハンカチの、日本伝統の「和」を感じさせるセットです。扇子の親骨にはオリジナルの名入れプリントが可能。記念用から物販用まで幅広いシーンにおすすめです。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0" name="Picture 16">
            <a:extLst>
              <a:ext uri="{FF2B5EF4-FFF2-40B4-BE49-F238E27FC236}">
                <a16:creationId xmlns:a16="http://schemas.microsoft.com/office/drawing/2014/main" id="{6A624C5A-ED47-5128-C88D-1F6AB59446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76" y="1406297"/>
            <a:ext cx="3425563" cy="34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787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ラバーウッドフォトスタンド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アクリル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178×140×9mm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a:t>
            </a:r>
            <a:r>
              <a:rPr lang="ja-JP" altLang="en-US" sz="900">
                <a:latin typeface="Meiryo UI" panose="020B0604030504040204" pitchFamily="34" charset="-128"/>
                <a:ea typeface="Meiryo UI" panose="020B0604030504040204" pitchFamily="34" charset="-128"/>
              </a:rPr>
              <a:t>判サイズ対応</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台紙のデザインは弊社の都合により変わることがあります</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ゴムの木の廃材を素材にして作られたスタンダードなタイプのフォトスタンドです。カラー展開はナチュラルウッドとダークウッドの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色。フルカラーのオリジナル名入れが可能です。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75C3817-FC55-6F42-AD7B-F9B9CBA8B0AC}"/>
              </a:ext>
            </a:extLst>
          </p:cNvPr>
          <p:cNvPicPr>
            <a:picLocks noChangeAspect="1"/>
          </p:cNvPicPr>
          <p:nvPr/>
        </p:nvPicPr>
        <p:blipFill>
          <a:blip r:embed="rId5"/>
          <a:stretch>
            <a:fillRect/>
          </a:stretch>
        </p:blipFill>
        <p:spPr>
          <a:xfrm>
            <a:off x="427798" y="2086744"/>
            <a:ext cx="4156308" cy="2709912"/>
          </a:xfrm>
          <a:prstGeom prst="rect">
            <a:avLst/>
          </a:prstGeom>
        </p:spPr>
      </p:pic>
    </p:spTree>
    <p:extLst>
      <p:ext uri="{BB962C8B-B14F-4D97-AF65-F5344CB8AC3E}">
        <p14:creationId xmlns:p14="http://schemas.microsoft.com/office/powerpoint/2010/main" val="109644913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1371</TotalTime>
  <Words>2695</Words>
  <Application>Microsoft Office PowerPoint</Application>
  <PresentationFormat>画面に合わせる (4:3)</PresentationFormat>
  <Paragraphs>469</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伊藤佳代</cp:lastModifiedBy>
  <cp:revision>295</cp:revision>
  <cp:lastPrinted>2021-07-20T08:57:41Z</cp:lastPrinted>
  <dcterms:created xsi:type="dcterms:W3CDTF">2021-06-21T09:41:39Z</dcterms:created>
  <dcterms:modified xsi:type="dcterms:W3CDTF">2024-07-19T06:59:59Z</dcterms:modified>
</cp:coreProperties>
</file>