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88"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56" r:id="rId32"/>
    <p:sldId id="289"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94" autoAdjust="0"/>
    <p:restoredTop sz="94656"/>
  </p:normalViewPr>
  <p:slideViewPr>
    <p:cSldViewPr snapToGrid="0" snapToObjects="1">
      <p:cViewPr varScale="1">
        <p:scale>
          <a:sx n="68" d="100"/>
          <a:sy n="68" d="100"/>
        </p:scale>
        <p:origin x="312" y="-303"/>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478184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596113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3374853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288667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901098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3177020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2340864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氷タオル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綿</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レーヨン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他 成分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精製水</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除菌剤</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塩化ベンゼトニウム 他</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香料</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260×260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パッケージサイズ</a:t>
            </a:r>
            <a:r>
              <a:rPr lang="en-US" altLang="ja-JP" sz="900" dirty="0">
                <a:latin typeface="Meiryo UI" panose="020B0604030504040204" pitchFamily="34" charset="-128"/>
                <a:ea typeface="Meiryo UI" panose="020B0604030504040204" pitchFamily="34" charset="-128"/>
              </a:rPr>
              <a:t>/99×200×13</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袋裏面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夏場の屋外フェスや現場作業の暑さ対策として、また急な発熱時の熱冷まし用としても便利に活用できる氷タオルです。冷凍庫に入れて冷やすだけですのでとっても手軽ですので是非ご利用ください。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4B9EE963-D183-4043-97C3-E7F13A9DD66E}"/>
              </a:ext>
            </a:extLst>
          </p:cNvPr>
          <p:cNvPicPr>
            <a:picLocks noChangeAspect="1"/>
          </p:cNvPicPr>
          <p:nvPr/>
        </p:nvPicPr>
        <p:blipFill>
          <a:blip r:embed="rId5"/>
          <a:stretch>
            <a:fillRect/>
          </a:stretch>
        </p:blipFill>
        <p:spPr>
          <a:xfrm>
            <a:off x="1392245" y="1448096"/>
            <a:ext cx="2088959" cy="3539325"/>
          </a:xfrm>
          <a:prstGeom prst="rect">
            <a:avLst/>
          </a:prstGeom>
        </p:spPr>
      </p:pic>
    </p:spTree>
    <p:extLst>
      <p:ext uri="{BB962C8B-B14F-4D97-AF65-F5344CB8AC3E}">
        <p14:creationId xmlns:p14="http://schemas.microsoft.com/office/powerpoint/2010/main" val="3057876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ボトル入</a:t>
            </a:r>
            <a:r>
              <a:rPr lang="en-US" altLang="ja-JP" sz="2000" dirty="0">
                <a:solidFill>
                  <a:schemeClr val="bg1"/>
                </a:solidFill>
                <a:latin typeface="Meiryo UI" panose="020B0604030504040204" pitchFamily="34" charset="-128"/>
                <a:ea typeface="Meiryo UI" panose="020B0604030504040204" pitchFamily="34" charset="-128"/>
              </a:rPr>
              <a:t>ICE</a:t>
            </a:r>
            <a:r>
              <a:rPr lang="ja-JP" altLang="en-US" sz="2000" dirty="0">
                <a:solidFill>
                  <a:schemeClr val="bg1"/>
                </a:solidFill>
                <a:latin typeface="Meiryo UI" panose="020B0604030504040204" pitchFamily="34" charset="-128"/>
                <a:ea typeface="Meiryo UI" panose="020B0604030504040204" pitchFamily="34" charset="-128"/>
              </a:rPr>
              <a:t>タオル</a:t>
            </a:r>
            <a:r>
              <a:rPr lang="en-US" altLang="ja-JP" sz="2000" dirty="0">
                <a:solidFill>
                  <a:schemeClr val="bg1"/>
                </a:solidFill>
                <a:latin typeface="Meiryo UI" panose="020B0604030504040204" pitchFamily="34" charset="-128"/>
                <a:ea typeface="Meiryo UI" panose="020B0604030504040204" pitchFamily="34" charset="-128"/>
              </a:rPr>
              <a:t>(RPET)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pPr>
              <a:tabLst>
                <a:tab pos="450850" algn="l"/>
                <a:tab pos="631825" algn="l"/>
              </a:tabLst>
            </a:pPr>
            <a:r>
              <a:rPr lang="ja-JP" altLang="en-US" sz="1000" dirty="0">
                <a:latin typeface="Meiryo UI" panose="020B0604030504040204" pitchFamily="50" charset="-128"/>
                <a:ea typeface="Meiryo UI" panose="020B0604030504040204" pitchFamily="50" charset="-128"/>
              </a:rPr>
              <a:t>素材：</a:t>
            </a:r>
            <a:r>
              <a:rPr lang="en-US" altLang="ja-JP" sz="1000" b="0" i="0" dirty="0">
                <a:solidFill>
                  <a:srgbClr val="333333"/>
                </a:solidFill>
                <a:effectLst/>
                <a:latin typeface="Meiryo UI" panose="020B0604030504040204" pitchFamily="50" charset="-128"/>
                <a:ea typeface="Meiryo UI" panose="020B0604030504040204" pitchFamily="50" charset="-128"/>
              </a:rPr>
              <a:t>RPET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PP</a:t>
            </a:r>
          </a:p>
          <a:p>
            <a:pPr>
              <a:tabLst>
                <a:tab pos="450850" algn="l"/>
                <a:tab pos="631825" algn="l"/>
              </a:tabLst>
            </a:pPr>
            <a:r>
              <a:rPr lang="ja-JP" altLang="en-US" sz="1000" spc="200" dirty="0">
                <a:latin typeface="Meiryo UI" panose="020B0604030504040204" pitchFamily="50" charset="-128"/>
                <a:ea typeface="Meiryo UI" panose="020B0604030504040204" pitchFamily="50" charset="-128"/>
              </a:rPr>
              <a:t>サイズ</a:t>
            </a:r>
            <a:r>
              <a:rPr lang="ja-JP" altLang="en-US" sz="1000" dirty="0">
                <a:latin typeface="Meiryo UI" panose="020B0604030504040204" pitchFamily="50" charset="-128"/>
                <a:ea typeface="Meiryo UI" panose="020B0604030504040204" pitchFamily="50" charset="-128"/>
              </a:rPr>
              <a:t>：</a:t>
            </a:r>
            <a:r>
              <a:rPr lang="ja-JP" altLang="en-US" sz="1000" b="0" i="0" dirty="0">
                <a:solidFill>
                  <a:srgbClr val="333333"/>
                </a:solidFill>
                <a:effectLst/>
                <a:latin typeface="Meiryo UI" panose="020B0604030504040204" pitchFamily="50" charset="-128"/>
                <a:ea typeface="Meiryo UI" panose="020B0604030504040204" pitchFamily="50" charset="-128"/>
              </a:rPr>
              <a:t>タオル </a:t>
            </a:r>
            <a:r>
              <a:rPr lang="en-US" altLang="ja-JP" sz="1000" b="0" i="0" dirty="0">
                <a:solidFill>
                  <a:srgbClr val="333333"/>
                </a:solidFill>
                <a:effectLst/>
                <a:latin typeface="Meiryo UI" panose="020B0604030504040204" pitchFamily="50" charset="-128"/>
                <a:ea typeface="Meiryo UI" panose="020B0604030504040204" pitchFamily="50" charset="-128"/>
              </a:rPr>
              <a:t>300×800mm</a:t>
            </a:r>
            <a:r>
              <a:rPr lang="ja-JP" altLang="en-US" sz="1000" b="0" i="0" dirty="0">
                <a:solidFill>
                  <a:srgbClr val="333333"/>
                </a:solidFill>
                <a:effectLst/>
                <a:latin typeface="Meiryo UI" panose="020B0604030504040204" pitchFamily="50" charset="-128"/>
                <a:ea typeface="Meiryo UI" panose="020B0604030504040204" pitchFamily="50" charset="-128"/>
              </a:rPr>
              <a:t>　ボトル </a:t>
            </a:r>
            <a:r>
              <a:rPr lang="en-US" altLang="ja-JP" sz="1000" b="0" i="0" dirty="0">
                <a:solidFill>
                  <a:srgbClr val="333333"/>
                </a:solidFill>
                <a:effectLst/>
                <a:latin typeface="Meiryo UI" panose="020B0604030504040204" pitchFamily="50" charset="-128"/>
                <a:ea typeface="Meiryo UI" panose="020B0604030504040204" pitchFamily="50" charset="-128"/>
              </a:rPr>
              <a:t>Φ65×160mm</a:t>
            </a:r>
          </a:p>
          <a:p>
            <a:pPr>
              <a:tabLst>
                <a:tab pos="450850" algn="l"/>
                <a:tab pos="631825" algn="l"/>
              </a:tabLst>
            </a:pPr>
            <a:r>
              <a:rPr lang="ja-JP" altLang="en-US" sz="1000" dirty="0">
                <a:latin typeface="Meiryo UI" panose="020B0604030504040204" pitchFamily="50" charset="-128"/>
                <a:ea typeface="Meiryo UI" panose="020B0604030504040204" pitchFamily="50" charset="-128"/>
              </a:rPr>
              <a:t>包装：</a:t>
            </a:r>
            <a:r>
              <a:rPr lang="en-US" altLang="ja-JP" sz="1000" dirty="0">
                <a:latin typeface="Meiryo UI" panose="020B0604030504040204" pitchFamily="50" charset="-128"/>
                <a:ea typeface="Meiryo UI" panose="020B0604030504040204" pitchFamily="50" charset="-128"/>
              </a:rPr>
              <a:t>	</a:t>
            </a:r>
            <a:r>
              <a:rPr lang="ja-JP" altLang="en-US" sz="1000" b="0" i="0" dirty="0">
                <a:solidFill>
                  <a:srgbClr val="333333"/>
                </a:solidFill>
                <a:effectLst/>
                <a:latin typeface="Meiryo UI" panose="020B0604030504040204" pitchFamily="50" charset="-128"/>
                <a:ea typeface="Meiryo UI" panose="020B0604030504040204" pitchFamily="50" charset="-128"/>
              </a:rPr>
              <a:t>箱入 箱サイズ／</a:t>
            </a:r>
            <a:r>
              <a:rPr lang="en-US" altLang="ja-JP" sz="1000" b="0" i="0" dirty="0">
                <a:solidFill>
                  <a:srgbClr val="333333"/>
                </a:solidFill>
                <a:effectLst/>
                <a:latin typeface="Meiryo UI" panose="020B0604030504040204" pitchFamily="50" charset="-128"/>
                <a:ea typeface="Meiryo UI" panose="020B0604030504040204" pitchFamily="50" charset="-128"/>
              </a:rPr>
              <a:t>168×73×73mm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52867"/>
            <a:ext cx="3560089" cy="5006"/>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46221"/>
          </a:xfrm>
          <a:prstGeom prst="rect">
            <a:avLst/>
          </a:prstGeom>
          <a:noFill/>
        </p:spPr>
        <p:txBody>
          <a:bodyPr wrap="square" rtlCol="0">
            <a:spAutoFit/>
          </a:bodyPr>
          <a:lstStyle/>
          <a:p>
            <a:r>
              <a:rPr lang="ja-JP" altLang="en-US" sz="10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濡らすとひんやりとした心地良さを感じさせてくれる専用ボトル入りのタオルです。素材はリサイクルペットを原料としていますので地球に優しい点も高ポイント。</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2A89522-6DF5-C19B-D884-70271ACE43E7}"/>
              </a:ext>
            </a:extLst>
          </p:cNvPr>
          <p:cNvPicPr>
            <a:picLocks noChangeAspect="1"/>
          </p:cNvPicPr>
          <p:nvPr/>
        </p:nvPicPr>
        <p:blipFill>
          <a:blip r:embed="rId5"/>
          <a:stretch>
            <a:fillRect/>
          </a:stretch>
        </p:blipFill>
        <p:spPr>
          <a:xfrm>
            <a:off x="710621" y="1390460"/>
            <a:ext cx="3560089" cy="3560089"/>
          </a:xfrm>
          <a:prstGeom prst="rect">
            <a:avLst/>
          </a:prstGeom>
        </p:spPr>
      </p:pic>
    </p:spTree>
    <p:extLst>
      <p:ext uri="{BB962C8B-B14F-4D97-AF65-F5344CB8AC3E}">
        <p14:creationId xmlns:p14="http://schemas.microsoft.com/office/powerpoint/2010/main" val="2466737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アイスクリームスプーン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26×100×6mm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考：シルバー・ブラック・シャンパンゴールド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手の体温が伝わりやすいアルミ素材のアイスクリーム専用スプーンです。カチカチに固いアイスクリームを早く食べたい方におすすめ。</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8423D46-BBC5-884E-8B5E-D2740B363229}"/>
              </a:ext>
            </a:extLst>
          </p:cNvPr>
          <p:cNvPicPr>
            <a:picLocks noChangeAspect="1"/>
          </p:cNvPicPr>
          <p:nvPr/>
        </p:nvPicPr>
        <p:blipFill>
          <a:blip r:embed="rId5"/>
          <a:stretch>
            <a:fillRect/>
          </a:stretch>
        </p:blipFill>
        <p:spPr>
          <a:xfrm>
            <a:off x="895104" y="1496155"/>
            <a:ext cx="3212303" cy="3361713"/>
          </a:xfrm>
          <a:prstGeom prst="rect">
            <a:avLst/>
          </a:prstGeom>
        </p:spPr>
      </p:pic>
    </p:spTree>
    <p:extLst>
      <p:ext uri="{BB962C8B-B14F-4D97-AF65-F5344CB8AC3E}">
        <p14:creationId xmlns:p14="http://schemas.microsoft.com/office/powerpoint/2010/main" val="3061489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コンパクトオペラグラス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PMMA</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/73×115×25mm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コンパクトなサイズ感で持ち歩きにも便利なオペラグラスです。ワンタッチで開閉できるため使いたい時にすぐ使えるのも高ポイント！オリジナルグッズやノベルティにおすすめです。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8F737AEA-D5C1-9D3C-0548-ABD0AF90C4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490" y="1371901"/>
            <a:ext cx="3627882" cy="362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405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レザーベーシックキーホルダー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材：牛革</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スプリットレザー</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32×110×5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考：リアルブラック・キャラメルブラウン</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本物志向の方におすすめの、スプリットレザーを使用したシックで高級感のあるキーホルダーです。カラーバリエーションは全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色ありますのでオリジナル名入れに合わせてお選びください。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4B4C8697-9D11-BA4E-AB2E-C50DCEACD2D9}"/>
              </a:ext>
            </a:extLst>
          </p:cNvPr>
          <p:cNvPicPr>
            <a:picLocks noChangeAspect="1"/>
          </p:cNvPicPr>
          <p:nvPr/>
        </p:nvPicPr>
        <p:blipFill>
          <a:blip r:embed="rId5"/>
          <a:stretch>
            <a:fillRect/>
          </a:stretch>
        </p:blipFill>
        <p:spPr>
          <a:xfrm>
            <a:off x="960186" y="1422052"/>
            <a:ext cx="3083592" cy="3530362"/>
          </a:xfrm>
          <a:prstGeom prst="rect">
            <a:avLst/>
          </a:prstGeom>
        </p:spPr>
      </p:pic>
    </p:spTree>
    <p:extLst>
      <p:ext uri="{BB962C8B-B14F-4D97-AF65-F5344CB8AC3E}">
        <p14:creationId xmlns:p14="http://schemas.microsoft.com/office/powerpoint/2010/main" val="2877359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昇華 マグカップ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ノーマル範囲</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スト－ンウェア</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82</a:t>
            </a:r>
            <a:r>
              <a:rPr lang="el-GR" altLang="ja-JP" sz="900" b="0" i="0" dirty="0">
                <a:solidFill>
                  <a:srgbClr val="333333"/>
                </a:solidFill>
                <a:effectLst/>
                <a:latin typeface="-apple-system"/>
              </a:rPr>
              <a:t>Φ×</a:t>
            </a:r>
            <a:r>
              <a:rPr lang="en-US" altLang="ja-JP" sz="900" b="0" i="0" dirty="0">
                <a:solidFill>
                  <a:srgbClr val="333333"/>
                </a:solidFill>
                <a:effectLst/>
                <a:latin typeface="-apple-system"/>
              </a:rPr>
              <a:t>H95mm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315g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a:t>
            </a:r>
            <a:r>
              <a:rPr lang="en-US" altLang="ja-JP" sz="900" b="0" i="0" dirty="0">
                <a:solidFill>
                  <a:srgbClr val="333333"/>
                </a:solidFill>
                <a:effectLst/>
                <a:latin typeface="-apple-system"/>
              </a:rPr>
              <a:t>1</a:t>
            </a:r>
            <a:r>
              <a:rPr lang="ja-JP" altLang="en-US" sz="900" b="0" i="0" dirty="0">
                <a:solidFill>
                  <a:srgbClr val="333333"/>
                </a:solidFill>
                <a:effectLst/>
                <a:latin typeface="-apple-system"/>
              </a:rPr>
              <a:t>枚同梱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zh-TW" sz="900" b="0" i="0" dirty="0">
                <a:solidFill>
                  <a:srgbClr val="333333"/>
                </a:solidFill>
                <a:effectLst/>
                <a:latin typeface="-apple-system"/>
              </a:rPr>
              <a:t>1</a:t>
            </a:r>
            <a:r>
              <a:rPr lang="zh-TW" altLang="en-US" sz="900" b="0" i="0" dirty="0">
                <a:solidFill>
                  <a:srgbClr val="333333"/>
                </a:solidFill>
                <a:effectLst/>
                <a:latin typeface="-apple-system"/>
              </a:rPr>
              <a:t>個箱梱包</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a:t>
            </a:r>
            <a:r>
              <a:rPr lang="en-US" altLang="zh-TW" sz="900" b="0" i="0" dirty="0">
                <a:solidFill>
                  <a:srgbClr val="333333"/>
                </a:solidFill>
                <a:effectLst/>
                <a:latin typeface="-apple-system"/>
              </a:rPr>
              <a:t>)</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食品衛生法による厚生省告示第</a:t>
            </a:r>
            <a:r>
              <a:rPr lang="en-US" altLang="ja-JP" sz="900" b="0" i="0" dirty="0">
                <a:solidFill>
                  <a:srgbClr val="333333"/>
                </a:solidFill>
                <a:effectLst/>
                <a:latin typeface="-apple-system"/>
              </a:rPr>
              <a:t>370</a:t>
            </a:r>
            <a:r>
              <a:rPr lang="ja-JP" altLang="en-US" sz="900" b="0" i="0" dirty="0">
                <a:solidFill>
                  <a:srgbClr val="333333"/>
                </a:solidFill>
                <a:effectLst/>
                <a:latin typeface="-apple-system"/>
              </a:rPr>
              <a:t>号に適合</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ストーンウェア素材のスタンダードなマグカップです。フルカラープリント製作が可能で印刷可能範囲は、横</a:t>
            </a:r>
            <a:r>
              <a:rPr lang="en-US" altLang="ja-JP" sz="1600" b="0" i="0" dirty="0">
                <a:solidFill>
                  <a:srgbClr val="333333"/>
                </a:solidFill>
                <a:effectLst/>
                <a:latin typeface="-apple-system"/>
              </a:rPr>
              <a:t>200×</a:t>
            </a:r>
            <a:r>
              <a:rPr lang="ja-JP" altLang="en-US" sz="1600" b="0" i="0" dirty="0">
                <a:solidFill>
                  <a:srgbClr val="333333"/>
                </a:solidFill>
                <a:effectLst/>
                <a:latin typeface="-apple-system"/>
              </a:rPr>
              <a:t>高さ</a:t>
            </a:r>
            <a:r>
              <a:rPr lang="en-US" altLang="ja-JP" sz="1600" b="0" i="0" dirty="0">
                <a:solidFill>
                  <a:srgbClr val="333333"/>
                </a:solidFill>
                <a:effectLst/>
                <a:latin typeface="-apple-system"/>
              </a:rPr>
              <a:t>80mm</a:t>
            </a:r>
            <a:r>
              <a:rPr lang="ja-JP" altLang="en-US" sz="1600" b="0" i="0" dirty="0">
                <a:solidFill>
                  <a:srgbClr val="333333"/>
                </a:solidFill>
                <a:effectLst/>
                <a:latin typeface="-apple-system"/>
              </a:rPr>
              <a:t>。上下合わせて</a:t>
            </a:r>
            <a:r>
              <a:rPr lang="en-US" altLang="ja-JP" sz="1600" b="0" i="0" dirty="0">
                <a:solidFill>
                  <a:srgbClr val="333333"/>
                </a:solidFill>
                <a:effectLst/>
                <a:latin typeface="-apple-system"/>
              </a:rPr>
              <a:t>15mm</a:t>
            </a:r>
            <a:r>
              <a:rPr lang="ja-JP" altLang="en-US" sz="1600" b="0" i="0" dirty="0">
                <a:solidFill>
                  <a:srgbClr val="333333"/>
                </a:solidFill>
                <a:effectLst/>
                <a:latin typeface="-apple-system"/>
              </a:rPr>
              <a:t>程度の余白ができる形で仕上がります。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9A743509-9D56-00C7-8BDB-64DC319F5FE4}"/>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48061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すず音 和柄扇子</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竹、ポリエステル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全長約</a:t>
            </a:r>
            <a:r>
              <a:rPr lang="en-US" altLang="ja-JP" sz="900" dirty="0">
                <a:latin typeface="Meiryo UI" panose="020B0604030504040204" pitchFamily="34" charset="-128"/>
                <a:ea typeface="Meiryo UI" panose="020B0604030504040204" pitchFamily="34" charset="-128"/>
              </a:rPr>
              <a:t>210mm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名入れ可能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涼しげで爽やかな色彩で描かれた、とんぼ市松、金魚、層雲の</a:t>
            </a:r>
            <a:r>
              <a:rPr lang="en-US" altLang="ja-JP" sz="1600" b="0" i="0" dirty="0">
                <a:solidFill>
                  <a:srgbClr val="333333"/>
                </a:solidFill>
                <a:effectLst/>
                <a:highlight>
                  <a:srgbClr val="FFFFFF"/>
                </a:highlight>
                <a:latin typeface="-apple-system"/>
              </a:rPr>
              <a:t>3</a:t>
            </a:r>
            <a:r>
              <a:rPr lang="ja-JP" altLang="en-US" sz="1600" b="0" i="0" dirty="0">
                <a:solidFill>
                  <a:srgbClr val="333333"/>
                </a:solidFill>
                <a:effectLst/>
                <a:highlight>
                  <a:srgbClr val="FFFFFF"/>
                </a:highlight>
                <a:latin typeface="-apple-system"/>
              </a:rPr>
              <a:t>タイプから自由に選べる和柄扇子です。扇子はコンパクトに持ち歩くことができ、電源等も必要ないためエコグッズとしても◎！</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FCC41FF8-7075-9DB8-13EB-005D45078A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739" y="1427228"/>
            <a:ext cx="3530142" cy="353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009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アイスクリームスプーン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27×150×11(mm)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熱伝導性に優れたアルミ素材を使用しているため、握る手の熱が先まで伝わりやすく、固いアイスも楽々食べられるスプーンです。記念品やノベルティアイテムとしてもおすすめのアイテムです。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798A7DC-668A-C74D-AA1F-502463A93025}"/>
              </a:ext>
            </a:extLst>
          </p:cNvPr>
          <p:cNvPicPr>
            <a:picLocks noChangeAspect="1"/>
          </p:cNvPicPr>
          <p:nvPr/>
        </p:nvPicPr>
        <p:blipFill>
          <a:blip r:embed="rId5"/>
          <a:stretch>
            <a:fillRect/>
          </a:stretch>
        </p:blipFill>
        <p:spPr>
          <a:xfrm>
            <a:off x="770951" y="1371901"/>
            <a:ext cx="3476532" cy="3476532"/>
          </a:xfrm>
          <a:prstGeom prst="rect">
            <a:avLst/>
          </a:prstGeom>
        </p:spPr>
      </p:pic>
    </p:spTree>
    <p:extLst>
      <p:ext uri="{BB962C8B-B14F-4D97-AF65-F5344CB8AC3E}">
        <p14:creationId xmlns:p14="http://schemas.microsoft.com/office/powerpoint/2010/main" val="1607632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ストラップ付ルーペ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・アクリル・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35×106×4mm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胸ポケットに入れられるコンパクトさに加え、首から下げられるストラップ付きのため、いつでもどこでも必要なとき取り出せる便利なルーペです。特典用やノベルティ用におすすめです。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8" name="図 77">
            <a:extLst>
              <a:ext uri="{FF2B5EF4-FFF2-40B4-BE49-F238E27FC236}">
                <a16:creationId xmlns:a16="http://schemas.microsoft.com/office/drawing/2014/main" id="{DCAEDA27-DD08-F687-7F4B-34ED2D8674DD}"/>
              </a:ext>
            </a:extLst>
          </p:cNvPr>
          <p:cNvPicPr>
            <a:picLocks noChangeAspect="1"/>
          </p:cNvPicPr>
          <p:nvPr/>
        </p:nvPicPr>
        <p:blipFill>
          <a:blip r:embed="rId5"/>
          <a:stretch>
            <a:fillRect/>
          </a:stretch>
        </p:blipFill>
        <p:spPr>
          <a:xfrm>
            <a:off x="621127" y="1411148"/>
            <a:ext cx="3588371" cy="3588371"/>
          </a:xfrm>
          <a:prstGeom prst="rect">
            <a:avLst/>
          </a:prstGeom>
        </p:spPr>
      </p:pic>
    </p:spTree>
    <p:extLst>
      <p:ext uri="{BB962C8B-B14F-4D97-AF65-F5344CB8AC3E}">
        <p14:creationId xmlns:p14="http://schemas.microsoft.com/office/powerpoint/2010/main" val="3800328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サプリメントケース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57×85×30mm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60×87×34mm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お薬を小分けにして持ち歩きたい場合にはとっても便利なケースです。もちろん、お薬以外にもアクセサリーや釣り具など、細かいアイテムを入れるケースとしてもおすすめです。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62BA29BE-F8B4-7E03-B7A4-91E157930EA9}"/>
              </a:ext>
            </a:extLst>
          </p:cNvPr>
          <p:cNvPicPr>
            <a:picLocks noChangeAspect="1"/>
          </p:cNvPicPr>
          <p:nvPr/>
        </p:nvPicPr>
        <p:blipFill>
          <a:blip r:embed="rId5"/>
          <a:stretch>
            <a:fillRect/>
          </a:stretch>
        </p:blipFill>
        <p:spPr>
          <a:xfrm>
            <a:off x="654639" y="1452508"/>
            <a:ext cx="3560089" cy="3560089"/>
          </a:xfrm>
          <a:prstGeom prst="rect">
            <a:avLst/>
          </a:prstGeom>
        </p:spPr>
      </p:pic>
    </p:spTree>
    <p:extLst>
      <p:ext uri="{BB962C8B-B14F-4D97-AF65-F5344CB8AC3E}">
        <p14:creationId xmlns:p14="http://schemas.microsoft.com/office/powerpoint/2010/main" val="1574156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ハンドル付ボトルカバー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ポリエステル・ゴム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265×105×58mm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ペットボトルもステンレスボトルも入れられるお洒落なハンドル付きのボトルカバーです。イベントやキャンペーンのノベルティ用にもおすすめ。カラーバリエーションは全</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9533FCB3-163C-9133-2F9A-311300706BF7}"/>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105148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オリジナル手ぬぐい（顔料プリント）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備考：印刷：顔料プリント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手ぬぐいの生地の上にインクを乗せる事で、細かな線のデザインを再現する顔料プリント手ぬぐい。展示会用ノベルティや物販品を。大量枚数＆低コストで製作したいとお考えの方にはオススメです。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B640182-1B88-ACD0-1EAC-421A5D029BED}"/>
              </a:ext>
            </a:extLst>
          </p:cNvPr>
          <p:cNvPicPr>
            <a:picLocks noChangeAspect="1"/>
          </p:cNvPicPr>
          <p:nvPr/>
        </p:nvPicPr>
        <p:blipFill>
          <a:blip r:embed="rId5"/>
          <a:stretch>
            <a:fillRect/>
          </a:stretch>
        </p:blipFill>
        <p:spPr>
          <a:xfrm>
            <a:off x="720771" y="1414369"/>
            <a:ext cx="3573052" cy="3573052"/>
          </a:xfrm>
          <a:prstGeom prst="rect">
            <a:avLst/>
          </a:prstGeom>
        </p:spPr>
      </p:pic>
    </p:spTree>
    <p:extLst>
      <p:ext uri="{BB962C8B-B14F-4D97-AF65-F5344CB8AC3E}">
        <p14:creationId xmlns:p14="http://schemas.microsoft.com/office/powerpoint/2010/main" val="921346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LED3</a:t>
            </a:r>
            <a:r>
              <a:rPr lang="ja-JP" altLang="en-US" sz="2000">
                <a:solidFill>
                  <a:schemeClr val="bg1"/>
                </a:solidFill>
                <a:latin typeface="Meiryo UI" panose="020B0604030504040204" pitchFamily="34" charset="-128"/>
                <a:ea typeface="Meiryo UI" panose="020B0604030504040204" pitchFamily="34" charset="-128"/>
              </a:rPr>
              <a:t>灯フラットライトキーホルダー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25×84×15mm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フラットな形状は持ち歩きやすい上、名入れプリントするデザインも目立たせることが出来るため、オリジナルグッズ用として最適です。マットシルバーとマットブラックの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446829A-280A-B942-8D59-1DE1751838E4}"/>
              </a:ext>
            </a:extLst>
          </p:cNvPr>
          <p:cNvPicPr>
            <a:picLocks noChangeAspect="1"/>
          </p:cNvPicPr>
          <p:nvPr/>
        </p:nvPicPr>
        <p:blipFill>
          <a:blip r:embed="rId5"/>
          <a:stretch>
            <a:fillRect/>
          </a:stretch>
        </p:blipFill>
        <p:spPr>
          <a:xfrm>
            <a:off x="699374" y="1487923"/>
            <a:ext cx="3501827" cy="3494709"/>
          </a:xfrm>
          <a:prstGeom prst="rect">
            <a:avLst/>
          </a:prstGeom>
        </p:spPr>
      </p:pic>
    </p:spTree>
    <p:extLst>
      <p:ext uri="{BB962C8B-B14F-4D97-AF65-F5344CB8AC3E}">
        <p14:creationId xmlns:p14="http://schemas.microsoft.com/office/powerpoint/2010/main" val="749003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A6</a:t>
            </a:r>
            <a:r>
              <a:rPr lang="ja-JP" altLang="en-US" sz="2000">
                <a:solidFill>
                  <a:schemeClr val="bg1"/>
                </a:solidFill>
                <a:latin typeface="Meiryo UI" panose="020B0604030504040204" pitchFamily="34" charset="-128"/>
                <a:ea typeface="Meiryo UI" panose="020B0604030504040204" pitchFamily="34" charset="-128"/>
              </a:rPr>
              <a:t>メモパッド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103×148×9mm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ブルー、レッド、ブラック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A6</a:t>
            </a:r>
            <a:r>
              <a:rPr lang="ja-JP" altLang="en-US" sz="1600">
                <a:latin typeface="Meiryo UI" panose="020B0604030504040204" pitchFamily="34" charset="-128"/>
                <a:ea typeface="Meiryo UI" panose="020B0604030504040204" pitchFamily="34" charset="-128"/>
              </a:rPr>
              <a:t>サイズのリサイクルメモパッドです。とてもシンプルなデザインで、どんなオリジナル名入れでもマッチしますので、ノベルティ用などにおすすめです。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FB10F8B-21DA-C74C-BAA3-CF3027F2407D}"/>
              </a:ext>
            </a:extLst>
          </p:cNvPr>
          <p:cNvPicPr>
            <a:picLocks noChangeAspect="1"/>
          </p:cNvPicPr>
          <p:nvPr/>
        </p:nvPicPr>
        <p:blipFill>
          <a:blip r:embed="rId5"/>
          <a:stretch>
            <a:fillRect/>
          </a:stretch>
        </p:blipFill>
        <p:spPr>
          <a:xfrm>
            <a:off x="807641" y="1597412"/>
            <a:ext cx="3175000" cy="3175000"/>
          </a:xfrm>
          <a:prstGeom prst="rect">
            <a:avLst/>
          </a:prstGeom>
        </p:spPr>
      </p:pic>
    </p:spTree>
    <p:extLst>
      <p:ext uri="{BB962C8B-B14F-4D97-AF65-F5344CB8AC3E}">
        <p14:creationId xmlns:p14="http://schemas.microsoft.com/office/powerpoint/2010/main" val="1398443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マルチメモ</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 altLang="ja-JP" sz="900" dirty="0">
                <a:latin typeface="Meiryo UI" panose="020B0604030504040204" pitchFamily="34" charset="-128"/>
                <a:ea typeface="Meiryo UI" panose="020B0604030504040204" pitchFamily="34" charset="-128"/>
              </a:rPr>
              <a:t>B/</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 altLang="ja-JP" sz="900" dirty="0">
                <a:latin typeface="Meiryo UI" panose="020B0604030504040204" pitchFamily="34" charset="-128"/>
                <a:ea typeface="Meiryo UI" panose="020B0604030504040204" pitchFamily="34" charset="-128"/>
              </a:rPr>
              <a:t>C/</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82×105×17mm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考：ワインレッド・ロイヤルネイビー・マットブラック・ソフトアイボリー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用途に合わせて使い分けられる</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サイズがセットになった、ブック型付箋です。カバーにはフルカラーでの名入れプリントが可能ですので、オリジナルノベルティ用としておすすめです。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4" name="図 23">
            <a:extLst>
              <a:ext uri="{FF2B5EF4-FFF2-40B4-BE49-F238E27FC236}">
                <a16:creationId xmlns:a16="http://schemas.microsoft.com/office/drawing/2014/main" id="{0019AC88-95C5-6C46-86A1-9701350C2B81}"/>
              </a:ext>
            </a:extLst>
          </p:cNvPr>
          <p:cNvPicPr>
            <a:picLocks noChangeAspect="1"/>
          </p:cNvPicPr>
          <p:nvPr/>
        </p:nvPicPr>
        <p:blipFill>
          <a:blip r:embed="rId5"/>
          <a:stretch>
            <a:fillRect/>
          </a:stretch>
        </p:blipFill>
        <p:spPr>
          <a:xfrm>
            <a:off x="801856" y="1427302"/>
            <a:ext cx="3473298" cy="3508206"/>
          </a:xfrm>
          <a:prstGeom prst="rect">
            <a:avLst/>
          </a:prstGeom>
        </p:spPr>
      </p:pic>
    </p:spTree>
    <p:extLst>
      <p:ext uri="{BB962C8B-B14F-4D97-AF65-F5344CB8AC3E}">
        <p14:creationId xmlns:p14="http://schemas.microsoft.com/office/powerpoint/2010/main" val="2360865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レザー調メモ</a:t>
            </a:r>
            <a:r>
              <a:rPr lang="en-US" altLang="ja-JP" sz="2000" dirty="0">
                <a:solidFill>
                  <a:schemeClr val="bg1"/>
                </a:solidFill>
                <a:latin typeface="Meiryo UI" panose="020B0604030504040204" pitchFamily="34" charset="-128"/>
                <a:ea typeface="Meiryo UI" panose="020B0604030504040204" pitchFamily="34" charset="-128"/>
              </a:rPr>
              <a:t>BOX</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107×105×25mm</a:t>
            </a:r>
          </a:p>
          <a:p>
            <a:r>
              <a:rPr lang="ja-JP" altLang="en-US" sz="900" dirty="0">
                <a:latin typeface="Meiryo UI" panose="020B0604030504040204" pitchFamily="34" charset="-128"/>
                <a:ea typeface="Meiryo UI" panose="020B0604030504040204" pitchFamily="34" charset="-128"/>
              </a:rPr>
              <a:t>包装：ポリ袋入り</a:t>
            </a:r>
            <a:r>
              <a:rPr lang="en-US" altLang="ja-JP" sz="900" dirty="0">
                <a:latin typeface="Meiryo UI" panose="020B0604030504040204" pitchFamily="34" charset="-128"/>
                <a:ea typeface="Meiryo UI" panose="020B0604030504040204" pitchFamily="34" charset="-128"/>
              </a:rPr>
              <a:t>,110×108×25mm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メモ紙</a:t>
            </a:r>
            <a:r>
              <a:rPr lang="en-US" altLang="ja-JP" sz="1600" dirty="0"/>
              <a:t>150</a:t>
            </a:r>
            <a:r>
              <a:rPr lang="ja-JP" altLang="en-US" sz="1600" dirty="0"/>
              <a:t>枚を収納できる、レザー調のメモ</a:t>
            </a:r>
            <a:r>
              <a:rPr lang="en-US" altLang="ja-JP" sz="1600" dirty="0"/>
              <a:t>BOX</a:t>
            </a:r>
            <a:r>
              <a:rPr lang="ja-JP" altLang="en-US" sz="1600" dirty="0"/>
              <a:t>。高級感があって、長く使用できる商品です。程よい上品な大きさで名入れができます。物販アイテムや記念品としてご活用ください。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F7FBF013-6FEA-79D9-A2BC-BDDFCA060C10}"/>
              </a:ext>
            </a:extLst>
          </p:cNvPr>
          <p:cNvPicPr>
            <a:picLocks noChangeAspect="1"/>
          </p:cNvPicPr>
          <p:nvPr/>
        </p:nvPicPr>
        <p:blipFill>
          <a:blip r:embed="rId5"/>
          <a:stretch>
            <a:fillRect/>
          </a:stretch>
        </p:blipFill>
        <p:spPr>
          <a:xfrm>
            <a:off x="673402" y="1374547"/>
            <a:ext cx="3632758" cy="3632758"/>
          </a:xfrm>
          <a:prstGeom prst="rect">
            <a:avLst/>
          </a:prstGeom>
        </p:spPr>
      </p:pic>
    </p:spTree>
    <p:extLst>
      <p:ext uri="{BB962C8B-B14F-4D97-AF65-F5344CB8AC3E}">
        <p14:creationId xmlns:p14="http://schemas.microsoft.com/office/powerpoint/2010/main" val="2784471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A6</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143×99×19mm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A6</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2B20E55F-7018-B5F1-3CCF-125FDC2736DD}"/>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372499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ロック付カラビナ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82×43×12mm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ロック機能付きでうっかり落としてしまう事故を防いでくれるシンプルなカラビナです。鍵などを纏めておく普段使い用としても、アウトドア用としても、また災害時用としてもおすすめ。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8D06DD5-A5C0-B0D0-290D-35FD217ABE60}"/>
              </a:ext>
            </a:extLst>
          </p:cNvPr>
          <p:cNvPicPr>
            <a:picLocks noChangeAspect="1"/>
          </p:cNvPicPr>
          <p:nvPr/>
        </p:nvPicPr>
        <p:blipFill>
          <a:blip r:embed="rId5"/>
          <a:stretch>
            <a:fillRect/>
          </a:stretch>
        </p:blipFill>
        <p:spPr>
          <a:xfrm>
            <a:off x="713026" y="1411958"/>
            <a:ext cx="3560089" cy="3560089"/>
          </a:xfrm>
          <a:prstGeom prst="rect">
            <a:avLst/>
          </a:prstGeom>
        </p:spPr>
      </p:pic>
    </p:spTree>
    <p:extLst>
      <p:ext uri="{BB962C8B-B14F-4D97-AF65-F5344CB8AC3E}">
        <p14:creationId xmlns:p14="http://schemas.microsoft.com/office/powerpoint/2010/main" val="3411253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a:t>
            </a:r>
            <a:r>
              <a:rPr lang="en-US" altLang="ja-JP" sz="2000" dirty="0">
                <a:solidFill>
                  <a:schemeClr val="bg1"/>
                </a:solidFill>
                <a:latin typeface="Meiryo UI" panose="020B0604030504040204" pitchFamily="34" charset="-128"/>
                <a:ea typeface="Meiryo UI" panose="020B0604030504040204" pitchFamily="34" charset="-128"/>
              </a:rPr>
              <a:t>BOX</a:t>
            </a:r>
            <a:r>
              <a:rPr lang="ja-JP" altLang="en-US" sz="2000" dirty="0">
                <a:solidFill>
                  <a:schemeClr val="bg1"/>
                </a:solidFill>
                <a:latin typeface="Meiryo UI" panose="020B0604030504040204" pitchFamily="34" charset="-128"/>
                <a:ea typeface="Meiryo UI" panose="020B0604030504040204" pitchFamily="34" charset="-128"/>
              </a:rPr>
              <a:t>入メモ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カラー展開：ネイビー・グレー</a:t>
            </a:r>
          </a:p>
          <a:p>
            <a:r>
              <a:rPr lang="ja-JP" altLang="en-US" sz="900" dirty="0">
                <a:latin typeface="Meiryo UI" panose="020B0604030504040204" pitchFamily="34" charset="-128"/>
                <a:ea typeface="Meiryo UI" panose="020B0604030504040204" pitchFamily="34" charset="-128"/>
              </a:rPr>
              <a:t>素材：紙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65×101×25mm</a:t>
            </a:r>
          </a:p>
          <a:p>
            <a:r>
              <a:rPr lang="ja-JP" altLang="en-US" sz="900" dirty="0">
                <a:latin typeface="Meiryo UI" panose="020B0604030504040204" pitchFamily="34" charset="-128"/>
                <a:ea typeface="Meiryo UI" panose="020B0604030504040204" pitchFamily="34" charset="-128"/>
              </a:rPr>
              <a:t>包装：ポリ入</a:t>
            </a:r>
          </a:p>
          <a:p>
            <a:r>
              <a:rPr lang="ja-JP" altLang="en-US" sz="900" dirty="0">
                <a:latin typeface="Meiryo UI" panose="020B0604030504040204" pitchFamily="34" charset="-128"/>
                <a:ea typeface="Meiryo UI" panose="020B0604030504040204" pitchFamily="34" charset="-128"/>
              </a:rPr>
              <a:t>備考：メモ</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枚入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ハードボックス入りで高級感のあるメモ用紙セットです。ボックスには型押しやパッド印刷でオリジナル名入れが可能なため、物販用、記念用、また販促用などにもおすすめです。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8A9066F9-4329-12C5-9A40-B3DF5B7D8EC8}"/>
              </a:ext>
            </a:extLst>
          </p:cNvPr>
          <p:cNvPicPr>
            <a:picLocks noChangeAspect="1"/>
          </p:cNvPicPr>
          <p:nvPr/>
        </p:nvPicPr>
        <p:blipFill>
          <a:blip r:embed="rId5"/>
          <a:stretch>
            <a:fillRect/>
          </a:stretch>
        </p:blipFill>
        <p:spPr>
          <a:xfrm>
            <a:off x="752718" y="1425227"/>
            <a:ext cx="3530142" cy="3530142"/>
          </a:xfrm>
          <a:prstGeom prst="rect">
            <a:avLst/>
          </a:prstGeom>
        </p:spPr>
      </p:pic>
    </p:spTree>
    <p:extLst>
      <p:ext uri="{BB962C8B-B14F-4D97-AF65-F5344CB8AC3E}">
        <p14:creationId xmlns:p14="http://schemas.microsoft.com/office/powerpoint/2010/main" val="484308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アイスネックリング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素材：チューブ</a:t>
            </a:r>
            <a:r>
              <a:rPr lang="en-US" altLang="ja-JP" sz="900" dirty="0">
                <a:latin typeface="Meiryo UI" panose="020B0604030504040204" pitchFamily="34" charset="-128"/>
                <a:ea typeface="Meiryo UI" panose="020B0604030504040204" pitchFamily="34" charset="-128"/>
              </a:rPr>
              <a:t>/PVC </a:t>
            </a:r>
            <a:r>
              <a:rPr lang="ja-JP" altLang="en-US" sz="900" dirty="0">
                <a:latin typeface="Meiryo UI" panose="020B0604030504040204" pitchFamily="34" charset="-128"/>
                <a:ea typeface="Meiryo UI" panose="020B0604030504040204" pitchFamily="34" charset="-128"/>
              </a:rPr>
              <a:t>内容液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水・カルボキシメチルセルロース</a:t>
            </a:r>
          </a:p>
          <a:p>
            <a:r>
              <a:rPr lang="ja-JP" altLang="en-US" sz="900" dirty="0">
                <a:latin typeface="Meiryo UI" panose="020B0604030504040204" pitchFamily="34" charset="-128"/>
                <a:ea typeface="Meiryo UI" panose="020B0604030504040204" pitchFamily="34" charset="-128"/>
              </a:rPr>
              <a:t>サイズ：内周約</a:t>
            </a:r>
            <a:r>
              <a:rPr lang="en-US" altLang="ja-JP" sz="900" dirty="0">
                <a:latin typeface="Meiryo UI" panose="020B0604030504040204" pitchFamily="34" charset="-128"/>
                <a:ea typeface="Meiryo UI" panose="020B0604030504040204" pitchFamily="34" charset="-128"/>
              </a:rPr>
              <a:t>37cm(</a:t>
            </a:r>
            <a:r>
              <a:rPr lang="ja-JP" altLang="en-US" sz="900" dirty="0">
                <a:latin typeface="Meiryo UI" panose="020B0604030504040204" pitchFamily="34" charset="-128"/>
                <a:ea typeface="Meiryo UI" panose="020B0604030504040204" pitchFamily="34" charset="-128"/>
              </a:rPr>
              <a:t>フリーサイズ</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冷凍庫でカチっと凍らせて首に巻くとひんやりととっても気持ち良いネックリングです。</a:t>
            </a:r>
            <a:r>
              <a:rPr lang="en-US" altLang="ja-JP" sz="1600" dirty="0"/>
              <a:t>※</a:t>
            </a:r>
            <a:r>
              <a:rPr lang="ja-JP" altLang="en-US" sz="1600" dirty="0"/>
              <a:t>ただし使用する際はタオル等の上から、直接肌に触れないようにご注意いただければと思います。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CC062C94-4B51-D0C3-E2EE-68A0431173C8}"/>
              </a:ext>
            </a:extLst>
          </p:cNvPr>
          <p:cNvPicPr>
            <a:picLocks noChangeAspect="1"/>
          </p:cNvPicPr>
          <p:nvPr/>
        </p:nvPicPr>
        <p:blipFill>
          <a:blip r:embed="rId5"/>
          <a:stretch>
            <a:fillRect/>
          </a:stretch>
        </p:blipFill>
        <p:spPr>
          <a:xfrm>
            <a:off x="710917" y="1338968"/>
            <a:ext cx="3648453" cy="3648453"/>
          </a:xfrm>
          <a:prstGeom prst="rect">
            <a:avLst/>
          </a:prstGeom>
        </p:spPr>
      </p:pic>
    </p:spTree>
    <p:extLst>
      <p:ext uri="{BB962C8B-B14F-4D97-AF65-F5344CB8AC3E}">
        <p14:creationId xmlns:p14="http://schemas.microsoft.com/office/powerpoint/2010/main" val="29640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a:t>
            </a:r>
            <a:r>
              <a:rPr lang="en-US" altLang="ja-JP" sz="2000" dirty="0">
                <a:solidFill>
                  <a:schemeClr val="bg1"/>
                </a:solidFill>
                <a:latin typeface="Meiryo UI" panose="020B0604030504040204" pitchFamily="34" charset="-128"/>
                <a:ea typeface="Meiryo UI" panose="020B0604030504040204" pitchFamily="34" charset="-128"/>
              </a:rPr>
              <a:t>de</a:t>
            </a:r>
            <a:r>
              <a:rPr lang="ja-JP" altLang="en-US" sz="2000" dirty="0">
                <a:solidFill>
                  <a:schemeClr val="bg1"/>
                </a:solidFill>
                <a:latin typeface="Meiryo UI" panose="020B0604030504040204" pitchFamily="34" charset="-128"/>
                <a:ea typeface="Meiryo UI" panose="020B0604030504040204" pitchFamily="34" charset="-128"/>
              </a:rPr>
              <a:t>リストバンド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PVC</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290×36×8mm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1</a:t>
            </a:r>
            <a:r>
              <a:rPr lang="ja-JP" altLang="en-US" sz="900" b="0" i="0" dirty="0">
                <a:solidFill>
                  <a:srgbClr val="333333"/>
                </a:solidFill>
                <a:effectLst/>
                <a:latin typeface="-apple-system"/>
              </a:rPr>
              <a:t>個付</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透明袋</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点滅パターンを</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種類変えることもできるライト仕様のリストバンドです。夜間の屋外トレーニングや夜間作業にも安全でおすすめです。ノベルティグッズ用などとしても是非ご活用ください。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B5A6EC3-67E1-D97A-B6DE-3C645ED35902}"/>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814900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清涼扇子</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竹・ポリエステル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全長</a:t>
            </a:r>
            <a:r>
              <a:rPr lang="en-US" altLang="ja-JP" sz="900" dirty="0">
                <a:latin typeface="Meiryo UI" panose="020B0604030504040204" pitchFamily="34" charset="-128"/>
                <a:ea typeface="Meiryo UI" panose="020B0604030504040204" pitchFamily="34" charset="-128"/>
              </a:rPr>
              <a:t>/210mm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a:t>
            </a:r>
          </a:p>
          <a:p>
            <a:r>
              <a:rPr lang="ja-JP" altLang="en-US" sz="900" dirty="0">
                <a:latin typeface="Meiryo UI" panose="020B0604030504040204" pitchFamily="34" charset="-128"/>
                <a:ea typeface="Meiryo UI" panose="020B0604030504040204" pitchFamily="34" charset="-128"/>
              </a:rPr>
              <a:t>生産国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中国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涼しく爽やかなソーダ水のイメージと和柄をオシャレに融合させてデザインされた扇子です。扇子は折りたたんでコンパクトに持ち歩けるため、暑い夏の外出には非常に便利です。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6">
            <a:extLst>
              <a:ext uri="{FF2B5EF4-FFF2-40B4-BE49-F238E27FC236}">
                <a16:creationId xmlns:a16="http://schemas.microsoft.com/office/drawing/2014/main" id="{7E14FC00-9F3F-4A30-3DE9-549ED9DA5D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614" y="1422052"/>
            <a:ext cx="3565369" cy="356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883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折りたたみシート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350×363×3mm</a:t>
            </a:r>
          </a:p>
          <a:p>
            <a:r>
              <a:rPr lang="ja-JP" altLang="en-US" sz="900" dirty="0">
                <a:latin typeface="Meiryo UI" panose="020B0604030504040204" pitchFamily="34" charset="-128"/>
                <a:ea typeface="Meiryo UI" panose="020B0604030504040204" pitchFamily="34" charset="-128"/>
              </a:rPr>
              <a:t>包　装：ポリ入</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スポーツ観戦やアウトドアにとっても役立つ折りたたみ式で手軽に携帯できるシンプルなシートです。ノベルティや特典用、景品用などにもおすすめですので、是非ご活用ください。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D7112E6F-39FC-FB48-07AF-E1F369A8778D}"/>
              </a:ext>
            </a:extLst>
          </p:cNvPr>
          <p:cNvPicPr>
            <a:picLocks noChangeAspect="1"/>
          </p:cNvPicPr>
          <p:nvPr/>
        </p:nvPicPr>
        <p:blipFill>
          <a:blip r:embed="rId5"/>
          <a:srcRect/>
          <a:stretch/>
        </p:blipFill>
        <p:spPr>
          <a:xfrm>
            <a:off x="954733" y="1583462"/>
            <a:ext cx="3174086" cy="3174086"/>
          </a:xfrm>
          <a:prstGeom prst="rect">
            <a:avLst/>
          </a:prstGeom>
        </p:spPr>
      </p:pic>
    </p:spTree>
    <p:extLst>
      <p:ext uri="{BB962C8B-B14F-4D97-AF65-F5344CB8AC3E}">
        <p14:creationId xmlns:p14="http://schemas.microsoft.com/office/powerpoint/2010/main" val="3552202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スリムスティックファン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カラー展開：グリーン・パープル・ピンク </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147×19×19mm</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スティックタイプでコンパクトに持ち歩ける上、柔らかいパステルカラーが特徴のスリムスティックファンです。キャップを外すだけでスイッチが入るシンプルな仕様で誰でも使えます。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71E7AE1E-0D37-0D28-2C38-661B27D4F101}"/>
              </a:ext>
            </a:extLst>
          </p:cNvPr>
          <p:cNvPicPr>
            <a:picLocks noChangeAspect="1"/>
          </p:cNvPicPr>
          <p:nvPr/>
        </p:nvPicPr>
        <p:blipFill>
          <a:blip r:embed="rId5"/>
          <a:stretch>
            <a:fillRect/>
          </a:stretch>
        </p:blipFill>
        <p:spPr>
          <a:xfrm>
            <a:off x="733671" y="1411075"/>
            <a:ext cx="3590620" cy="3590620"/>
          </a:xfrm>
          <a:prstGeom prst="rect">
            <a:avLst/>
          </a:prstGeom>
        </p:spPr>
      </p:pic>
    </p:spTree>
    <p:extLst>
      <p:ext uri="{BB962C8B-B14F-4D97-AF65-F5344CB8AC3E}">
        <p14:creationId xmlns:p14="http://schemas.microsoft.com/office/powerpoint/2010/main" val="3452126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オリジナル冷やし綿棒</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4734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綿・紙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W102×H70mm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台紙にインクジェット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4992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498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ペパーミントオイル配合でひんやりと耳に心地良い、冷やし綿棒です。パッケージにオリジナルデザインの名入れプリント可能。イベントやキャンペーンに配布するノベルティ用等におすすめです。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F4882B4A-B416-C037-981F-98D0BAAFFE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139" y="1362024"/>
            <a:ext cx="3514110" cy="351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オリジナル絆創膏</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4734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ポリオレフィン白</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73×91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オンデマンド</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4992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498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物販用にもノベルティ用にも人気の高い、フルカラーでどんなオリジナルデザインでも精巧に名入れ可能な絆創膏です。小さな怪我を良くするお子様向けなどに最適なアイテムです。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5414965C-4A70-6C9C-278D-B4B3A024CB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583" y="1385150"/>
            <a:ext cx="3539831" cy="353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378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暑さ対策の手引きてぬぐい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r>
              <a:rPr lang="en-US" altLang="ja-JP" sz="900" b="0" i="0" dirty="0">
                <a:solidFill>
                  <a:srgbClr val="333333"/>
                </a:solidFill>
                <a:effectLst/>
                <a:latin typeface="-apple-system"/>
              </a:rPr>
              <a:t>100%</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暑さ対策の手引きが可愛らしいイラスト入りで書かれた意外に役立つ手ぬぐいです。名入れプリントも可能ですので、オリジナルグッズ用やノベルティアイテム用にもおすすめ。是非ご活用ください。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DD9E9F9-D019-693C-3A72-832614FD785A}"/>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97878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小ロット！除菌ウェットハンディ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サイズ：シート：約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、外装：約</a:t>
            </a:r>
            <a:r>
              <a:rPr lang="en-US" altLang="ja-JP" sz="900" dirty="0">
                <a:latin typeface="Meiryo UI" panose="020B0604030504040204" pitchFamily="34" charset="-128"/>
                <a:ea typeface="Meiryo UI" panose="020B0604030504040204" pitchFamily="34" charset="-128"/>
              </a:rPr>
              <a:t>W140×D10×H65mm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34g</a:t>
            </a:r>
          </a:p>
          <a:p>
            <a:r>
              <a:rPr lang="ja-JP" altLang="en-US" sz="900" dirty="0">
                <a:latin typeface="Meiryo UI" panose="020B0604030504040204" pitchFamily="34" charset="-128"/>
                <a:ea typeface="Meiryo UI" panose="020B0604030504040204" pitchFamily="34" charset="-128"/>
              </a:rPr>
              <a:t>包装：なし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アルコール配合の除菌ウェットティッシュは配布しやすい</a:t>
            </a:r>
            <a:r>
              <a:rPr lang="en-US" altLang="ja-JP" sz="1600" dirty="0"/>
              <a:t>10</a:t>
            </a:r>
            <a:r>
              <a:rPr lang="ja-JP" altLang="en-US" sz="1600" dirty="0"/>
              <a:t>枚入りのハンディサイズです。フラップ部分にオリジナル名入れをして、業種を問わず販促品として幅広くご活用ください。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C59730D-260D-B63E-220F-1750BC9DFAA5}"/>
              </a:ext>
            </a:extLst>
          </p:cNvPr>
          <p:cNvPicPr>
            <a:picLocks noChangeAspect="1"/>
          </p:cNvPicPr>
          <p:nvPr/>
        </p:nvPicPr>
        <p:blipFill>
          <a:blip r:embed="rId5"/>
          <a:stretch>
            <a:fillRect/>
          </a:stretch>
        </p:blipFill>
        <p:spPr>
          <a:xfrm>
            <a:off x="622370" y="1341142"/>
            <a:ext cx="3618923" cy="3618923"/>
          </a:xfrm>
          <a:prstGeom prst="rect">
            <a:avLst/>
          </a:prstGeom>
        </p:spPr>
      </p:pic>
    </p:spTree>
    <p:extLst>
      <p:ext uri="{BB962C8B-B14F-4D97-AF65-F5344CB8AC3E}">
        <p14:creationId xmlns:p14="http://schemas.microsoft.com/office/powerpoint/2010/main" val="363726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53B9121-4E67-5448-9417-F760BE2DC8EF}"/>
              </a:ext>
            </a:extLst>
          </p:cNvPr>
          <p:cNvPicPr>
            <a:picLocks noChangeAspect="1"/>
          </p:cNvPicPr>
          <p:nvPr/>
        </p:nvPicPr>
        <p:blipFill>
          <a:blip r:embed="rId5"/>
          <a:stretch>
            <a:fillRect/>
          </a:stretch>
        </p:blipFill>
        <p:spPr>
          <a:xfrm>
            <a:off x="861821" y="1496155"/>
            <a:ext cx="3255919" cy="3381792"/>
          </a:xfrm>
          <a:prstGeom prst="rect">
            <a:avLst/>
          </a:prstGeom>
        </p:spPr>
      </p:pic>
    </p:spTree>
    <p:extLst>
      <p:ext uri="{BB962C8B-B14F-4D97-AF65-F5344CB8AC3E}">
        <p14:creationId xmlns:p14="http://schemas.microsoft.com/office/powerpoint/2010/main" val="415831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 リフレッシュフェイス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40×150×25(mm)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地球環境に優しいゴムの木素材を使用したコンパクトサイズのリフレッシュフェイスです。オリジナル名入れも可能なアイテムですので、のベルティやオリジナルグッズ用にもおすすめです。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A58FFB80-9074-7542-A093-10DD932D2300}"/>
              </a:ext>
            </a:extLst>
          </p:cNvPr>
          <p:cNvPicPr>
            <a:picLocks noChangeAspect="1"/>
          </p:cNvPicPr>
          <p:nvPr/>
        </p:nvPicPr>
        <p:blipFill>
          <a:blip r:embed="rId5"/>
          <a:stretch>
            <a:fillRect/>
          </a:stretch>
        </p:blipFill>
        <p:spPr>
          <a:xfrm>
            <a:off x="1059376" y="1638319"/>
            <a:ext cx="2708815" cy="3213712"/>
          </a:xfrm>
          <a:prstGeom prst="rect">
            <a:avLst/>
          </a:prstGeom>
        </p:spPr>
      </p:pic>
    </p:spTree>
    <p:extLst>
      <p:ext uri="{BB962C8B-B14F-4D97-AF65-F5344CB8AC3E}">
        <p14:creationId xmlns:p14="http://schemas.microsoft.com/office/powerpoint/2010/main" val="3112831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白湯呑</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素材：陶磁器</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φ72×103mm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108×76×76mm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170915"/>
          </a:xfrm>
          <a:prstGeom prst="rect">
            <a:avLst/>
          </a:prstGeom>
          <a:noFill/>
        </p:spPr>
        <p:txBody>
          <a:bodyPr wrap="square" lIns="0" tIns="46800" rIns="0" spcCol="360000" rtlCol="0">
            <a:spAutoFit/>
          </a:bodyPr>
          <a:lstStyle/>
          <a:p>
            <a:pPr algn="just"/>
            <a:r>
              <a:rPr lang="ja-JP" altLang="en-US" sz="1500" dirty="0"/>
              <a:t>清潔感のあるホワイトカラーが目を引く湯呑は、シンプルな形状だからこそ名入れ範囲を広く取れるのが魅力です。昇華転写対応アイテムのため、よりオリジナリティ溢れるノベルティに。企業や会社の販促品・ノベルティでお困りの場合、オシャレで安いオリジナルのものをご提案します。</a:t>
            </a:r>
            <a:endParaRPr lang="en-US" altLang="ja-JP" sz="15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FCE4914-2D25-8616-1495-3E36CACA30F0}"/>
              </a:ext>
            </a:extLst>
          </p:cNvPr>
          <p:cNvPicPr>
            <a:picLocks noChangeAspect="1"/>
          </p:cNvPicPr>
          <p:nvPr/>
        </p:nvPicPr>
        <p:blipFill>
          <a:blip r:embed="rId5"/>
          <a:stretch>
            <a:fillRect/>
          </a:stretch>
        </p:blipFill>
        <p:spPr>
          <a:xfrm>
            <a:off x="776311" y="1427332"/>
            <a:ext cx="3560089" cy="3560089"/>
          </a:xfrm>
          <a:prstGeom prst="rect">
            <a:avLst/>
          </a:prstGeom>
        </p:spPr>
      </p:pic>
    </p:spTree>
    <p:extLst>
      <p:ext uri="{BB962C8B-B14F-4D97-AF65-F5344CB8AC3E}">
        <p14:creationId xmlns:p14="http://schemas.microsoft.com/office/powerpoint/2010/main" val="2455296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オリジナルハイブリットハンドタオル（小）</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W200×H200㎜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表はポリエステル、裏は綿素材のハンドタオル。アニメ・ゲームなどのキャラもフルカラーで鮮やかにプリントできます。ミニサイズでポケットにも収納しやすく、持ち歩きに便利です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92528156-0EC2-BA73-5F93-8527AADD7475}"/>
              </a:ext>
            </a:extLst>
          </p:cNvPr>
          <p:cNvPicPr>
            <a:picLocks noChangeAspect="1"/>
          </p:cNvPicPr>
          <p:nvPr/>
        </p:nvPicPr>
        <p:blipFill>
          <a:blip r:embed="rId5"/>
          <a:stretch>
            <a:fillRect/>
          </a:stretch>
        </p:blipFill>
        <p:spPr>
          <a:xfrm>
            <a:off x="752452" y="1402363"/>
            <a:ext cx="3511407" cy="3511407"/>
          </a:xfrm>
          <a:prstGeom prst="rect">
            <a:avLst/>
          </a:prstGeom>
        </p:spPr>
      </p:pic>
    </p:spTree>
    <p:extLst>
      <p:ext uri="{BB962C8B-B14F-4D97-AF65-F5344CB8AC3E}">
        <p14:creationId xmlns:p14="http://schemas.microsoft.com/office/powerpoint/2010/main" val="98264155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569</TotalTime>
  <Words>2501</Words>
  <Application>Microsoft Office PowerPoint</Application>
  <PresentationFormat>画面に合わせる (4:3)</PresentationFormat>
  <Paragraphs>450</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伊藤佳代</cp:lastModifiedBy>
  <cp:revision>251</cp:revision>
  <cp:lastPrinted>2021-07-20T08:57:41Z</cp:lastPrinted>
  <dcterms:created xsi:type="dcterms:W3CDTF">2021-06-21T09:41:39Z</dcterms:created>
  <dcterms:modified xsi:type="dcterms:W3CDTF">2024-07-19T06:57:32Z</dcterms:modified>
</cp:coreProperties>
</file>