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8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94" autoAdjust="0"/>
    <p:restoredTop sz="94656"/>
  </p:normalViewPr>
  <p:slideViewPr>
    <p:cSldViewPr snapToGrid="0" snapToObjects="1">
      <p:cViewPr varScale="1">
        <p:scale>
          <a:sx n="68" d="100"/>
          <a:sy n="68" d="100"/>
        </p:scale>
        <p:origin x="312" y="45"/>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284473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221217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2791517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88615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171732"/>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カラー展開：ネイビー、ホワイト</a:t>
            </a:r>
          </a:p>
          <a:p>
            <a:r>
              <a:rPr lang="ja-JP" altLang="en-US" sz="1000" dirty="0">
                <a:latin typeface="Meiryo UI" panose="020B0604030504040204" pitchFamily="34" charset="-128"/>
                <a:ea typeface="Meiryo UI" panose="020B0604030504040204" pitchFamily="34" charset="-128"/>
              </a:rPr>
              <a:t>素材：本体・卓上スタンド</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樹脂、ポリプロピレン</a:t>
            </a:r>
          </a:p>
          <a:p>
            <a:r>
              <a:rPr lang="ja-JP" altLang="en-US" sz="1000" dirty="0">
                <a:latin typeface="Meiryo UI" panose="020B0604030504040204" pitchFamily="34" charset="-128"/>
                <a:ea typeface="Meiryo UI" panose="020B0604030504040204" pitchFamily="34" charset="-128"/>
              </a:rPr>
              <a:t>サイズ：本体</a:t>
            </a:r>
            <a:r>
              <a:rPr lang="en-US" altLang="ja-JP" sz="1000" dirty="0">
                <a:latin typeface="Meiryo UI" panose="020B0604030504040204" pitchFamily="34" charset="-128"/>
                <a:ea typeface="Meiryo UI" panose="020B0604030504040204" pitchFamily="34" charset="-128"/>
              </a:rPr>
              <a:t>:196×94×38mm</a:t>
            </a:r>
            <a:r>
              <a:rPr lang="ja-JP" altLang="en-US" sz="1000" dirty="0">
                <a:latin typeface="Meiryo UI" panose="020B0604030504040204" pitchFamily="34" charset="-128"/>
                <a:ea typeface="Meiryo UI" panose="020B0604030504040204" pitchFamily="34" charset="-128"/>
              </a:rPr>
              <a:t>卓上スタンド</a:t>
            </a:r>
            <a:r>
              <a:rPr lang="en-US" altLang="ja-JP" sz="1000" dirty="0">
                <a:latin typeface="Meiryo UI" panose="020B0604030504040204" pitchFamily="34" charset="-128"/>
                <a:ea typeface="Meiryo UI" panose="020B0604030504040204" pitchFamily="34" charset="-128"/>
              </a:rPr>
              <a:t>:φ85×60mm</a:t>
            </a:r>
            <a:r>
              <a:rPr lang="ja-JP" altLang="en-US" sz="1000" dirty="0">
                <a:latin typeface="Meiryo UI" panose="020B0604030504040204" pitchFamily="34" charset="-128"/>
                <a:ea typeface="Meiryo UI" panose="020B0604030504040204" pitchFamily="34" charset="-128"/>
              </a:rPr>
              <a:t>箱サイズ</a:t>
            </a:r>
            <a:r>
              <a:rPr lang="en-US" altLang="ja-JP" sz="1000" dirty="0">
                <a:latin typeface="Meiryo UI" panose="020B0604030504040204" pitchFamily="34" charset="-128"/>
                <a:ea typeface="Meiryo UI" panose="020B0604030504040204" pitchFamily="34" charset="-128"/>
              </a:rPr>
              <a:t>245×100×90mm</a:t>
            </a:r>
          </a:p>
          <a:p>
            <a:r>
              <a:rPr lang="ja-JP" altLang="en-US" sz="1000" dirty="0">
                <a:latin typeface="Meiryo UI" panose="020B0604030504040204" pitchFamily="34" charset="-128"/>
                <a:ea typeface="Meiryo UI" panose="020B0604030504040204" pitchFamily="34" charset="-128"/>
              </a:rPr>
              <a:t>包装：化粧箱入</a:t>
            </a:r>
          </a:p>
          <a:p>
            <a:r>
              <a:rPr lang="ja-JP" altLang="en-US" sz="1000" dirty="0">
                <a:latin typeface="Meiryo UI" panose="020B0604030504040204" pitchFamily="34" charset="-128"/>
                <a:ea typeface="Meiryo UI" panose="020B0604030504040204" pitchFamily="34" charset="-128"/>
              </a:rPr>
              <a:t>備考：名入れ可能単四乾電池</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個</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別</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セット内容</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本体、給電用</a:t>
            </a:r>
            <a:r>
              <a:rPr lang="en-US" altLang="ja-JP" sz="1000" dirty="0">
                <a:latin typeface="Meiryo UI" panose="020B0604030504040204" pitchFamily="34" charset="-128"/>
                <a:ea typeface="Meiryo UI" panose="020B0604030504040204" pitchFamily="34" charset="-128"/>
              </a:rPr>
              <a:t>USB</a:t>
            </a:r>
            <a:r>
              <a:rPr lang="ja-JP" altLang="en-US" sz="1000" dirty="0">
                <a:latin typeface="Meiryo UI" panose="020B0604030504040204" pitchFamily="34" charset="-128"/>
                <a:ea typeface="Meiryo UI" panose="020B0604030504040204" pitchFamily="34" charset="-128"/>
              </a:rPr>
              <a:t>ケーブル、卓上スタンド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r>
              <a:rPr lang="ja-JP" altLang="en-US" sz="1600" dirty="0"/>
              <a:t>自立するスタンド付きで、</a:t>
            </a:r>
            <a:r>
              <a:rPr lang="en-US" altLang="ja-JP" sz="1600" dirty="0"/>
              <a:t>2WAY</a:t>
            </a:r>
            <a:r>
              <a:rPr lang="ja-JP" altLang="en-US" sz="1600" dirty="0"/>
              <a:t>で使えるハンディファン。乾電池仕様で移動中も使えて、職場や自宅では</a:t>
            </a:r>
            <a:r>
              <a:rPr lang="en-US" altLang="ja-JP" sz="1600" dirty="0"/>
              <a:t>USB</a:t>
            </a:r>
            <a:r>
              <a:rPr lang="ja-JP" altLang="en-US" sz="1600" dirty="0"/>
              <a:t>給電しながらの使用も可能。名入れをすれば企業のノベルティとして重宝します。</a:t>
            </a:r>
            <a:r>
              <a:rPr lang="en-US" altLang="ja-JP" sz="1600" dirty="0"/>
              <a:t>※</a:t>
            </a:r>
            <a:r>
              <a:rPr lang="ja-JP" altLang="en-US" sz="1600" dirty="0"/>
              <a:t>こちらの商品は、最小ロット数単位（倍数）のみの承りになります。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AD4C36A0-0058-666F-47D8-A30180B29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52" y="1390460"/>
            <a:ext cx="3560090" cy="35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7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pPr>
              <a:tabLst>
                <a:tab pos="450850" algn="l"/>
                <a:tab pos="631825" algn="l"/>
              </a:tabLst>
            </a:pPr>
            <a:r>
              <a:rPr lang="ja-JP" altLang="en-US" sz="1000" dirty="0">
                <a:latin typeface="Meiryo UI" panose="020B0604030504040204" pitchFamily="34" charset="-128"/>
                <a:ea typeface="Meiryo UI" panose="020B0604030504040204" pitchFamily="34" charset="-128"/>
              </a:rPr>
              <a:t>素</a:t>
            </a: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材</a:t>
            </a: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	</a:t>
            </a:r>
            <a:r>
              <a:rPr lang="en-US" altLang="ja-JP" sz="1000" b="0" i="0" dirty="0">
                <a:solidFill>
                  <a:srgbClr val="333333"/>
                </a:solidFill>
                <a:effectLst/>
                <a:latin typeface="-apple-system"/>
              </a:rPr>
              <a:t>PU</a:t>
            </a:r>
            <a:r>
              <a:rPr lang="ja-JP" altLang="en-US" sz="1000" b="0" i="0" dirty="0">
                <a:solidFill>
                  <a:srgbClr val="333333"/>
                </a:solidFill>
                <a:effectLst/>
                <a:latin typeface="-apple-system"/>
              </a:rPr>
              <a:t>・紙</a:t>
            </a:r>
            <a:endParaRPr lang="en-US" altLang="ja-JP" sz="1000" b="0" i="0" dirty="0">
              <a:solidFill>
                <a:srgbClr val="333333"/>
              </a:solidFill>
              <a:effectLst/>
              <a:latin typeface="-apple-system"/>
            </a:endParaRPr>
          </a:p>
          <a:p>
            <a:pPr>
              <a:tabLst>
                <a:tab pos="450850" algn="l"/>
                <a:tab pos="631825" algn="l"/>
              </a:tabLst>
            </a:pPr>
            <a:r>
              <a:rPr lang="ja-JP" altLang="en-US" sz="1000" spc="200" dirty="0">
                <a:latin typeface="Meiryo UI" panose="020B0604030504040204" pitchFamily="34" charset="-128"/>
                <a:ea typeface="Meiryo UI" panose="020B0604030504040204" pitchFamily="34" charset="-128"/>
              </a:rPr>
              <a:t>サイズ</a:t>
            </a:r>
            <a:r>
              <a:rPr lang="en-US" altLang="ja-JP" sz="1000" spc="2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	</a:t>
            </a:r>
            <a:r>
              <a:rPr lang="en-US" altLang="ja-JP" sz="1000" b="0" i="0" dirty="0">
                <a:solidFill>
                  <a:srgbClr val="333333"/>
                </a:solidFill>
                <a:effectLst/>
                <a:latin typeface="-apple-system"/>
              </a:rPr>
              <a:t>210×143×18mm</a:t>
            </a:r>
          </a:p>
          <a:p>
            <a:pPr>
              <a:tabLst>
                <a:tab pos="450850" algn="l"/>
                <a:tab pos="631825" algn="l"/>
              </a:tabLst>
            </a:pPr>
            <a:r>
              <a:rPr lang="ja-JP" altLang="en-US" sz="1000" spc="200" dirty="0">
                <a:latin typeface="Meiryo UI" panose="020B0604030504040204" pitchFamily="34" charset="-128"/>
                <a:ea typeface="Meiryo UI" panose="020B0604030504040204" pitchFamily="34" charset="-128"/>
              </a:rPr>
              <a:t>包　装</a:t>
            </a:r>
            <a:r>
              <a:rPr lang="en-US" altLang="ja-JP" sz="1000" spc="2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	</a:t>
            </a:r>
            <a:r>
              <a:rPr lang="ja-JP" altLang="en-US" sz="1000" b="0" i="0" dirty="0">
                <a:solidFill>
                  <a:srgbClr val="333333"/>
                </a:solidFill>
                <a:effectLst/>
                <a:latin typeface="-apple-system"/>
              </a:rPr>
              <a:t>ポリ入</a:t>
            </a:r>
            <a:endParaRPr lang="en-US" altLang="ja-JP" sz="1000" b="0" i="0" dirty="0">
              <a:solidFill>
                <a:srgbClr val="333333"/>
              </a:solidFill>
              <a:effectLst/>
              <a:latin typeface="-apple-system"/>
            </a:endParaRPr>
          </a:p>
          <a:p>
            <a:pPr>
              <a:tabLst>
                <a:tab pos="450850" algn="l"/>
                <a:tab pos="631825" algn="l"/>
              </a:tabLst>
            </a:pPr>
            <a:r>
              <a:rPr lang="ja-JP" altLang="en-US" sz="1000" spc="200" dirty="0">
                <a:latin typeface="Meiryo UI" panose="020B0604030504040204" pitchFamily="34" charset="-128"/>
                <a:ea typeface="Meiryo UI" panose="020B0604030504040204" pitchFamily="34" charset="-128"/>
              </a:rPr>
              <a:t>備　考</a:t>
            </a:r>
            <a:r>
              <a:rPr lang="en-US" altLang="ja-JP" sz="1000" spc="2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	</a:t>
            </a:r>
            <a:r>
              <a:rPr lang="ja-JP" altLang="en-US" sz="1000" b="0" i="0" dirty="0">
                <a:solidFill>
                  <a:srgbClr val="333333"/>
                </a:solidFill>
                <a:effectLst/>
                <a:latin typeface="-apple-system"/>
              </a:rPr>
              <a:t>ノート</a:t>
            </a:r>
            <a:r>
              <a:rPr lang="en-US" altLang="ja-JP" sz="1000" b="0" i="0" dirty="0">
                <a:solidFill>
                  <a:srgbClr val="333333"/>
                </a:solidFill>
                <a:effectLst/>
                <a:latin typeface="-apple-system"/>
              </a:rPr>
              <a:t>96</a:t>
            </a:r>
            <a:r>
              <a:rPr lang="ja-JP" altLang="en-US" sz="1000" b="0" i="0" dirty="0">
                <a:solidFill>
                  <a:srgbClr val="333333"/>
                </a:solidFill>
                <a:effectLst/>
                <a:latin typeface="-apple-system"/>
              </a:rPr>
              <a:t>枚</a:t>
            </a:r>
            <a:endParaRPr lang="en-US" altLang="ja-JP" sz="10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309415"/>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D7239231-6DCB-0F6F-633D-CC71D8E33388}"/>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2301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メタルプレートキーホルダー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32×94×9mm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飽きの来ないシンプルな長方形は、洗練された高級感ある見た目で、とても格好良いメタルプレートキーホルダーです。オリジナル名入れがよく映えるアイテムですのでオリジナルグッズにおすすめ。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1E295878-4F8F-124C-835A-4C3F0EE45077}"/>
              </a:ext>
            </a:extLst>
          </p:cNvPr>
          <p:cNvPicPr>
            <a:picLocks noChangeAspect="1"/>
          </p:cNvPicPr>
          <p:nvPr/>
        </p:nvPicPr>
        <p:blipFill>
          <a:blip r:embed="rId5"/>
          <a:stretch>
            <a:fillRect/>
          </a:stretch>
        </p:blipFill>
        <p:spPr>
          <a:xfrm>
            <a:off x="917108" y="1413951"/>
            <a:ext cx="2854774" cy="3380441"/>
          </a:xfrm>
          <a:prstGeom prst="rect">
            <a:avLst/>
          </a:prstGeom>
        </p:spPr>
      </p:pic>
    </p:spTree>
    <p:extLst>
      <p:ext uri="{BB962C8B-B14F-4D97-AF65-F5344CB8AC3E}">
        <p14:creationId xmlns:p14="http://schemas.microsoft.com/office/powerpoint/2010/main" val="94713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クールタオル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カラビナ付ボトル入</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ポリエステル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再生</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:PET</a:t>
            </a:r>
            <a:r>
              <a:rPr lang="ja-JP" altLang="en-US" sz="900" spc="200" dirty="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ポリプロピレン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タオル</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300×800mm </a:t>
            </a:r>
            <a:r>
              <a:rPr lang="ja-JP" altLang="en-US" sz="900" spc="200" dirty="0">
                <a:latin typeface="Meiryo UI" panose="020B0604030504040204" pitchFamily="34" charset="-128"/>
                <a:ea typeface="Meiryo UI" panose="020B0604030504040204" pitchFamily="34" charset="-128"/>
              </a:rPr>
              <a:t>ボトル</a:t>
            </a:r>
            <a:r>
              <a:rPr lang="en-US" altLang="ja-JP" sz="900" spc="200" dirty="0">
                <a:latin typeface="Meiryo UI" panose="020B0604030504040204" pitchFamily="34" charset="-128"/>
                <a:ea typeface="Meiryo UI" panose="020B0604030504040204" pitchFamily="34" charset="-128"/>
              </a:rPr>
              <a:t>:φ65×160mm </a:t>
            </a: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箱サイズ</a:t>
            </a:r>
            <a:r>
              <a:rPr lang="en-US" altLang="ja-JP" sz="900" spc="200" dirty="0">
                <a:latin typeface="Meiryo UI" panose="020B0604030504040204" pitchFamily="34" charset="-128"/>
                <a:ea typeface="Meiryo UI" panose="020B0604030504040204" pitchFamily="34" charset="-128"/>
              </a:rPr>
              <a:t>168×73×73mm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化粧箱入</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水に濡らして絞るだけでひんやり冷たくて気持ちが良いクールタオルのボトル入り！ボトルは地球環境に優しい再生</a:t>
            </a:r>
            <a:r>
              <a:rPr lang="en-US" altLang="ja-JP" sz="1600" b="0" i="0" dirty="0">
                <a:solidFill>
                  <a:srgbClr val="333333"/>
                </a:solidFill>
                <a:effectLst/>
                <a:latin typeface="-apple-system"/>
              </a:rPr>
              <a:t>PET</a:t>
            </a:r>
            <a:r>
              <a:rPr lang="ja-JP" altLang="en-US" sz="1600" b="0" i="0" dirty="0">
                <a:solidFill>
                  <a:srgbClr val="333333"/>
                </a:solidFill>
                <a:effectLst/>
                <a:latin typeface="-apple-system"/>
              </a:rPr>
              <a:t>素材に加え、カラビナ付きため持ち歩きも非常に便利でおすすめです。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0">
            <a:extLst>
              <a:ext uri="{FF2B5EF4-FFF2-40B4-BE49-F238E27FC236}">
                <a16:creationId xmlns:a16="http://schemas.microsoft.com/office/drawing/2014/main" id="{3D634BE7-3D4D-E08C-1BAB-2802508FC3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70" y="1464094"/>
            <a:ext cx="3560089" cy="356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55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湯呑</a:t>
            </a:r>
            <a:r>
              <a:rPr lang="en-US" altLang="ja-JP" sz="2000" dirty="0">
                <a:solidFill>
                  <a:schemeClr val="bg1"/>
                </a:solidFill>
                <a:latin typeface="Meiryo UI" panose="020B0604030504040204" pitchFamily="34" charset="-128"/>
                <a:ea typeface="Meiryo UI" panose="020B0604030504040204" pitchFamily="34" charset="-128"/>
              </a:rPr>
              <a:t>(M) </a:t>
            </a:r>
            <a:r>
              <a:rPr lang="ja-JP" altLang="en-US" sz="2000" dirty="0">
                <a:solidFill>
                  <a:schemeClr val="bg1"/>
                </a:solidFill>
                <a:latin typeface="Meiryo UI" panose="020B0604030504040204" pitchFamily="34" charset="-128"/>
                <a:ea typeface="Meiryo UI" panose="020B0604030504040204" pitchFamily="34" charset="-128"/>
              </a:rPr>
              <a:t>ホワイト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ストーンウェア</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Φ71×95(mm)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250ml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紙箱</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M</a:t>
            </a:r>
            <a:r>
              <a:rPr lang="ja-JP" altLang="en-US" sz="1600" b="0" i="0" dirty="0">
                <a:solidFill>
                  <a:srgbClr val="333333"/>
                </a:solidFill>
                <a:effectLst/>
                <a:highlight>
                  <a:srgbClr val="FFFFFF"/>
                </a:highlight>
                <a:latin typeface="-apple-system"/>
              </a:rPr>
              <a:t>サイズのすっきりシンプルな湯呑です。ぐるりとほぼ全面にフルカラーでのオリジナルプリントが可能。物販用のオリジナルグッズやノベルティアイテムとしておすすめです。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84ACBCC0-9FC8-00DB-88A3-9C7CF7819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886" y="1524412"/>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0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4632D014-034C-2297-969A-F8D3A7AA1347}"/>
              </a:ext>
            </a:extLst>
          </p:cNvPr>
          <p:cNvPicPr>
            <a:picLocks noChangeAspect="1"/>
          </p:cNvPicPr>
          <p:nvPr/>
        </p:nvPicPr>
        <p:blipFill>
          <a:blip r:embed="rId5"/>
          <a:stretch>
            <a:fillRect/>
          </a:stretch>
        </p:blipFill>
        <p:spPr>
          <a:xfrm>
            <a:off x="733995" y="1381428"/>
            <a:ext cx="3590620" cy="3590620"/>
          </a:xfrm>
          <a:prstGeom prst="rect">
            <a:avLst/>
          </a:prstGeom>
        </p:spPr>
      </p:pic>
    </p:spTree>
    <p:extLst>
      <p:ext uri="{BB962C8B-B14F-4D97-AF65-F5344CB8AC3E}">
        <p14:creationId xmlns:p14="http://schemas.microsoft.com/office/powerpoint/2010/main" val="211748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アルミスポーツボトル</a:t>
            </a:r>
            <a:r>
              <a:rPr lang="en-US" altLang="ja-JP" sz="2000" dirty="0">
                <a:solidFill>
                  <a:schemeClr val="bg1"/>
                </a:solidFill>
                <a:latin typeface="Meiryo UI" panose="020B0604030504040204" pitchFamily="34" charset="-128"/>
                <a:ea typeface="Meiryo UI" panose="020B0604030504040204" pitchFamily="34" charset="-128"/>
              </a:rPr>
              <a:t>500(</a:t>
            </a:r>
            <a:r>
              <a:rPr lang="ja-JP" altLang="en-US" sz="2000">
                <a:solidFill>
                  <a:schemeClr val="bg1"/>
                </a:solidFill>
                <a:latin typeface="Meiryo UI" panose="020B0604030504040204" pitchFamily="34" charset="-128"/>
                <a:ea typeface="Meiryo UI" panose="020B0604030504040204" pitchFamily="34" charset="-128"/>
              </a:rPr>
              <a:t>カラビナ付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φ65×208</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70×70×215mm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115g</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アウトドアやスポーツ系ショップのオリジナルグッズとして、またイベント等でばらまくノベルティアイテムとして人気の高いスポーツボトル。アルミ製のため軽量で丈夫ですので便利に活用可能。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771E07-0AFE-D64B-9ABC-4D36CA5EF874}"/>
              </a:ext>
            </a:extLst>
          </p:cNvPr>
          <p:cNvPicPr>
            <a:picLocks noChangeAspect="1"/>
          </p:cNvPicPr>
          <p:nvPr/>
        </p:nvPicPr>
        <p:blipFill>
          <a:blip r:embed="rId5"/>
          <a:stretch>
            <a:fillRect/>
          </a:stretch>
        </p:blipFill>
        <p:spPr>
          <a:xfrm>
            <a:off x="628347" y="1496155"/>
            <a:ext cx="3715075" cy="3362487"/>
          </a:xfrm>
          <a:prstGeom prst="rect">
            <a:avLst/>
          </a:prstGeom>
        </p:spPr>
      </p:pic>
    </p:spTree>
    <p:extLst>
      <p:ext uri="{BB962C8B-B14F-4D97-AF65-F5344CB8AC3E}">
        <p14:creationId xmlns:p14="http://schemas.microsoft.com/office/powerpoint/2010/main" val="3010012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3B95123-B01D-0D45-B1AA-1A95585B01A2}"/>
              </a:ext>
            </a:extLst>
          </p:cNvPr>
          <p:cNvPicPr>
            <a:picLocks noChangeAspect="1"/>
          </p:cNvPicPr>
          <p:nvPr/>
        </p:nvPicPr>
        <p:blipFill>
          <a:blip r:embed="rId5"/>
          <a:stretch>
            <a:fillRect/>
          </a:stretch>
        </p:blipFill>
        <p:spPr>
          <a:xfrm>
            <a:off x="867784" y="1597412"/>
            <a:ext cx="3175000" cy="3175000"/>
          </a:xfrm>
          <a:prstGeom prst="rect">
            <a:avLst/>
          </a:prstGeom>
        </p:spPr>
      </p:pic>
    </p:spTree>
    <p:extLst>
      <p:ext uri="{BB962C8B-B14F-4D97-AF65-F5344CB8AC3E}">
        <p14:creationId xmlns:p14="http://schemas.microsoft.com/office/powerpoint/2010/main" val="130288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スリムクリアボトル</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PET､PP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スポーツ系・アウトドア系から飲食系まで、幅広い業種のノベルティグッズとして活用される人気のクリアボトル</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サイズです。カラー展開も豊富ですので名入れデザインに合わせてお選び下さい。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E6A3F6C3-F146-9C4C-8CD6-CB9542B1480A}"/>
              </a:ext>
            </a:extLst>
          </p:cNvPr>
          <p:cNvPicPr>
            <a:picLocks noChangeAspect="1"/>
          </p:cNvPicPr>
          <p:nvPr/>
        </p:nvPicPr>
        <p:blipFill>
          <a:blip r:embed="rId5"/>
          <a:stretch>
            <a:fillRect/>
          </a:stretch>
        </p:blipFill>
        <p:spPr>
          <a:xfrm>
            <a:off x="652120" y="1700127"/>
            <a:ext cx="3639131" cy="3008730"/>
          </a:xfrm>
          <a:prstGeom prst="rect">
            <a:avLst/>
          </a:prstGeom>
        </p:spPr>
      </p:pic>
    </p:spTree>
    <p:extLst>
      <p:ext uri="{BB962C8B-B14F-4D97-AF65-F5344CB8AC3E}">
        <p14:creationId xmlns:p14="http://schemas.microsoft.com/office/powerpoint/2010/main" val="3364331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85959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394652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若狭塗マイ箸</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カラー展開：黒、小豆、すす竹</a:t>
            </a:r>
          </a:p>
          <a:p>
            <a:r>
              <a:rPr lang="ja-JP" altLang="en-US" sz="900" dirty="0">
                <a:latin typeface="Meiryo UI" panose="020B0604030504040204" pitchFamily="34" charset="-128"/>
                <a:ea typeface="Meiryo UI" panose="020B0604030504040204" pitchFamily="34" charset="-128"/>
              </a:rPr>
              <a:t>素材：箸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天然木、箸袋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225mm</a:t>
            </a:r>
            <a:r>
              <a:rPr lang="ja-JP" altLang="en-US" sz="900" dirty="0">
                <a:latin typeface="Meiryo UI" panose="020B0604030504040204" pitchFamily="34" charset="-128"/>
                <a:ea typeface="Meiryo UI" panose="020B0604030504040204" pitchFamily="34" charset="-128"/>
              </a:rPr>
              <a:t>箸袋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40×250mm(</a:t>
            </a:r>
            <a:r>
              <a:rPr lang="ja-JP" altLang="en-US" sz="900" dirty="0">
                <a:latin typeface="Meiryo UI" panose="020B0604030504040204" pitchFamily="34" charset="-128"/>
                <a:ea typeface="Meiryo UI" panose="020B0604030504040204" pitchFamily="34" charset="-128"/>
              </a:rPr>
              <a:t>折り畳み時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若狭塗で有名な福井県若狭地方の熟練の職人の手によって丹精込めて作られた伝統的なお箸です。風情漂う上品なデザインは見る人の心をぐっと惹きつけます。全</a:t>
            </a:r>
            <a:r>
              <a:rPr lang="en-US" altLang="ja-JP" sz="1600" dirty="0"/>
              <a:t>3</a:t>
            </a:r>
            <a:r>
              <a:rPr lang="ja-JP" altLang="en-US" sz="1600" dirty="0"/>
              <a:t>色展開から選択可能。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28DF17C-BC6D-6AE3-A0E5-E0AB7369EA82}"/>
              </a:ext>
            </a:extLst>
          </p:cNvPr>
          <p:cNvPicPr>
            <a:picLocks noChangeAspect="1"/>
          </p:cNvPicPr>
          <p:nvPr/>
        </p:nvPicPr>
        <p:blipFill>
          <a:blip r:embed="rId5"/>
          <a:stretch>
            <a:fillRect/>
          </a:stretch>
        </p:blipFill>
        <p:spPr>
          <a:xfrm>
            <a:off x="675942" y="1361358"/>
            <a:ext cx="3627677" cy="3627677"/>
          </a:xfrm>
          <a:prstGeom prst="rect">
            <a:avLst/>
          </a:prstGeom>
        </p:spPr>
      </p:pic>
    </p:spTree>
    <p:extLst>
      <p:ext uri="{BB962C8B-B14F-4D97-AF65-F5344CB8AC3E}">
        <p14:creationId xmlns:p14="http://schemas.microsoft.com/office/powerpoint/2010/main" val="26672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a:solidFill>
                  <a:schemeClr val="bg1"/>
                </a:solidFill>
                <a:latin typeface="Meiryo UI" panose="020B0604030504040204" pitchFamily="34" charset="-128"/>
                <a:ea typeface="Meiryo UI" panose="020B0604030504040204" pitchFamily="34" charset="-128"/>
              </a:rPr>
              <a:t>灯カラビナ付ライト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Φ27×142</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商品に電池は含まれません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9</a:t>
            </a:r>
            <a:r>
              <a:rPr lang="ja-JP" altLang="en-US" sz="1600">
                <a:latin typeface="Meiryo UI" panose="020B0604030504040204" pitchFamily="34" charset="-128"/>
                <a:ea typeface="Meiryo UI" panose="020B0604030504040204" pitchFamily="34" charset="-128"/>
              </a:rPr>
              <a:t>灯でとっても明るく照らしてくれますのでキャンプ用にも災害用にもおすすめの</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色のカラー展開から、オリジナル名入れのデザインに合わせてお選びください。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640AD3-5733-A44C-BA0B-92BD6D95F4B0}"/>
              </a:ext>
            </a:extLst>
          </p:cNvPr>
          <p:cNvPicPr>
            <a:picLocks noChangeAspect="1"/>
          </p:cNvPicPr>
          <p:nvPr/>
        </p:nvPicPr>
        <p:blipFill>
          <a:blip r:embed="rId5"/>
          <a:stretch>
            <a:fillRect/>
          </a:stretch>
        </p:blipFill>
        <p:spPr>
          <a:xfrm>
            <a:off x="636857" y="1411148"/>
            <a:ext cx="3717154" cy="3628120"/>
          </a:xfrm>
          <a:prstGeom prst="rect">
            <a:avLst/>
          </a:prstGeom>
        </p:spPr>
      </p:pic>
    </p:spTree>
    <p:extLst>
      <p:ext uri="{BB962C8B-B14F-4D97-AF65-F5344CB8AC3E}">
        <p14:creationId xmlns:p14="http://schemas.microsoft.com/office/powerpoint/2010/main" val="93833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アルミ万年カレンダー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110×60×58mm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見た目もすっきりしていてオシャレな、コンパクトに折りたたむことが出来るアルミ素材の万年カレンダーです。カラーバリーションはブラックとシルバーに</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9EC2B01-04DA-F848-91A5-0DEEC3F1B6E6}"/>
              </a:ext>
            </a:extLst>
          </p:cNvPr>
          <p:cNvPicPr>
            <a:picLocks noChangeAspect="1"/>
          </p:cNvPicPr>
          <p:nvPr/>
        </p:nvPicPr>
        <p:blipFill>
          <a:blip r:embed="rId5"/>
          <a:stretch>
            <a:fillRect/>
          </a:stretch>
        </p:blipFill>
        <p:spPr>
          <a:xfrm>
            <a:off x="387906" y="1961462"/>
            <a:ext cx="4263771" cy="2441154"/>
          </a:xfrm>
          <a:prstGeom prst="rect">
            <a:avLst/>
          </a:prstGeom>
        </p:spPr>
      </p:pic>
    </p:spTree>
    <p:extLst>
      <p:ext uri="{BB962C8B-B14F-4D97-AF65-F5344CB8AC3E}">
        <p14:creationId xmlns:p14="http://schemas.microsoft.com/office/powerpoint/2010/main" val="4095484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 </a:t>
            </a:r>
            <a:r>
              <a:rPr lang="ja-JP" altLang="en-US" sz="2000" dirty="0">
                <a:solidFill>
                  <a:schemeClr val="bg1"/>
                </a:solidFill>
                <a:latin typeface="Meiryo UI" panose="020B0604030504040204" pitchFamily="34" charset="-128"/>
                <a:ea typeface="Meiryo UI" panose="020B0604030504040204" pitchFamily="34" charset="-128"/>
              </a:rPr>
              <a:t>コンパクトマイバッグ</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使用時：横</a:t>
            </a:r>
            <a:r>
              <a:rPr lang="en-US" altLang="ja-JP" sz="900" dirty="0">
                <a:latin typeface="Meiryo UI" panose="020B0604030504040204" pitchFamily="34" charset="-128"/>
                <a:ea typeface="Meiryo UI" panose="020B0604030504040204" pitchFamily="34" charset="-128"/>
              </a:rPr>
              <a:t>390×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630×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140mm</a:t>
            </a:r>
            <a:r>
              <a:rPr lang="ja-JP" altLang="en-US" sz="900" dirty="0">
                <a:latin typeface="Meiryo UI" panose="020B0604030504040204" pitchFamily="34" charset="-128"/>
                <a:ea typeface="Meiryo UI" panose="020B0604030504040204" pitchFamily="34" charset="-128"/>
              </a:rPr>
              <a:t>、収納時：横</a:t>
            </a:r>
            <a:r>
              <a:rPr lang="en-US" altLang="ja-JP" sz="900" dirty="0">
                <a:latin typeface="Meiryo UI" panose="020B0604030504040204" pitchFamily="34" charset="-128"/>
                <a:ea typeface="Meiryo UI" panose="020B0604030504040204" pitchFamily="34" charset="-128"/>
              </a:rPr>
              <a:t>70×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140mm</a:t>
            </a: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17L</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46g</a:t>
            </a:r>
          </a:p>
          <a:p>
            <a:r>
              <a:rPr lang="ja-JP" altLang="en-US" sz="900" dirty="0">
                <a:latin typeface="Meiryo UI" panose="020B0604030504040204" pitchFamily="34" charset="-128"/>
                <a:ea typeface="Meiryo UI" panose="020B0604030504040204" pitchFamily="34" charset="-128"/>
              </a:rPr>
              <a:t>付属品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収納ポーチ付き</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サイズなコンパクトマイバッグ。持ち歩きやすいカラビナ付きの収納ポーチ付き。カラーバリエーションも非常に豊富で名入れも可能。ノベルティ用としてもおすすめのアイテムです。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60" name="Picture 36">
            <a:extLst>
              <a:ext uri="{FF2B5EF4-FFF2-40B4-BE49-F238E27FC236}">
                <a16:creationId xmlns:a16="http://schemas.microsoft.com/office/drawing/2014/main" id="{EED74A45-DA76-5276-31A2-D7834F32F8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35" y="1344035"/>
            <a:ext cx="3742464" cy="374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8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18C61AA-8785-50FA-3498-3B8CA43DCE30}"/>
              </a:ext>
            </a:extLst>
          </p:cNvPr>
          <p:cNvPicPr>
            <a:picLocks noChangeAspect="1"/>
          </p:cNvPicPr>
          <p:nvPr/>
        </p:nvPicPr>
        <p:blipFill>
          <a:blip r:embed="rId5"/>
          <a:stretch>
            <a:fillRect/>
          </a:stretch>
        </p:blipFill>
        <p:spPr>
          <a:xfrm>
            <a:off x="749528" y="1420639"/>
            <a:ext cx="3534532" cy="3534532"/>
          </a:xfrm>
          <a:prstGeom prst="rect">
            <a:avLst/>
          </a:prstGeom>
        </p:spPr>
      </p:pic>
    </p:spTree>
    <p:extLst>
      <p:ext uri="{BB962C8B-B14F-4D97-AF65-F5344CB8AC3E}">
        <p14:creationId xmlns:p14="http://schemas.microsoft.com/office/powerpoint/2010/main" val="333035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19F031-D73F-1719-A9A6-C17656B1AF2F}"/>
              </a:ext>
            </a:extLst>
          </p:cNvPr>
          <p:cNvPicPr>
            <a:picLocks noChangeAspect="1"/>
          </p:cNvPicPr>
          <p:nvPr/>
        </p:nvPicPr>
        <p:blipFill>
          <a:blip r:embed="rId5"/>
          <a:stretch>
            <a:fillRect/>
          </a:stretch>
        </p:blipFill>
        <p:spPr>
          <a:xfrm>
            <a:off x="704282" y="1434753"/>
            <a:ext cx="3592853" cy="3592853"/>
          </a:xfrm>
          <a:prstGeom prst="rect">
            <a:avLst/>
          </a:prstGeom>
        </p:spPr>
      </p:pic>
    </p:spTree>
    <p:extLst>
      <p:ext uri="{BB962C8B-B14F-4D97-AF65-F5344CB8AC3E}">
        <p14:creationId xmlns:p14="http://schemas.microsoft.com/office/powerpoint/2010/main" val="884799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166E3897-D833-5734-C943-D48F9DEB58FB}"/>
              </a:ext>
            </a:extLst>
          </p:cNvPr>
          <p:cNvPicPr>
            <a:picLocks noChangeAspect="1"/>
          </p:cNvPicPr>
          <p:nvPr/>
        </p:nvPicPr>
        <p:blipFill>
          <a:blip r:embed="rId5"/>
          <a:stretch>
            <a:fillRect/>
          </a:stretch>
        </p:blipFill>
        <p:spPr>
          <a:xfrm>
            <a:off x="665349" y="1371902"/>
            <a:ext cx="3696652" cy="3696652"/>
          </a:xfrm>
          <a:prstGeom prst="rect">
            <a:avLst/>
          </a:prstGeom>
        </p:spPr>
      </p:pic>
    </p:spTree>
    <p:extLst>
      <p:ext uri="{BB962C8B-B14F-4D97-AF65-F5344CB8AC3E}">
        <p14:creationId xmlns:p14="http://schemas.microsoft.com/office/powerpoint/2010/main" val="56109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3260711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153892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アルミマウンテンボトル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Φ65×150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320ml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マットシルバー・マットブラック・マットホワイト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軽量かつ耐久性に優れたアルミ素材の</a:t>
            </a:r>
            <a:r>
              <a:rPr lang="en-US" altLang="ja-JP" sz="1600" dirty="0">
                <a:latin typeface="Meiryo UI" panose="020B0604030504040204" pitchFamily="34" charset="-128"/>
                <a:ea typeface="Meiryo UI" panose="020B0604030504040204" pitchFamily="34" charset="-128"/>
              </a:rPr>
              <a:t>320ml</a:t>
            </a:r>
            <a:r>
              <a:rPr lang="ja-JP" altLang="en-US" sz="1600">
                <a:latin typeface="Meiryo UI" panose="020B0604030504040204" pitchFamily="34" charset="-128"/>
                <a:ea typeface="Meiryo UI" panose="020B0604030504040204" pitchFamily="34" charset="-128"/>
              </a:rPr>
              <a:t>ボトルです。カラビナ付きでベルトループやバッグ等にも取り付けられるため、アウトドアイベントなどのノベルティグッズとしても人気です。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2A5F2-C229-2E46-A504-0E1988C8D8CA}"/>
              </a:ext>
            </a:extLst>
          </p:cNvPr>
          <p:cNvPicPr>
            <a:picLocks noChangeAspect="1"/>
          </p:cNvPicPr>
          <p:nvPr/>
        </p:nvPicPr>
        <p:blipFill>
          <a:blip r:embed="rId5"/>
          <a:stretch>
            <a:fillRect/>
          </a:stretch>
        </p:blipFill>
        <p:spPr>
          <a:xfrm>
            <a:off x="357384" y="2146814"/>
            <a:ext cx="4072410" cy="2538972"/>
          </a:xfrm>
          <a:prstGeom prst="rect">
            <a:avLst/>
          </a:prstGeom>
        </p:spPr>
      </p:pic>
    </p:spTree>
    <p:extLst>
      <p:ext uri="{BB962C8B-B14F-4D97-AF65-F5344CB8AC3E}">
        <p14:creationId xmlns:p14="http://schemas.microsoft.com/office/powerpoint/2010/main" val="260135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物を包んで持ち運んだり収納したりと、多用途で繰り返し使える風呂敷は、環境に優しいエコアイテムとして再び注目が集まっています。名入れをすれば、ノベルティにも物販品にも活用できます。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F3A08D5-487E-77C5-4661-F209F9A04E3A}"/>
              </a:ext>
            </a:extLst>
          </p:cNvPr>
          <p:cNvPicPr>
            <a:picLocks noChangeAspect="1"/>
          </p:cNvPicPr>
          <p:nvPr/>
        </p:nvPicPr>
        <p:blipFill>
          <a:blip r:embed="rId5"/>
          <a:stretch>
            <a:fillRect/>
          </a:stretch>
        </p:blipFill>
        <p:spPr>
          <a:xfrm>
            <a:off x="647688" y="1332187"/>
            <a:ext cx="3702925" cy="3702925"/>
          </a:xfrm>
          <a:prstGeom prst="rect">
            <a:avLst/>
          </a:prstGeom>
        </p:spPr>
      </p:pic>
    </p:spTree>
    <p:extLst>
      <p:ext uri="{BB962C8B-B14F-4D97-AF65-F5344CB8AC3E}">
        <p14:creationId xmlns:p14="http://schemas.microsoft.com/office/powerpoint/2010/main" val="2969854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アルミスマートボトル</a:t>
            </a:r>
            <a:r>
              <a:rPr lang="en-US" altLang="ja-JP" sz="2000" dirty="0">
                <a:solidFill>
                  <a:schemeClr val="bg1"/>
                </a:solidFill>
                <a:latin typeface="Meiryo UI" panose="020B0604030504040204" pitchFamily="34" charset="-128"/>
                <a:ea typeface="Meiryo UI" panose="020B0604030504040204" pitchFamily="34" charset="-128"/>
              </a:rPr>
              <a:t>600ml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カラー展開：ホワイト、ブラック</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、シリコン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φ65×H250mm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135g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軽量でスマートなアルミ製ボトル。容量</a:t>
            </a:r>
            <a:r>
              <a:rPr lang="en-US" altLang="ja-JP" sz="1600" dirty="0"/>
              <a:t>600ml</a:t>
            </a:r>
            <a:r>
              <a:rPr lang="ja-JP" altLang="en-US" sz="1600" dirty="0"/>
              <a:t>の指に掛けて持ちやすいキャップ構造で、普段使い用にはもちろん、アウトドアやスポーツ時の水分補給にもぴったりなサイズ感です。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B08729F-70B3-B7A1-BB78-A5AAE41A9F91}"/>
              </a:ext>
            </a:extLst>
          </p:cNvPr>
          <p:cNvPicPr>
            <a:picLocks noChangeAspect="1"/>
          </p:cNvPicPr>
          <p:nvPr/>
        </p:nvPicPr>
        <p:blipFill>
          <a:blip r:embed="rId5"/>
          <a:stretch>
            <a:fillRect/>
          </a:stretch>
        </p:blipFill>
        <p:spPr>
          <a:xfrm>
            <a:off x="776311" y="1427332"/>
            <a:ext cx="3560089" cy="3560089"/>
          </a:xfrm>
          <a:prstGeom prst="rect">
            <a:avLst/>
          </a:prstGeom>
        </p:spPr>
      </p:pic>
    </p:spTree>
    <p:extLst>
      <p:ext uri="{BB962C8B-B14F-4D97-AF65-F5344CB8AC3E}">
        <p14:creationId xmlns:p14="http://schemas.microsoft.com/office/powerpoint/2010/main" val="1419589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lnSpc>
                <a:spcPct val="100000"/>
              </a:lnSpc>
            </a:pPr>
            <a:r>
              <a:rPr lang="ja-JP" altLang="ja-JP" sz="2000" b="0" strike="noStrike" spc="-1" dirty="0">
                <a:solidFill>
                  <a:srgbClr val="FFFFFF"/>
                </a:solidFill>
                <a:latin typeface="Meiryo UI"/>
                <a:ea typeface="Meiryo UI"/>
              </a:rPr>
              <a:t>涼感マフラータオル</a:t>
            </a:r>
            <a:r>
              <a:rPr lang="en-US" altLang="ja-JP" sz="2000" b="0" strike="noStrike" spc="-1" dirty="0">
                <a:solidFill>
                  <a:srgbClr val="FFFFFF"/>
                </a:solidFill>
                <a:latin typeface="Meiryo UI"/>
                <a:ea typeface="Meiryo UI"/>
              </a:rPr>
              <a:t>(</a:t>
            </a:r>
            <a:r>
              <a:rPr lang="ja-JP" altLang="ja-JP" sz="2000" b="0" strike="noStrike" spc="-1" dirty="0">
                <a:solidFill>
                  <a:srgbClr val="FFFFFF"/>
                </a:solidFill>
                <a:latin typeface="Meiryo UI"/>
                <a:ea typeface="Meiryo UI"/>
              </a:rPr>
              <a:t>巾着付</a:t>
            </a:r>
            <a:r>
              <a:rPr lang="en-US" altLang="ja-JP" sz="2000" b="0" strike="noStrike" spc="-1" dirty="0">
                <a:solidFill>
                  <a:srgbClr val="FFFFFF"/>
                </a:solidFill>
                <a:latin typeface="Meiryo UI"/>
                <a:ea typeface="Meiryo UI"/>
              </a:rPr>
              <a:t>)</a:t>
            </a:r>
            <a:endParaRPr lang="en-US" altLang="ja-JP" sz="2000" b="0" strike="noStrike" spc="-1" dirty="0">
              <a:latin typeface="Arial"/>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 他</a:t>
            </a:r>
            <a:endParaRPr lang="en-US" altLang="ja-JP" sz="900" b="0" strike="noStrike" spc="-1" dirty="0">
              <a:latin typeface="Arial"/>
            </a:endParaRPr>
          </a:p>
          <a:p>
            <a:pPr>
              <a:lnSpc>
                <a:spcPct val="100000"/>
              </a:lnSpc>
            </a:pPr>
            <a:r>
              <a:rPr lang="ja-JP" altLang="ja-JP" sz="900" b="0" strike="noStrike" spc="199" dirty="0">
                <a:solidFill>
                  <a:srgbClr val="000000"/>
                </a:solidFill>
                <a:latin typeface="Meiryo UI"/>
                <a:ea typeface="Meiryo UI"/>
              </a:rPr>
              <a:t>サイズ</a:t>
            </a:r>
            <a:r>
              <a:rPr lang="ja-JP" altLang="ja-JP" sz="900" b="0" strike="noStrike" spc="-1" dirty="0">
                <a:solidFill>
                  <a:srgbClr val="000000"/>
                </a:solidFill>
                <a:latin typeface="Meiryo UI"/>
                <a:ea typeface="Meiryo UI"/>
              </a:rPr>
              <a:t>：タオル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900×200mm</a:t>
            </a:r>
            <a:r>
              <a:rPr lang="ja-JP"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本体</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95×137mm</a:t>
            </a:r>
            <a:r>
              <a:rPr lang="ja-JP" altLang="ja-JP" sz="900" b="0" strike="noStrike" spc="-1" dirty="0">
                <a:solidFill>
                  <a:srgbClr val="000000"/>
                </a:solidFill>
                <a:latin typeface="Meiryo UI"/>
                <a:ea typeface="Meiryo UI"/>
              </a:rPr>
              <a:t>､巾着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底面</a:t>
            </a:r>
            <a:r>
              <a:rPr lang="en-US" altLang="ja-JP" sz="900" b="0" strike="noStrike" spc="-1" dirty="0">
                <a:solidFill>
                  <a:srgbClr val="000000"/>
                </a:solidFill>
                <a:latin typeface="Meiryo UI"/>
                <a:ea typeface="Meiryo UI"/>
              </a:rPr>
              <a:t>)/φ57mm</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（包装形態：</a:t>
            </a:r>
            <a:r>
              <a:rPr lang="en-US" altLang="ja-JP" sz="900" b="0" strike="noStrike" spc="-1" dirty="0">
                <a:solidFill>
                  <a:srgbClr val="000000"/>
                </a:solidFill>
                <a:latin typeface="Meiryo UI"/>
                <a:ea typeface="Meiryo UI"/>
              </a:rPr>
              <a:t>OPP</a:t>
            </a:r>
            <a:r>
              <a:rPr lang="ja-JP" altLang="ja-JP" sz="900" b="0" strike="noStrike" spc="-1" dirty="0">
                <a:solidFill>
                  <a:srgbClr val="000000"/>
                </a:solidFill>
                <a:latin typeface="Meiryo UI"/>
                <a:ea typeface="Meiryo UI"/>
              </a:rPr>
              <a:t>袋､台紙） </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付属品：取説付</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台紙面</a:t>
            </a:r>
            <a:r>
              <a:rPr lang="en-US"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考：ブルー、ホワイト</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濡らして絞ればヒンヤリと心地良い量感を与えてくれるマフラータオルは、夏場の屋外フェスから現場作業まで、幅広いシーンで利用可能です。</a:t>
            </a:r>
            <a:endParaRPr lang="en-US" altLang="ja-JP" sz="1600" b="0" strike="noStrike" spc="-1" dirty="0">
              <a:latin typeface="Arial"/>
            </a:endParaRPr>
          </a:p>
          <a:p>
            <a:pPr algn="just">
              <a:lnSpc>
                <a:spcPts val="2401"/>
              </a:lnSpc>
            </a:pPr>
            <a:r>
              <a:rPr lang="ja-JP" altLang="ja-JP" sz="1600" b="0" strike="noStrike" spc="-1" dirty="0">
                <a:solidFill>
                  <a:srgbClr val="000000"/>
                </a:solidFill>
                <a:latin typeface="Meiryo UI"/>
                <a:ea typeface="Meiryo UI"/>
              </a:rPr>
              <a:t>専用巾着付きで持ち歩くのにもとっても便利！</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9EE41000-208A-3D9C-B576-E5260E8A0BB2}"/>
              </a:ext>
            </a:extLst>
          </p:cNvPr>
          <p:cNvPicPr/>
          <p:nvPr/>
        </p:nvPicPr>
        <p:blipFill>
          <a:blip r:embed="rId5"/>
          <a:stretch/>
        </p:blipFill>
        <p:spPr>
          <a:xfrm>
            <a:off x="730080" y="1450080"/>
            <a:ext cx="3409920" cy="3409920"/>
          </a:xfrm>
          <a:prstGeom prst="rect">
            <a:avLst/>
          </a:prstGeom>
          <a:ln w="0">
            <a:noFill/>
          </a:ln>
        </p:spPr>
      </p:pic>
    </p:spTree>
    <p:extLst>
      <p:ext uri="{BB962C8B-B14F-4D97-AF65-F5344CB8AC3E}">
        <p14:creationId xmlns:p14="http://schemas.microsoft.com/office/powerpoint/2010/main" val="3185793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レザースタイルメタルペン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材：真鍮</a:t>
            </a:r>
            <a:r>
              <a:rPr lang="en-US"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133mm</a:t>
            </a:r>
            <a:r>
              <a:rPr lang="ja-JP" altLang="en-US" sz="900">
                <a:latin typeface="Meiryo UI" panose="020B0604030504040204" pitchFamily="34" charset="-128"/>
                <a:ea typeface="Meiryo UI" panose="020B0604030504040204" pitchFamily="34" charset="-128"/>
              </a:rPr>
              <a:t>（包装形態：紙箱）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考：ネイビー・ブラック・ベージュ・ホワイト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ボール径</a:t>
            </a:r>
            <a:r>
              <a:rPr lang="en-US" altLang="ja-JP" sz="900" dirty="0">
                <a:latin typeface="Meiryo UI" panose="020B0604030504040204" pitchFamily="34" charset="-128"/>
                <a:ea typeface="Meiryo UI" panose="020B0604030504040204" pitchFamily="34" charset="-128"/>
              </a:rPr>
              <a:t>0.7㎜</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メタリックな質感の上、握り部分にレザー風素材を使用したことで高級感を持たせたボールペンです。専用の箱付きのため、記念品などとしても利用できますので、是非お試し下さい。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F1E697D-ABE4-6243-95AE-891120E06837}"/>
              </a:ext>
            </a:extLst>
          </p:cNvPr>
          <p:cNvPicPr>
            <a:picLocks noChangeAspect="1"/>
          </p:cNvPicPr>
          <p:nvPr/>
        </p:nvPicPr>
        <p:blipFill>
          <a:blip r:embed="rId5"/>
          <a:stretch>
            <a:fillRect/>
          </a:stretch>
        </p:blipFill>
        <p:spPr>
          <a:xfrm>
            <a:off x="767957" y="1522702"/>
            <a:ext cx="3449346" cy="3449346"/>
          </a:xfrm>
          <a:prstGeom prst="rect">
            <a:avLst/>
          </a:prstGeom>
        </p:spPr>
      </p:pic>
    </p:spTree>
    <p:extLst>
      <p:ext uri="{BB962C8B-B14F-4D97-AF65-F5344CB8AC3E}">
        <p14:creationId xmlns:p14="http://schemas.microsoft.com/office/powerpoint/2010/main" val="2769146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オリジナルマフラータオル（ハイブリッド）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素材：表</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ポリエステル　裏</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綿</a:t>
            </a: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W1100×H200㎜</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包装：個別袋入れ</a:t>
            </a:r>
          </a:p>
          <a:p>
            <a:r>
              <a:rPr lang="ja-JP" altLang="en-US" sz="900" dirty="0">
                <a:latin typeface="Meiryo UI" panose="020B0604030504040204" pitchFamily="50" charset="-128"/>
                <a:ea typeface="Meiryo UI" panose="020B0604030504040204" pitchFamily="50" charset="-128"/>
              </a:rPr>
              <a:t>備考：印刷：昇華転写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綿＆ポリエステルのハイブリッド素材でできたマフラータオル。フルカラープリントも</a:t>
            </a:r>
            <a:r>
              <a:rPr lang="en-US" altLang="ja-JP" sz="1600" dirty="0"/>
              <a:t>OK</a:t>
            </a:r>
            <a:r>
              <a:rPr lang="ja-JP" altLang="en-US" sz="1600" dirty="0"/>
              <a:t>で、コミケなどの同人誌即売会用の物販品や展示会用のノベルティなど様々な用途で使えます。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81371201-683C-B760-7F07-42BF52FBA65F}"/>
              </a:ext>
            </a:extLst>
          </p:cNvPr>
          <p:cNvPicPr>
            <a:picLocks noChangeAspect="1"/>
          </p:cNvPicPr>
          <p:nvPr/>
        </p:nvPicPr>
        <p:blipFill>
          <a:blip r:embed="rId5"/>
          <a:stretch>
            <a:fillRect/>
          </a:stretch>
        </p:blipFill>
        <p:spPr>
          <a:xfrm>
            <a:off x="688992" y="1373895"/>
            <a:ext cx="3634674" cy="3634674"/>
          </a:xfrm>
          <a:prstGeom prst="rect">
            <a:avLst/>
          </a:prstGeom>
        </p:spPr>
      </p:pic>
    </p:spTree>
    <p:extLst>
      <p:ext uri="{BB962C8B-B14F-4D97-AF65-F5344CB8AC3E}">
        <p14:creationId xmlns:p14="http://schemas.microsoft.com/office/powerpoint/2010/main" val="385769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ライオン チャーミーマジカ除菌＋（</a:t>
            </a:r>
            <a:r>
              <a:rPr lang="en-US" altLang="ja-JP" sz="2000" dirty="0">
                <a:solidFill>
                  <a:schemeClr val="bg1"/>
                </a:solidFill>
                <a:latin typeface="Meiryo UI" panose="020B0604030504040204" pitchFamily="34" charset="-128"/>
                <a:ea typeface="Meiryo UI" panose="020B0604030504040204" pitchFamily="34" charset="-128"/>
              </a:rPr>
              <a:t>220ml</a:t>
            </a:r>
            <a:r>
              <a:rPr lang="ja-JP" altLang="en-US" sz="2000" dirty="0">
                <a:solidFill>
                  <a:schemeClr val="bg1"/>
                </a:solidFill>
                <a:latin typeface="Meiryo UI" panose="020B0604030504040204" pitchFamily="34" charset="-128"/>
                <a:ea typeface="Meiryo UI" panose="020B0604030504040204" pitchFamily="34" charset="-128"/>
              </a:rPr>
              <a:t>）オリジナル箱入り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成分：界面活性剤</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アルキルアミンオキシド 、アルキルエーテル硫酸エステルナトリウム、ポリオキシエチレンアルキルエーテル、アルキルスルホン酸ナトリウム</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、安定化剤、</a:t>
            </a:r>
            <a:r>
              <a:rPr lang="en-US" altLang="ja-JP" sz="900" dirty="0">
                <a:latin typeface="Meiryo UI" panose="020B0604030504040204" pitchFamily="34" charset="-128"/>
                <a:ea typeface="Meiryo UI" panose="020B0604030504040204" pitchFamily="34" charset="-128"/>
              </a:rPr>
              <a:t>pH</a:t>
            </a:r>
            <a:r>
              <a:rPr lang="ja-JP" altLang="en-US" sz="900" dirty="0">
                <a:latin typeface="Meiryo UI" panose="020B0604030504040204" pitchFamily="34" charset="-128"/>
                <a:ea typeface="Meiryo UI" panose="020B0604030504040204" pitchFamily="34" charset="-128"/>
              </a:rPr>
              <a:t>調整剤</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W49×H190×49mm</a:t>
            </a:r>
            <a:r>
              <a:rPr lang="ja-JP" altLang="en-US" sz="900" dirty="0">
                <a:latin typeface="Meiryo UI" panose="020B0604030504040204" pitchFamily="34" charset="-128"/>
                <a:ea typeface="Meiryo UI" panose="020B0604030504040204" pitchFamily="34" charset="-128"/>
              </a:rPr>
              <a:t>（箱サイズ：約</a:t>
            </a:r>
            <a:r>
              <a:rPr lang="en-US" altLang="ja-JP" sz="900" dirty="0">
                <a:latin typeface="Meiryo UI" panose="020B0604030504040204" pitchFamily="34" charset="-128"/>
                <a:ea typeface="Meiryo UI" panose="020B0604030504040204" pitchFamily="34" charset="-128"/>
              </a:rPr>
              <a:t>48×48×191.5mm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箱印刷：</a:t>
            </a:r>
            <a:r>
              <a:rPr lang="en-US" altLang="ja-JP" sz="900" dirty="0">
                <a:latin typeface="Meiryo UI" panose="020B0604030504040204" pitchFamily="34" charset="-128"/>
                <a:ea typeface="Meiryo UI" panose="020B0604030504040204" pitchFamily="34" charset="-128"/>
              </a:rPr>
              <a:t>4c</a:t>
            </a:r>
            <a:r>
              <a:rPr lang="ja-JP" altLang="en-US" sz="900" dirty="0">
                <a:latin typeface="Meiryo UI" panose="020B0604030504040204" pitchFamily="34" charset="-128"/>
                <a:ea typeface="Meiryo UI" panose="020B0604030504040204" pitchFamily="34" charset="-128"/>
              </a:rPr>
              <a:t>フルカラー（オンデマンド印刷）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油汚れがサラサラ落ちる、人気の「ライオンのチャーミーマジカ除菌＋」をフルカラーで名入れ印刷したオリジナル化粧箱に収納。お客様への贈答・配布用をはじめ、各種ノベルティに最適です。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7C00D47C-7A0A-59BE-B9C7-C8D7BB63C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84" y="1378294"/>
            <a:ext cx="3540279" cy="354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9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しりべんトイレットペーパー＜振り込め詐欺防止＞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パルプ</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W103×H103×D114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個紙巻き包装</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包装紙にフルカラー印刷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振り込め詐欺に関する情報がたくさんプリントされているため、用を足す間の暇つぶしにも便利なトイレットペーパーです。パッケージにはフルカラーでオリジナル名入れが可能です。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500967F-BF90-B1D2-B03D-C0C0F2E7E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652" y="1496155"/>
            <a:ext cx="3246399" cy="32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36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D40A794-5619-1F44-8F34-21BE3777276C}"/>
              </a:ext>
            </a:extLst>
          </p:cNvPr>
          <p:cNvPicPr>
            <a:picLocks noChangeAspect="1"/>
          </p:cNvPicPr>
          <p:nvPr/>
        </p:nvPicPr>
        <p:blipFill>
          <a:blip r:embed="rId5"/>
          <a:stretch>
            <a:fillRect/>
          </a:stretch>
        </p:blipFill>
        <p:spPr>
          <a:xfrm>
            <a:off x="709624" y="1390470"/>
            <a:ext cx="3643520" cy="3643520"/>
          </a:xfrm>
          <a:prstGeom prst="rect">
            <a:avLst/>
          </a:prstGeom>
        </p:spPr>
      </p:pic>
    </p:spTree>
    <p:extLst>
      <p:ext uri="{BB962C8B-B14F-4D97-AF65-F5344CB8AC3E}">
        <p14:creationId xmlns:p14="http://schemas.microsoft.com/office/powerpoint/2010/main" val="56258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350ml(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 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φ57×187mm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195×60×60mm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350ml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4" name="図 73">
            <a:extLst>
              <a:ext uri="{FF2B5EF4-FFF2-40B4-BE49-F238E27FC236}">
                <a16:creationId xmlns:a16="http://schemas.microsoft.com/office/drawing/2014/main" id="{3F0EC3B2-CFDD-13EA-2D25-7DF5A8648312}"/>
              </a:ext>
            </a:extLst>
          </p:cNvPr>
          <p:cNvPicPr>
            <a:picLocks noChangeAspect="1"/>
          </p:cNvPicPr>
          <p:nvPr/>
        </p:nvPicPr>
        <p:blipFill>
          <a:blip r:embed="rId5"/>
          <a:stretch>
            <a:fillRect/>
          </a:stretch>
        </p:blipFill>
        <p:spPr>
          <a:xfrm>
            <a:off x="661438" y="1329942"/>
            <a:ext cx="3704048" cy="3704048"/>
          </a:xfrm>
          <a:prstGeom prst="rect">
            <a:avLst/>
          </a:prstGeom>
        </p:spPr>
      </p:pic>
    </p:spTree>
    <p:extLst>
      <p:ext uri="{BB962C8B-B14F-4D97-AF65-F5344CB8AC3E}">
        <p14:creationId xmlns:p14="http://schemas.microsoft.com/office/powerpoint/2010/main" val="331096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ミラー付メタルキーホルダー スティック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亜鉛合金、ステンレス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35×120×4(mm)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袋、台紙</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すっきりとしたシンプルなスティックタイプのメタルキーホルダーです。裏面はミラーになっているためちょっとしたお化粧直しなどに最適です。オリジナル名入れプリントも格安で承ります。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3FCC680C-8820-C1C9-48F9-A064093CB7E9}"/>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4611173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619</TotalTime>
  <Words>2923</Words>
  <Application>Microsoft Office PowerPoint</Application>
  <PresentationFormat>画面に合わせる (4:3)</PresentationFormat>
  <Paragraphs>481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246</cp:revision>
  <cp:lastPrinted>2021-07-20T08:57:41Z</cp:lastPrinted>
  <dcterms:created xsi:type="dcterms:W3CDTF">2021-06-21T09:41:39Z</dcterms:created>
  <dcterms:modified xsi:type="dcterms:W3CDTF">2024-07-19T06:58:05Z</dcterms:modified>
</cp:coreProperties>
</file>