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8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68" d="100"/>
          <a:sy n="68" d="100"/>
        </p:scale>
        <p:origin x="312" y="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2024/7/19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オリジナル扇子（両面貼り紙）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素材：紙・竹（白・茶・黒）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備考：印刷：両面オフセット印刷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表と裏の両面に紙を貼ることで、骨が見えなくなり、見た目が美しく、高級感がぐっと増した仕上がりの扇子です。両面同柄や両面別柄などお客様のご要望に沿ったオリジナル扇子を製作します。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A8D9C97D-9404-F668-0779-A2C17AFFAFA0}"/>
              </a:ext>
            </a:extLst>
          </p:cNvPr>
          <p:cNvPicPr>
            <a:picLocks noChangeAspect="1"/>
          </p:cNvPicPr>
          <p:nvPr/>
        </p:nvPicPr>
        <p:blipFill>
          <a:blip r:embed="rId5"/>
          <a:stretch>
            <a:fillRect/>
          </a:stretch>
        </p:blipFill>
        <p:spPr>
          <a:xfrm>
            <a:off x="701467" y="1411148"/>
            <a:ext cx="3607511" cy="3607511"/>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ライトナイロン リップストップ サコッシュ</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5</a:t>
            </a:r>
            <a:r>
              <a:rPr lang="ja-JP" altLang="en-US" sz="800" dirty="0">
                <a:latin typeface="Meiryo UI" panose="020B0604030504040204" pitchFamily="34" charset="-128"/>
                <a:ea typeface="Meiryo UI" panose="020B0604030504040204" pitchFamily="34" charset="-128"/>
              </a:rPr>
              <a:t>色</a:t>
            </a:r>
            <a:endParaRPr lang="en-US" altLang="ja-JP" sz="800" dirty="0">
              <a:latin typeface="Meiryo UI" panose="020B0604030504040204" pitchFamily="34" charset="-128"/>
              <a:ea typeface="Meiryo UI" panose="020B0604030504040204" pitchFamily="34" charset="-128"/>
            </a:endParaRPr>
          </a:p>
          <a:p>
            <a:r>
              <a:rPr lang="ja-JP" altLang="en-US" sz="800" dirty="0">
                <a:latin typeface="Meiryo UI" panose="020B0604030504040204" pitchFamily="34" charset="-128"/>
                <a:ea typeface="Meiryo UI" panose="020B0604030504040204" pitchFamily="34" charset="-128"/>
              </a:rPr>
              <a:t>素材：ナイロン</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％（リップストップ生地）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丸ひも部分：ポリエステル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a:t>
            </a:r>
          </a:p>
          <a:p>
            <a:r>
              <a:rPr lang="ja-JP" altLang="en-US" sz="800" dirty="0">
                <a:latin typeface="Meiryo UI" panose="020B0604030504040204" pitchFamily="34" charset="-128"/>
                <a:ea typeface="Meiryo UI" panose="020B0604030504040204" pitchFamily="34" charset="-128"/>
              </a:rPr>
              <a:t>サイズ：横</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縦</a:t>
            </a:r>
            <a:r>
              <a:rPr lang="en-US" altLang="ja-JP" sz="800" dirty="0">
                <a:latin typeface="Meiryo UI" panose="020B0604030504040204" pitchFamily="34" charset="-128"/>
                <a:ea typeface="Meiryo UI" panose="020B0604030504040204" pitchFamily="34" charset="-128"/>
              </a:rPr>
              <a:t>17×</a:t>
            </a:r>
            <a:r>
              <a:rPr lang="ja-JP" altLang="en-US" sz="800" dirty="0">
                <a:latin typeface="Meiryo UI" panose="020B0604030504040204" pitchFamily="34" charset="-128"/>
                <a:ea typeface="Meiryo UI" panose="020B0604030504040204" pitchFamily="34" charset="-128"/>
              </a:rPr>
              <a:t>奥行</a:t>
            </a:r>
            <a:r>
              <a:rPr lang="en-US" altLang="ja-JP" sz="800" dirty="0">
                <a:latin typeface="Meiryo UI" panose="020B0604030504040204" pitchFamily="34" charset="-128"/>
                <a:ea typeface="Meiryo UI" panose="020B0604030504040204" pitchFamily="34" charset="-128"/>
              </a:rPr>
              <a:t>5cm</a:t>
            </a:r>
            <a:r>
              <a:rPr lang="ja-JP" altLang="en-US" sz="800" dirty="0">
                <a:latin typeface="Meiryo UI" panose="020B0604030504040204" pitchFamily="34" charset="-128"/>
                <a:ea typeface="Meiryo UI" panose="020B0604030504040204" pitchFamily="34" charset="-128"/>
              </a:rPr>
              <a:t>、ショルダーコードの長さ</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2L</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インクジェットプリントに関しての取扱注意</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この商品は前処理剤の定着が悪いため、インクジェットプリントに対応していません。</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色彩は実際と異なる場合があります。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ショルダーコードの長さは調節可能（最長</a:t>
            </a:r>
            <a:r>
              <a:rPr lang="en-US" altLang="ja-JP" sz="800" dirty="0">
                <a:latin typeface="Meiryo UI" panose="020B0604030504040204" pitchFamily="34" charset="-128"/>
                <a:ea typeface="Meiryo UI" panose="020B0604030504040204" pitchFamily="34" charset="-128"/>
              </a:rPr>
              <a:t>122cm</a:t>
            </a:r>
            <a:r>
              <a:rPr lang="ja-JP" altLang="en-US" sz="800" dirty="0">
                <a:latin typeface="Meiryo UI" panose="020B0604030504040204" pitchFamily="34" charset="-128"/>
                <a:ea typeface="Meiryo UI" panose="020B0604030504040204" pitchFamily="34" charset="-128"/>
              </a:rPr>
              <a:t>）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50" charset="-128"/>
                <a:ea typeface="Meiryo UI" panose="020B0604030504040204" pitchFamily="50" charset="-128"/>
              </a:rPr>
              <a:t>ワンマイルバッグに最適なナイロン製サコッシュ。軽くて丈夫な素材で、お財布・スマホ・パスケースなどもしっかり収納可能！ストラップの長さをワンタッチで調整できるアジャスター付きです。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3A00A29-6F36-52F6-86BE-4BDFEA20EFE0}"/>
              </a:ext>
            </a:extLst>
          </p:cNvPr>
          <p:cNvPicPr>
            <a:picLocks noChangeAspect="1"/>
          </p:cNvPicPr>
          <p:nvPr/>
        </p:nvPicPr>
        <p:blipFill>
          <a:blip r:embed="rId5"/>
          <a:stretch>
            <a:fillRect/>
          </a:stretch>
        </p:blipFill>
        <p:spPr>
          <a:xfrm>
            <a:off x="724120" y="1422052"/>
            <a:ext cx="3628872" cy="3628872"/>
          </a:xfrm>
          <a:prstGeom prst="rect">
            <a:avLst/>
          </a:prstGeom>
        </p:spPr>
      </p:pic>
    </p:spTree>
    <p:extLst>
      <p:ext uri="{BB962C8B-B14F-4D97-AF65-F5344CB8AC3E}">
        <p14:creationId xmlns:p14="http://schemas.microsoft.com/office/powerpoint/2010/main" val="3475586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レギュラー キャンバス スクエア クッション カバー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 キャンバス</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45×45cm</a:t>
            </a:r>
          </a:p>
          <a:p>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スクエアタイプと定番サイズで汎用性の高いクッションカバーです。コットンキャンバス</a:t>
            </a:r>
            <a:r>
              <a:rPr lang="en-US" altLang="ja-JP" sz="1600" b="0" i="0" dirty="0">
                <a:solidFill>
                  <a:srgbClr val="333333"/>
                </a:solidFill>
                <a:effectLst/>
                <a:highlight>
                  <a:srgbClr val="FFFFFF"/>
                </a:highlight>
                <a:latin typeface="-apple-system"/>
              </a:rPr>
              <a:t>100</a:t>
            </a:r>
            <a:r>
              <a:rPr lang="ja-JP" altLang="en-US" sz="1600" b="0" i="0" dirty="0">
                <a:solidFill>
                  <a:srgbClr val="333333"/>
                </a:solidFill>
                <a:effectLst/>
                <a:highlight>
                  <a:srgbClr val="FFFFFF"/>
                </a:highlight>
                <a:latin typeface="-apple-system"/>
              </a:rPr>
              <a:t>％素材のためナチュラルな肌触りで、どんなインテリアとも合わせやすいのも◎！</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6" name="Picture 22">
            <a:extLst>
              <a:ext uri="{FF2B5EF4-FFF2-40B4-BE49-F238E27FC236}">
                <a16:creationId xmlns:a16="http://schemas.microsoft.com/office/drawing/2014/main" id="{7C04596A-BA3E-58C7-5BFB-5A4CC365BD0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451" b="9150"/>
          <a:stretch/>
        </p:blipFill>
        <p:spPr bwMode="auto">
          <a:xfrm>
            <a:off x="578949" y="1638319"/>
            <a:ext cx="3880361" cy="311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255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コットン ツイル ロー キャップ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綿 </a:t>
            </a:r>
            <a:r>
              <a:rPr lang="en-US" altLang="ja-JP" sz="900" dirty="0">
                <a:latin typeface="Meiryo UI" panose="020B0604030504040204" pitchFamily="34" charset="-128"/>
                <a:ea typeface="Meiryo UI" panose="020B0604030504040204" pitchFamily="34" charset="-128"/>
              </a:rPr>
              <a:t>100% </a:t>
            </a:r>
            <a:r>
              <a:rPr lang="ja-JP" altLang="en-US" sz="900" dirty="0">
                <a:latin typeface="Meiryo UI" panose="020B0604030504040204" pitchFamily="34" charset="-128"/>
                <a:ea typeface="Meiryo UI" panose="020B0604030504040204" pitchFamily="34" charset="-128"/>
              </a:rPr>
              <a:t>ツイル</a:t>
            </a:r>
          </a:p>
          <a:p>
            <a:r>
              <a:rPr lang="ja-JP" altLang="en-US" sz="900" dirty="0">
                <a:latin typeface="Meiryo UI" panose="020B0604030504040204" pitchFamily="34" charset="-128"/>
                <a:ea typeface="Meiryo UI" panose="020B0604030504040204" pitchFamily="34" charset="-128"/>
              </a:rPr>
              <a:t>サイズ</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55〜60cm</a:t>
            </a:r>
            <a:r>
              <a:rPr lang="ja-JP" altLang="en-US" sz="900" dirty="0">
                <a:latin typeface="Meiryo UI" panose="020B0604030504040204" pitchFamily="34" charset="-128"/>
                <a:ea typeface="Meiryo UI" panose="020B0604030504040204" pitchFamily="34" charset="-128"/>
              </a:rPr>
              <a:t>（金属クリップアジャスター）</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浅めのアメリカンテイストなフォルムがオシャレな、定番キャップです。しっかりとした印象を与えるツイル生地を使用。金属クリップアジャスターでサイズ調整も可能です。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4" name="Picture 30">
            <a:extLst>
              <a:ext uri="{FF2B5EF4-FFF2-40B4-BE49-F238E27FC236}">
                <a16:creationId xmlns:a16="http://schemas.microsoft.com/office/drawing/2014/main" id="{7479DD35-7D8F-E1BA-4FC6-074C1BFEE7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449" y="1371901"/>
            <a:ext cx="3689350" cy="368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909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クルー丈カラーソックス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コットン</a:t>
            </a:r>
            <a:r>
              <a:rPr lang="en-US" altLang="ja-JP" sz="900" dirty="0">
                <a:latin typeface="Meiryo UI" panose="020B0604030504040204" pitchFamily="34" charset="-128"/>
                <a:ea typeface="Meiryo UI" panose="020B0604030504040204" pitchFamily="34" charset="-128"/>
              </a:rPr>
              <a:t>45%</a:t>
            </a:r>
            <a:r>
              <a:rPr lang="ja-JP" altLang="en-US" sz="900" dirty="0">
                <a:latin typeface="Meiryo UI" panose="020B0604030504040204" pitchFamily="34" charset="-128"/>
                <a:ea typeface="Meiryo UI" panose="020B0604030504040204" pitchFamily="34" charset="-128"/>
              </a:rPr>
              <a:t>、アクリル</a:t>
            </a:r>
            <a:r>
              <a:rPr lang="en-US" altLang="ja-JP" sz="900" dirty="0">
                <a:latin typeface="Meiryo UI" panose="020B0604030504040204" pitchFamily="34" charset="-128"/>
                <a:ea typeface="Meiryo UI" panose="020B0604030504040204" pitchFamily="34" charset="-128"/>
              </a:rPr>
              <a:t>45%</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8%</a:t>
            </a:r>
            <a:r>
              <a:rPr lang="ja-JP" altLang="en-US" sz="900" dirty="0">
                <a:latin typeface="Meiryo UI" panose="020B0604030504040204" pitchFamily="34" charset="-128"/>
                <a:ea typeface="Meiryo UI" panose="020B0604030504040204" pitchFamily="34" charset="-128"/>
              </a:rPr>
              <a:t>、ポリウレタン</a:t>
            </a:r>
            <a:r>
              <a:rPr lang="en-US" altLang="ja-JP" sz="900" dirty="0">
                <a:latin typeface="Meiryo UI" panose="020B0604030504040204" pitchFamily="34" charset="-128"/>
                <a:ea typeface="Meiryo UI" panose="020B0604030504040204" pitchFamily="34" charset="-128"/>
              </a:rPr>
              <a:t>2%</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21.5-24.5cm</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25.0-28.0cm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トータルコーディネイトの差し色としても使える程良い存在感のクルー丈カラーソックス。豊富な全</a:t>
            </a:r>
            <a:r>
              <a:rPr lang="en-US" altLang="ja-JP" sz="1600" b="0" i="0" dirty="0">
                <a:solidFill>
                  <a:srgbClr val="333333"/>
                </a:solidFill>
                <a:effectLst/>
                <a:highlight>
                  <a:srgbClr val="FFFFFF"/>
                </a:highlight>
                <a:latin typeface="-apple-system"/>
              </a:rPr>
              <a:t>12</a:t>
            </a:r>
            <a:r>
              <a:rPr lang="ja-JP" altLang="en-US" sz="1600" b="0" i="0" dirty="0">
                <a:solidFill>
                  <a:srgbClr val="333333"/>
                </a:solidFill>
                <a:effectLst/>
                <a:highlight>
                  <a:srgbClr val="FFFFFF"/>
                </a:highlight>
                <a:latin typeface="-apple-system"/>
              </a:rPr>
              <a:t>色のからバリエーションから選択可能。安心安全な日本製という点も◎！</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6" name="Picture 12">
            <a:extLst>
              <a:ext uri="{FF2B5EF4-FFF2-40B4-BE49-F238E27FC236}">
                <a16:creationId xmlns:a16="http://schemas.microsoft.com/office/drawing/2014/main" id="{E4538B9B-38A1-6228-3805-CCE57CABB0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584" y="1397867"/>
            <a:ext cx="3514110" cy="3514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949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リップミニサコッシュ</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W23.5×H16cm(</a:t>
            </a:r>
            <a:r>
              <a:rPr lang="ja-JP" altLang="en-US" sz="800" dirty="0">
                <a:latin typeface="Meiryo UI" panose="020B0604030504040204" pitchFamily="34" charset="-128"/>
                <a:ea typeface="Meiryo UI" panose="020B0604030504040204" pitchFamily="34" charset="-128"/>
              </a:rPr>
              <a:t>底マチ無し</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ショルダーストラップ</a:t>
            </a:r>
            <a:r>
              <a:rPr lang="en-US" altLang="ja-JP" sz="800" dirty="0">
                <a:latin typeface="Meiryo UI" panose="020B0604030504040204" pitchFamily="34" charset="-128"/>
                <a:ea typeface="Meiryo UI" panose="020B0604030504040204" pitchFamily="34" charset="-128"/>
              </a:rPr>
              <a:t>152cm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1.5L</a:t>
            </a:r>
            <a:r>
              <a:rPr lang="ja-JP" altLang="en-US" sz="800" dirty="0">
                <a:latin typeface="Meiryo UI" panose="020B0604030504040204" pitchFamily="34" charset="-128"/>
                <a:ea typeface="Meiryo UI" panose="020B0604030504040204" pitchFamily="34" charset="-128"/>
              </a:rPr>
              <a:t>　　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付属品：</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カラナビ付き（取り外し可能）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内ポケット付き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水分などを弾く、撥水加工をしたリップストップ生地を使ったミニサコッシュ。袋口はファスナー仕様で柄付きの紐や取り外し可能なカラビナを装備。キャンプ・アウトドア、フェスでも重宝します。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3" name="図 72">
            <a:extLst>
              <a:ext uri="{FF2B5EF4-FFF2-40B4-BE49-F238E27FC236}">
                <a16:creationId xmlns:a16="http://schemas.microsoft.com/office/drawing/2014/main" id="{CAD9BB81-8E0F-E03B-8B8B-E8A7A933B5F0}"/>
              </a:ext>
            </a:extLst>
          </p:cNvPr>
          <p:cNvPicPr>
            <a:picLocks noChangeAspect="1"/>
          </p:cNvPicPr>
          <p:nvPr/>
        </p:nvPicPr>
        <p:blipFill>
          <a:blip r:embed="rId5"/>
          <a:stretch>
            <a:fillRect/>
          </a:stretch>
        </p:blipFill>
        <p:spPr>
          <a:xfrm>
            <a:off x="709624" y="1371901"/>
            <a:ext cx="3643520" cy="3643520"/>
          </a:xfrm>
          <a:prstGeom prst="rect">
            <a:avLst/>
          </a:prstGeom>
        </p:spPr>
      </p:pic>
    </p:spTree>
    <p:extLst>
      <p:ext uri="{BB962C8B-B14F-4D97-AF65-F5344CB8AC3E}">
        <p14:creationId xmlns:p14="http://schemas.microsoft.com/office/powerpoint/2010/main" val="2846561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リップコンパクト アクティブポーチ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1202510"/>
          </a:xfrm>
          <a:prstGeom prst="rect">
            <a:avLst/>
          </a:prstGeom>
          <a:noFill/>
        </p:spPr>
        <p:txBody>
          <a:bodyPr wrap="square" lIns="90000" tIns="46800" rIns="0" bIns="46800" rtlCol="0">
            <a:spAutoFit/>
          </a:bodyPr>
          <a:lstStyle/>
          <a:p>
            <a:r>
              <a:rPr lang="ja-JP" altLang="en-US" sz="800" dirty="0">
                <a:latin typeface="Meiryo UI" panose="020B0604030504040204" pitchFamily="34" charset="-128"/>
                <a:ea typeface="Meiryo UI" panose="020B0604030504040204" pitchFamily="34" charset="-128"/>
              </a:rPr>
              <a:t>カラー展開：全</a:t>
            </a:r>
            <a:r>
              <a:rPr lang="en-US" altLang="ja-JP" sz="800" dirty="0">
                <a:latin typeface="Meiryo UI" panose="020B0604030504040204" pitchFamily="34" charset="-128"/>
                <a:ea typeface="Meiryo UI" panose="020B0604030504040204" pitchFamily="34" charset="-128"/>
              </a:rPr>
              <a:t>4</a:t>
            </a:r>
            <a:r>
              <a:rPr lang="ja-JP" altLang="en-US" sz="800" dirty="0">
                <a:latin typeface="Meiryo UI" panose="020B0604030504040204" pitchFamily="34" charset="-128"/>
                <a:ea typeface="Meiryo UI" panose="020B0604030504040204" pitchFamily="34" charset="-128"/>
              </a:rPr>
              <a:t>色</a:t>
            </a:r>
          </a:p>
          <a:p>
            <a:r>
              <a:rPr lang="ja-JP" altLang="en-US" sz="800" dirty="0">
                <a:latin typeface="Meiryo UI" panose="020B0604030504040204" pitchFamily="34" charset="-128"/>
                <a:ea typeface="Meiryo UI" panose="020B0604030504040204" pitchFamily="34" charset="-128"/>
              </a:rPr>
              <a:t>素材：</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a:t>
            </a:r>
            <a:r>
              <a:rPr lang="en-US" altLang="ja-JP" sz="800" dirty="0">
                <a:latin typeface="Meiryo UI" panose="020B0604030504040204" pitchFamily="34" charset="-128"/>
                <a:ea typeface="Meiryo UI" panose="020B0604030504040204" pitchFamily="34" charset="-128"/>
              </a:rPr>
              <a:t>100%</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ストラップ：ポリエステル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リップストップ</a:t>
            </a:r>
          </a:p>
          <a:p>
            <a:r>
              <a:rPr lang="ja-JP" altLang="en-US" sz="800" dirty="0">
                <a:latin typeface="Meiryo UI" panose="020B0604030504040204" pitchFamily="34" charset="-128"/>
                <a:ea typeface="Meiryo UI" panose="020B0604030504040204" pitchFamily="34" charset="-128"/>
              </a:rPr>
              <a:t>サイズ：</a:t>
            </a:r>
            <a:r>
              <a:rPr lang="en-US" altLang="ja-JP" sz="800" dirty="0">
                <a:latin typeface="Meiryo UI" panose="020B0604030504040204" pitchFamily="34" charset="-128"/>
                <a:ea typeface="Meiryo UI" panose="020B0604030504040204" pitchFamily="34" charset="-128"/>
              </a:rPr>
              <a:t>W30.5×H13.5cm</a:t>
            </a:r>
            <a:r>
              <a:rPr lang="ja-JP" altLang="en-US" sz="800" dirty="0">
                <a:latin typeface="Meiryo UI" panose="020B0604030504040204" pitchFamily="34" charset="-128"/>
                <a:ea typeface="Meiryo UI" panose="020B0604030504040204" pitchFamily="34" charset="-128"/>
              </a:rPr>
              <a:t>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ストラップ</a:t>
            </a:r>
            <a:r>
              <a:rPr lang="en-US" altLang="ja-JP" sz="800" dirty="0">
                <a:latin typeface="Meiryo UI" panose="020B0604030504040204" pitchFamily="34" charset="-128"/>
                <a:ea typeface="Meiryo UI" panose="020B0604030504040204" pitchFamily="34" charset="-128"/>
              </a:rPr>
              <a:t>88cm</a:t>
            </a:r>
            <a:r>
              <a:rPr lang="ja-JP" altLang="en-US" sz="800" dirty="0">
                <a:latin typeface="Meiryo UI" panose="020B0604030504040204" pitchFamily="34" charset="-128"/>
                <a:ea typeface="Meiryo UI" panose="020B0604030504040204" pitchFamily="34" charset="-128"/>
              </a:rPr>
              <a:t>（調節可能）</a:t>
            </a:r>
          </a:p>
          <a:p>
            <a:r>
              <a:rPr lang="ja-JP" altLang="en-US" sz="800" dirty="0">
                <a:latin typeface="Meiryo UI" panose="020B0604030504040204" pitchFamily="34" charset="-128"/>
                <a:ea typeface="Meiryo UI" panose="020B0604030504040204" pitchFamily="34" charset="-128"/>
              </a:rPr>
              <a:t>容量：約</a:t>
            </a:r>
            <a:r>
              <a:rPr lang="en-US" altLang="ja-JP" sz="800" dirty="0">
                <a:latin typeface="Meiryo UI" panose="020B0604030504040204" pitchFamily="34" charset="-128"/>
                <a:ea typeface="Meiryo UI" panose="020B0604030504040204" pitchFamily="34" charset="-128"/>
              </a:rPr>
              <a:t>1L</a:t>
            </a:r>
          </a:p>
          <a:p>
            <a:r>
              <a:rPr lang="ja-JP" altLang="en-US" sz="800" dirty="0">
                <a:latin typeface="Meiryo UI" panose="020B0604030504040204" pitchFamily="34" charset="-128"/>
                <a:ea typeface="Meiryo UI" panose="020B0604030504040204" pitchFamily="34" charset="-128"/>
              </a:rPr>
              <a:t>機能：</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はっ水機能</a:t>
            </a:r>
          </a:p>
          <a:p>
            <a:r>
              <a:rPr lang="ja-JP" altLang="en-US" sz="800" dirty="0">
                <a:latin typeface="Meiryo UI" panose="020B0604030504040204" pitchFamily="34" charset="-128"/>
                <a:ea typeface="Meiryo UI" panose="020B0604030504040204" pitchFamily="34" charset="-128"/>
              </a:rPr>
              <a:t>注意事項：</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素材の特性上</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熱をかけると縮む場合がございます。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ポリエステル素材の染色には分散染料を用いている為、熱加工によりブリードを起こす可能性がございます。お取り扱いにはご注意ください。</a:t>
            </a:r>
          </a:p>
          <a:p>
            <a:r>
              <a:rPr lang="ja-JP" altLang="en-US" sz="800" dirty="0">
                <a:latin typeface="Meiryo UI" panose="020B0604030504040204" pitchFamily="34" charset="-128"/>
                <a:ea typeface="Meiryo UI" panose="020B0604030504040204" pitchFamily="34" charset="-128"/>
              </a:rPr>
              <a:t>備考：</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袋口ファスナー付き　</a:t>
            </a:r>
            <a:r>
              <a:rPr lang="en-US" altLang="ja-JP" sz="800" dirty="0">
                <a:latin typeface="Meiryo UI" panose="020B0604030504040204" pitchFamily="34" charset="-128"/>
                <a:ea typeface="Meiryo UI" panose="020B0604030504040204" pitchFamily="34" charset="-128"/>
              </a:rPr>
              <a:t>※</a:t>
            </a:r>
            <a:r>
              <a:rPr lang="ja-JP" altLang="en-US" sz="800" dirty="0">
                <a:latin typeface="Meiryo UI" panose="020B0604030504040204" pitchFamily="34" charset="-128"/>
                <a:ea typeface="Meiryo UI" panose="020B0604030504040204" pitchFamily="34" charset="-128"/>
              </a:rPr>
              <a:t>背面ポケット付き </a:t>
            </a:r>
            <a:endParaRPr lang="en-US" altLang="ja-JP" sz="8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引き裂けに強いリップストップ生地を使ったコンパクトなアクティブポーチ。性別を問わず使えるシンプルな形状で、ウエストバッグや、斜め掛けでボディバッグとしても使えてとても便利です。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19" name="図 118">
            <a:extLst>
              <a:ext uri="{FF2B5EF4-FFF2-40B4-BE49-F238E27FC236}">
                <a16:creationId xmlns:a16="http://schemas.microsoft.com/office/drawing/2014/main" id="{C11605C7-6A73-EC57-BAA9-F2341719BA05}"/>
              </a:ext>
            </a:extLst>
          </p:cNvPr>
          <p:cNvPicPr>
            <a:picLocks noChangeAspect="1"/>
          </p:cNvPicPr>
          <p:nvPr/>
        </p:nvPicPr>
        <p:blipFill>
          <a:blip r:embed="rId5"/>
          <a:stretch>
            <a:fillRect/>
          </a:stretch>
        </p:blipFill>
        <p:spPr>
          <a:xfrm>
            <a:off x="737584" y="1411149"/>
            <a:ext cx="3560900" cy="3560900"/>
          </a:xfrm>
          <a:prstGeom prst="rect">
            <a:avLst/>
          </a:prstGeom>
        </p:spPr>
      </p:pic>
    </p:spTree>
    <p:extLst>
      <p:ext uri="{BB962C8B-B14F-4D97-AF65-F5344CB8AC3E}">
        <p14:creationId xmlns:p14="http://schemas.microsoft.com/office/powerpoint/2010/main" val="1168687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 ポケッタブルエコバッグ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2025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400×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580×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60mm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230mm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15L</a:t>
            </a:r>
          </a:p>
          <a:p>
            <a:r>
              <a:rPr lang="ja-JP" altLang="en-US" sz="900" dirty="0">
                <a:latin typeface="Meiryo UI" panose="020B0604030504040204" pitchFamily="34" charset="-128"/>
                <a:ea typeface="Meiryo UI" panose="020B0604030504040204" pitchFamily="34" charset="-128"/>
              </a:rPr>
              <a:t>備考：内袋（巾着タイプ）紐留め付き。カラビナ付き。ポケッタブルで内袋に収納可能｜収納後のサイズ：約</a:t>
            </a:r>
            <a:r>
              <a:rPr lang="en-US" altLang="ja-JP" sz="900" dirty="0">
                <a:latin typeface="Meiryo UI" panose="020B0604030504040204" pitchFamily="34" charset="-128"/>
                <a:ea typeface="Meiryo UI" panose="020B0604030504040204" pitchFamily="34" charset="-128"/>
              </a:rPr>
              <a:t>9cm×10cm</a:t>
            </a:r>
            <a:r>
              <a:rPr lang="ja-JP" altLang="en-US" sz="900" dirty="0">
                <a:latin typeface="Meiryo UI" panose="020B0604030504040204" pitchFamily="34" charset="-128"/>
                <a:ea typeface="Meiryo UI" panose="020B0604030504040204" pitchFamily="34" charset="-128"/>
              </a:rPr>
              <a:t>。はっ水機能。◎素材の特性上、熱をかけると縮む場合がございます。◎ポリエステル素材の染色には分散染料を用いている為、熱加工によりブリードを起こす可能性がございます。お取り扱いにはご注意ください。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ポケッタブルで内側に手軽に収納可能な、軽量で耐久性にも優れたナイロン製のエコバッグです。ビビットで発色の良いカラーバリエーションも魅力的でノベルティ用にもおすすめ。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475AF847-064E-6CDB-14F0-B5EF35BF0AA9}"/>
              </a:ext>
            </a:extLst>
          </p:cNvPr>
          <p:cNvPicPr>
            <a:picLocks noChangeAspect="1"/>
          </p:cNvPicPr>
          <p:nvPr/>
        </p:nvPicPr>
        <p:blipFill>
          <a:blip r:embed="rId5"/>
          <a:stretch>
            <a:fillRect/>
          </a:stretch>
        </p:blipFill>
        <p:spPr>
          <a:xfrm>
            <a:off x="731951" y="1378787"/>
            <a:ext cx="3619649" cy="3619649"/>
          </a:xfrm>
          <a:prstGeom prst="rect">
            <a:avLst/>
          </a:prstGeom>
        </p:spPr>
      </p:pic>
    </p:spTree>
    <p:extLst>
      <p:ext uri="{BB962C8B-B14F-4D97-AF65-F5344CB8AC3E}">
        <p14:creationId xmlns:p14="http://schemas.microsoft.com/office/powerpoint/2010/main" val="475117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スリーラインパイルソックス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コットン</a:t>
            </a:r>
            <a:r>
              <a:rPr lang="en-US" altLang="ja-JP" sz="900" dirty="0">
                <a:latin typeface="Meiryo UI" panose="020B0604030504040204" pitchFamily="34" charset="-128"/>
                <a:ea typeface="Meiryo UI" panose="020B0604030504040204" pitchFamily="34" charset="-128"/>
              </a:rPr>
              <a:t>82%</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16%</a:t>
            </a:r>
            <a:r>
              <a:rPr lang="ja-JP" altLang="en-US" sz="900" dirty="0">
                <a:latin typeface="Meiryo UI" panose="020B0604030504040204" pitchFamily="34" charset="-128"/>
                <a:ea typeface="Meiryo UI" panose="020B0604030504040204" pitchFamily="34" charset="-128"/>
              </a:rPr>
              <a:t>、ポリウレタン</a:t>
            </a:r>
            <a:r>
              <a:rPr lang="en-US" altLang="ja-JP" sz="900" dirty="0">
                <a:latin typeface="Meiryo UI" panose="020B0604030504040204" pitchFamily="34" charset="-128"/>
                <a:ea typeface="Meiryo UI" panose="020B0604030504040204" pitchFamily="34" charset="-128"/>
              </a:rPr>
              <a:t>2%</a:t>
            </a:r>
          </a:p>
          <a:p>
            <a:r>
              <a:rPr lang="ja-JP" altLang="en-US" sz="900" dirty="0">
                <a:latin typeface="Meiryo UI" panose="020B0604030504040204" pitchFamily="34" charset="-128"/>
                <a:ea typeface="Meiryo UI" panose="020B0604030504040204" pitchFamily="34" charset="-128"/>
              </a:rPr>
              <a:t>サイズ</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21.5-24.5cm</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25.0-28.0cm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高いクッション性と耐久性を兼ね備えたショート丈のラインソックスです。スニーカーなどカジュアルなファッションアイテムとの相性抜群！ノベルティグッズとしても人気です。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Picture 10">
            <a:extLst>
              <a:ext uri="{FF2B5EF4-FFF2-40B4-BE49-F238E27FC236}">
                <a16:creationId xmlns:a16="http://schemas.microsoft.com/office/drawing/2014/main" id="{C35AAE6A-FDE5-7101-F1BC-9BBEFAC1B1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851" y="1474287"/>
            <a:ext cx="3367560" cy="336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577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ライトナイロン リップストップ メッシュ トートバッグ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	</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endParaRPr lang="ja-JP" altLang="en-US"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ja-JP" altLang="en-US" sz="900" dirty="0">
                <a:latin typeface="Meiryo UI" panose="020B0604030504040204" pitchFamily="34" charset="-128"/>
                <a:ea typeface="Meiryo UI" panose="020B0604030504040204" pitchFamily="34" charset="-128"/>
              </a:rPr>
              <a:t>：ナイロン</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％（リップストップ生地）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メッシュ部分：ポリエステル</a:t>
            </a:r>
            <a:r>
              <a:rPr lang="en-US" altLang="ja-JP" sz="900" dirty="0">
                <a:latin typeface="Meiryo UI" panose="020B0604030504040204" pitchFamily="34" charset="-128"/>
                <a:ea typeface="Meiryo UI" panose="020B0604030504040204" pitchFamily="34" charset="-128"/>
              </a:rPr>
              <a:t>100%</a:t>
            </a:r>
          </a:p>
          <a:p>
            <a:pPr>
              <a:tabLst>
                <a:tab pos="542925" algn="l"/>
                <a:tab pos="715963" algn="l"/>
              </a:tabLst>
            </a:pPr>
            <a:r>
              <a:rPr lang="ja-JP" altLang="en-US" sz="900" b="1" i="0" dirty="0">
                <a:solidFill>
                  <a:srgbClr val="333333"/>
                </a:solidFill>
                <a:effectLst/>
                <a:highlight>
                  <a:srgbClr val="FFFFFF"/>
                </a:highlight>
                <a:latin typeface="-apple-system"/>
              </a:rPr>
              <a:t>サイズ</a:t>
            </a:r>
            <a:r>
              <a:rPr lang="ja-JP" altLang="en-US" sz="900" dirty="0">
                <a:latin typeface="Meiryo UI" panose="020B0604030504040204" pitchFamily="34" charset="-128"/>
                <a:ea typeface="Meiryo UI" panose="020B0604030504040204" pitchFamily="34" charset="-128"/>
              </a:rPr>
              <a:t>： </a:t>
            </a:r>
            <a:r>
              <a:rPr lang="ja-JP" altLang="en-US" sz="900" spc="200" dirty="0">
                <a:latin typeface="Meiryo UI" panose="020B0604030504040204" pitchFamily="34" charset="-128"/>
                <a:ea typeface="Meiryo UI" panose="020B0604030504040204" pitchFamily="34" charset="-128"/>
              </a:rPr>
              <a:t> 横</a:t>
            </a:r>
            <a:r>
              <a:rPr lang="en-US" altLang="ja-JP" sz="900" spc="200" dirty="0">
                <a:latin typeface="Meiryo UI" panose="020B0604030504040204" pitchFamily="34" charset="-128"/>
                <a:ea typeface="Meiryo UI" panose="020B0604030504040204" pitchFamily="34" charset="-128"/>
              </a:rPr>
              <a:t>30×</a:t>
            </a:r>
            <a:r>
              <a:rPr lang="ja-JP" altLang="en-US" sz="900" spc="200" dirty="0">
                <a:latin typeface="Meiryo UI" panose="020B0604030504040204" pitchFamily="34" charset="-128"/>
                <a:ea typeface="Meiryo UI" panose="020B0604030504040204" pitchFamily="34" charset="-128"/>
              </a:rPr>
              <a:t>縦</a:t>
            </a:r>
            <a:r>
              <a:rPr lang="en-US" altLang="ja-JP" sz="900" spc="200" dirty="0">
                <a:latin typeface="Meiryo UI" panose="020B0604030504040204" pitchFamily="34" charset="-128"/>
                <a:ea typeface="Meiryo UI" panose="020B0604030504040204" pitchFamily="34" charset="-128"/>
              </a:rPr>
              <a:t>35×</a:t>
            </a:r>
            <a:r>
              <a:rPr lang="ja-JP" altLang="en-US" sz="900" spc="200" dirty="0">
                <a:latin typeface="Meiryo UI" panose="020B0604030504040204" pitchFamily="34" charset="-128"/>
                <a:ea typeface="Meiryo UI" panose="020B0604030504040204" pitchFamily="34" charset="-128"/>
              </a:rPr>
              <a:t>奥行</a:t>
            </a:r>
            <a:r>
              <a:rPr lang="en-US" altLang="ja-JP" sz="900" spc="200" dirty="0">
                <a:latin typeface="Meiryo UI" panose="020B0604030504040204" pitchFamily="34" charset="-128"/>
                <a:ea typeface="Meiryo UI" panose="020B0604030504040204" pitchFamily="34" charset="-128"/>
              </a:rPr>
              <a:t>13cm</a:t>
            </a:r>
            <a:r>
              <a:rPr lang="ja-JP" altLang="en-US" sz="900" spc="200" dirty="0">
                <a:latin typeface="Meiryo UI" panose="020B0604030504040204" pitchFamily="34" charset="-128"/>
                <a:ea typeface="Meiryo UI" panose="020B0604030504040204" pitchFamily="34" charset="-128"/>
              </a:rPr>
              <a:t>、持ち手の長さ</a:t>
            </a:r>
            <a:r>
              <a:rPr lang="en-US" altLang="ja-JP" sz="900" spc="200" dirty="0">
                <a:latin typeface="Meiryo UI" panose="020B0604030504040204" pitchFamily="34" charset="-128"/>
                <a:ea typeface="Meiryo UI" panose="020B0604030504040204" pitchFamily="34" charset="-128"/>
              </a:rPr>
              <a:t>59cm</a:t>
            </a:r>
            <a:r>
              <a:rPr lang="ja-JP" altLang="en-US" sz="900" spc="200" dirty="0">
                <a:latin typeface="Meiryo UI" panose="020B0604030504040204" pitchFamily="34" charset="-128"/>
                <a:ea typeface="Meiryo UI" panose="020B0604030504040204" pitchFamily="34" charset="-128"/>
              </a:rPr>
              <a:t>　</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素材の特性や生産の過程によって、表記サイズより誤差が生じます。あらかじめご了承ください。</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dirty="0">
                <a:latin typeface="Meiryo UI" panose="020B0604030504040204" pitchFamily="34" charset="-128"/>
                <a:ea typeface="Meiryo UI" panose="020B0604030504040204" pitchFamily="34" charset="-128"/>
              </a:rPr>
              <a:t>容量：約</a:t>
            </a:r>
            <a:r>
              <a:rPr lang="en-US" altLang="ja-JP" sz="900">
                <a:latin typeface="Meiryo UI" panose="020B0604030504040204" pitchFamily="34" charset="-128"/>
                <a:ea typeface="Meiryo UI" panose="020B0604030504040204" pitchFamily="34" charset="-128"/>
              </a:rPr>
              <a:t>19L</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ナイロン</a:t>
            </a:r>
            <a:r>
              <a:rPr lang="en-US" altLang="ja-JP" sz="1600" b="0" i="0" dirty="0">
                <a:solidFill>
                  <a:srgbClr val="333333"/>
                </a:solidFill>
                <a:effectLst/>
                <a:latin typeface="-apple-system"/>
              </a:rPr>
              <a:t>100%</a:t>
            </a:r>
            <a:r>
              <a:rPr lang="ja-JP" altLang="en-US" sz="1600" b="0" i="0" dirty="0">
                <a:solidFill>
                  <a:srgbClr val="333333"/>
                </a:solidFill>
                <a:effectLst/>
                <a:latin typeface="-apple-system"/>
              </a:rPr>
              <a:t>のリップストップ生地と、メッシュを組合わせたトートバッグ。</a:t>
            </a:r>
            <a:r>
              <a:rPr lang="en-US" altLang="ja-JP" sz="1600" b="0" i="0" dirty="0">
                <a:solidFill>
                  <a:srgbClr val="333333"/>
                </a:solidFill>
                <a:effectLst/>
                <a:latin typeface="-apple-system"/>
              </a:rPr>
              <a:t>A4</a:t>
            </a:r>
            <a:r>
              <a:rPr lang="ja-JP" altLang="en-US" sz="1600" b="0" i="0" dirty="0">
                <a:solidFill>
                  <a:srgbClr val="333333"/>
                </a:solidFill>
                <a:effectLst/>
                <a:latin typeface="-apple-system"/>
              </a:rPr>
              <a:t>サイズの本などもしっかり収納できて、持ち手が長めで肩掛けしやすくデイリーユースにピッタリです。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3" name="Picture 19">
            <a:extLst>
              <a:ext uri="{FF2B5EF4-FFF2-40B4-BE49-F238E27FC236}">
                <a16:creationId xmlns:a16="http://schemas.microsoft.com/office/drawing/2014/main" id="{89CF0B99-373D-AD99-E6F0-8670098A78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186" y="1427168"/>
            <a:ext cx="3577188" cy="3577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704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err="1">
                <a:solidFill>
                  <a:schemeClr val="bg1"/>
                </a:solidFill>
                <a:latin typeface="Meiryo UI" panose="020B0604030504040204" pitchFamily="34" charset="-128"/>
                <a:ea typeface="Meiryo UI" panose="020B0604030504040204" pitchFamily="34" charset="-128"/>
              </a:rPr>
              <a:t>Smoo</a:t>
            </a:r>
            <a:r>
              <a:rPr lang="ja-JP" altLang="en-US" sz="2000" dirty="0">
                <a:solidFill>
                  <a:schemeClr val="bg1"/>
                </a:solidFill>
                <a:latin typeface="Meiryo UI" panose="020B0604030504040204" pitchFamily="34" charset="-128"/>
                <a:ea typeface="Meiryo UI" panose="020B0604030504040204" pitchFamily="34" charset="-128"/>
              </a:rPr>
              <a:t>・真空二重構造ステンレスボトル </a:t>
            </a:r>
            <a:r>
              <a:rPr lang="en-US" altLang="ja-JP" sz="2000" dirty="0">
                <a:solidFill>
                  <a:schemeClr val="bg1"/>
                </a:solidFill>
                <a:latin typeface="Meiryo UI" panose="020B0604030504040204" pitchFamily="34" charset="-128"/>
                <a:ea typeface="Meiryo UI" panose="020B0604030504040204" pitchFamily="34" charset="-128"/>
              </a:rPr>
              <a:t>500ml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素材：胴部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ステンレス鋼蓋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ポリプロピレンパッキン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φ74×195mm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202×78×78mm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500ml</a:t>
            </a:r>
            <a:r>
              <a:rPr lang="ja-JP" altLang="en-US" sz="1600" dirty="0">
                <a:latin typeface="Meiryo UI" panose="020B0604030504040204" pitchFamily="34" charset="-128"/>
                <a:ea typeface="Meiryo UI" panose="020B0604030504040204" pitchFamily="34" charset="-128"/>
              </a:rPr>
              <a:t>サイズの、シンプルながら見た目も可愛らしいステンレスボトル。真空二重構造のため保温・保冷性に優れており使い勝手は抜群！オリジナル名入れも比較的大きく可能です。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D67BC1AD-F30C-76B7-E49F-084FD4768D4D}"/>
              </a:ext>
            </a:extLst>
          </p:cNvPr>
          <p:cNvPicPr>
            <a:picLocks noChangeAspect="1"/>
          </p:cNvPicPr>
          <p:nvPr/>
        </p:nvPicPr>
        <p:blipFill>
          <a:blip r:embed="rId5"/>
          <a:stretch>
            <a:fillRect/>
          </a:stretch>
        </p:blipFill>
        <p:spPr>
          <a:xfrm>
            <a:off x="729286" y="1335846"/>
            <a:ext cx="3644442" cy="3644442"/>
          </a:xfrm>
          <a:prstGeom prst="rect">
            <a:avLst/>
          </a:prstGeom>
        </p:spPr>
      </p:pic>
    </p:spTree>
    <p:extLst>
      <p:ext uri="{BB962C8B-B14F-4D97-AF65-F5344CB8AC3E}">
        <p14:creationId xmlns:p14="http://schemas.microsoft.com/office/powerpoint/2010/main" val="517837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オリジナル手拭い（反応インクジェット）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素材：綿</a:t>
            </a:r>
          </a:p>
          <a:p>
            <a:r>
              <a:rPr lang="ja-JP" altLang="en-US" sz="900" dirty="0">
                <a:latin typeface="Meiryo UI" panose="020B0604030504040204" pitchFamily="50" charset="-128"/>
                <a:ea typeface="Meiryo UI" panose="020B0604030504040204" pitchFamily="50" charset="-128"/>
              </a:rPr>
              <a:t>サイズ：約</a:t>
            </a:r>
            <a:r>
              <a:rPr lang="en-US" altLang="ja-JP" sz="900" dirty="0">
                <a:latin typeface="Meiryo UI" panose="020B0604030504040204" pitchFamily="50" charset="-128"/>
                <a:ea typeface="Meiryo UI" panose="020B0604030504040204" pitchFamily="50" charset="-128"/>
              </a:rPr>
              <a:t>900×340mm</a:t>
            </a:r>
            <a:r>
              <a:rPr lang="ja-JP" altLang="en-US" sz="900" dirty="0">
                <a:latin typeface="Meiryo UI" panose="020B0604030504040204" pitchFamily="50" charset="-128"/>
                <a:ea typeface="Meiryo UI" panose="020B0604030504040204" pitchFamily="50" charset="-128"/>
              </a:rPr>
              <a:t>程度</a:t>
            </a:r>
          </a:p>
          <a:p>
            <a:r>
              <a:rPr lang="ja-JP" altLang="en-US" sz="900" dirty="0">
                <a:latin typeface="Meiryo UI" panose="020B0604030504040204" pitchFamily="50" charset="-128"/>
                <a:ea typeface="Meiryo UI" panose="020B0604030504040204" pitchFamily="50" charset="-128"/>
              </a:rPr>
              <a:t>備考：印刷：反応インクジェット </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綿生地の手ぬぐいにフルカラーで印刷ができる、反応インクジェット染めの手ぬぐい。写真やグラデーションなどの色彩豊かな表現も可能です。使い込む事で柔らかくなり、肌に馴染んできます。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9B7E9526-AAAE-17FB-8834-2B25DCA9F043}"/>
              </a:ext>
            </a:extLst>
          </p:cNvPr>
          <p:cNvPicPr>
            <a:picLocks noChangeAspect="1"/>
          </p:cNvPicPr>
          <p:nvPr/>
        </p:nvPicPr>
        <p:blipFill>
          <a:blip r:embed="rId5"/>
          <a:stretch>
            <a:fillRect/>
          </a:stretch>
        </p:blipFill>
        <p:spPr>
          <a:xfrm>
            <a:off x="671835" y="1353156"/>
            <a:ext cx="3634697" cy="3634697"/>
          </a:xfrm>
          <a:prstGeom prst="rect">
            <a:avLst/>
          </a:prstGeom>
        </p:spPr>
      </p:pic>
    </p:spTree>
    <p:extLst>
      <p:ext uri="{BB962C8B-B14F-4D97-AF65-F5344CB8AC3E}">
        <p14:creationId xmlns:p14="http://schemas.microsoft.com/office/powerpoint/2010/main" val="691825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ステンレスサーモタンブラー</a:t>
            </a:r>
            <a:r>
              <a:rPr lang="en-US" altLang="ja-JP" sz="2000" dirty="0">
                <a:solidFill>
                  <a:schemeClr val="bg1"/>
                </a:solidFill>
                <a:latin typeface="Meiryo UI" panose="020B0604030504040204" pitchFamily="34" charset="-128"/>
                <a:ea typeface="Meiryo UI" panose="020B0604030504040204" pitchFamily="34" charset="-128"/>
              </a:rPr>
              <a:t>380ml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素材：ｽﾃﾝﾚｽ</a:t>
            </a:r>
            <a:r>
              <a:rPr lang="en-US" altLang="ja-JP" sz="900" dirty="0">
                <a:latin typeface="Meiryo UI" panose="020B0604030504040204" pitchFamily="34" charset="-128"/>
                <a:ea typeface="Meiryo UI" panose="020B0604030504040204" pitchFamily="34" charset="-128"/>
              </a:rPr>
              <a:t>(18-8)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φ84×112(mm)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380ml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380ml</a:t>
            </a:r>
            <a:r>
              <a:rPr lang="ja-JP" altLang="en-US" sz="1600" dirty="0"/>
              <a:t>サイズのシンプルなタンブラー。カラーバリエーションが豊富でシンプルなデザインが映えます。ステンレス素材の真空二重構造で保冷・保温効果はバツグン、使い勝手の良いアイテムです。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3C1723F4-BAE4-1791-1791-C5AA049BAC6B}"/>
              </a:ext>
            </a:extLst>
          </p:cNvPr>
          <p:cNvPicPr>
            <a:picLocks noChangeAspect="1"/>
          </p:cNvPicPr>
          <p:nvPr/>
        </p:nvPicPr>
        <p:blipFill>
          <a:blip r:embed="rId5"/>
          <a:stretch>
            <a:fillRect/>
          </a:stretch>
        </p:blipFill>
        <p:spPr>
          <a:xfrm>
            <a:off x="658921" y="1371901"/>
            <a:ext cx="3621423" cy="3621423"/>
          </a:xfrm>
          <a:prstGeom prst="rect">
            <a:avLst/>
          </a:prstGeom>
        </p:spPr>
      </p:pic>
    </p:spTree>
    <p:extLst>
      <p:ext uri="{BB962C8B-B14F-4D97-AF65-F5344CB8AC3E}">
        <p14:creationId xmlns:p14="http://schemas.microsoft.com/office/powerpoint/2010/main" val="3976234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アクリルジオラマ</a:t>
            </a:r>
            <a:r>
              <a:rPr lang="en-US" altLang="ja-JP" sz="2000" dirty="0">
                <a:solidFill>
                  <a:schemeClr val="bg1"/>
                </a:solidFill>
                <a:latin typeface="Meiryo UI" panose="020B0604030504040204" pitchFamily="34" charset="-128"/>
                <a:ea typeface="Meiryo UI" panose="020B0604030504040204" pitchFamily="34" charset="-128"/>
              </a:rPr>
              <a:t>(L) </a:t>
            </a:r>
            <a:r>
              <a:rPr lang="ja-JP" altLang="en-US" sz="2000" dirty="0">
                <a:solidFill>
                  <a:schemeClr val="bg1"/>
                </a:solidFill>
                <a:latin typeface="Meiryo UI" panose="020B0604030504040204" pitchFamily="34" charset="-128"/>
                <a:ea typeface="Meiryo UI" panose="020B0604030504040204" pitchFamily="34" charset="-128"/>
              </a:rPr>
              <a:t>クリア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56179"/>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素材：アクリル</a:t>
            </a:r>
          </a:p>
          <a:p>
            <a:r>
              <a:rPr lang="ja-JP" altLang="en-US" sz="1000" dirty="0">
                <a:latin typeface="Meiryo UI" panose="020B0604030504040204" pitchFamily="34" charset="-128"/>
                <a:ea typeface="Meiryo UI" panose="020B0604030504040204" pitchFamily="34" charset="-128"/>
              </a:rPr>
              <a:t>サイズ：</a:t>
            </a:r>
            <a:r>
              <a:rPr lang="en-US" altLang="ja-JP" sz="1000" dirty="0">
                <a:latin typeface="Meiryo UI" panose="020B0604030504040204" pitchFamily="34" charset="-128"/>
                <a:ea typeface="Meiryo UI" panose="020B0604030504040204" pitchFamily="34" charset="-128"/>
              </a:rPr>
              <a:t>200×270×3(mm)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PP</a:t>
            </a:r>
            <a:r>
              <a:rPr lang="ja-JP" altLang="en-US" sz="1000" dirty="0">
                <a:latin typeface="Meiryo UI" panose="020B0604030504040204" pitchFamily="34" charset="-128"/>
                <a:ea typeface="Meiryo UI" panose="020B0604030504040204" pitchFamily="34" charset="-128"/>
              </a:rPr>
              <a:t>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デザインに合わせてカットできるキャラクターパーツに加え、背景や台座までフルカラーでオリジナルプリントできるアクリルジオラマ</a:t>
            </a:r>
            <a:r>
              <a:rPr lang="en-US" altLang="ja-JP" sz="1600" dirty="0"/>
              <a:t>L</a:t>
            </a:r>
            <a:r>
              <a:rPr lang="ja-JP" altLang="en-US" sz="1600" dirty="0"/>
              <a:t>サイズ。存在感のあるオリジナルグッズとしておすすめです。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AC261FF3-FA72-5BCF-74AF-A29F67F692C1}"/>
              </a:ext>
            </a:extLst>
          </p:cNvPr>
          <p:cNvPicPr>
            <a:picLocks noChangeAspect="1"/>
          </p:cNvPicPr>
          <p:nvPr/>
        </p:nvPicPr>
        <p:blipFill>
          <a:blip r:embed="rId5"/>
          <a:stretch>
            <a:fillRect/>
          </a:stretch>
        </p:blipFill>
        <p:spPr>
          <a:xfrm>
            <a:off x="739932" y="1411148"/>
            <a:ext cx="3544128" cy="3544128"/>
          </a:xfrm>
          <a:prstGeom prst="rect">
            <a:avLst/>
          </a:prstGeom>
        </p:spPr>
      </p:pic>
    </p:spTree>
    <p:extLst>
      <p:ext uri="{BB962C8B-B14F-4D97-AF65-F5344CB8AC3E}">
        <p14:creationId xmlns:p14="http://schemas.microsoft.com/office/powerpoint/2010/main" val="2391506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フラットモバイルチャージャー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100×63×7mm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66×104×21mm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 セット内容：本体、蓄電用ケーブル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スマートフォンが約</a:t>
            </a:r>
            <a:r>
              <a:rPr lang="en-US" altLang="ja-JP" sz="1600" dirty="0"/>
              <a:t>1</a:t>
            </a:r>
            <a:r>
              <a:rPr lang="ja-JP" altLang="en-US" sz="1600" dirty="0"/>
              <a:t>回充電できるフラットモバイルチャージャー。専用の</a:t>
            </a:r>
            <a:r>
              <a:rPr lang="en-US" altLang="ja-JP" sz="1600" dirty="0"/>
              <a:t>USB</a:t>
            </a:r>
            <a:r>
              <a:rPr lang="ja-JP" altLang="en-US" sz="1600" dirty="0"/>
              <a:t>ケーブルで</a:t>
            </a:r>
            <a:r>
              <a:rPr lang="en-US" altLang="ja-JP" sz="1600" dirty="0"/>
              <a:t>PC</a:t>
            </a:r>
            <a:r>
              <a:rPr lang="ja-JP" altLang="en-US" sz="1600" dirty="0"/>
              <a:t>から蓄電できます。物販品やキャンペーングッズに使えば名入れ範囲が広いのでアピール度抜群です。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C81DD4E6-0BD5-8A54-82FE-FF10BF8E021C}"/>
              </a:ext>
            </a:extLst>
          </p:cNvPr>
          <p:cNvPicPr>
            <a:picLocks noChangeAspect="1"/>
          </p:cNvPicPr>
          <p:nvPr/>
        </p:nvPicPr>
        <p:blipFill>
          <a:blip r:embed="rId5"/>
          <a:stretch>
            <a:fillRect/>
          </a:stretch>
        </p:blipFill>
        <p:spPr>
          <a:xfrm>
            <a:off x="632135" y="1354077"/>
            <a:ext cx="3711286" cy="3711286"/>
          </a:xfrm>
          <a:prstGeom prst="rect">
            <a:avLst/>
          </a:prstGeom>
        </p:spPr>
      </p:pic>
    </p:spTree>
    <p:extLst>
      <p:ext uri="{BB962C8B-B14F-4D97-AF65-F5344CB8AC3E}">
        <p14:creationId xmlns:p14="http://schemas.microsoft.com/office/powerpoint/2010/main" val="1592659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コンパクトハンディ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　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W76×H145×D30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注意事項：バッテリー容量</a:t>
            </a:r>
            <a:r>
              <a:rPr lang="en-US" altLang="ja-JP" sz="900" dirty="0">
                <a:latin typeface="Meiryo UI" panose="020B0604030504040204" pitchFamily="34" charset="-128"/>
                <a:ea typeface="Meiryo UI" panose="020B0604030504040204" pitchFamily="34" charset="-128"/>
              </a:rPr>
              <a:t>500mAh</a:t>
            </a:r>
          </a:p>
          <a:p>
            <a:r>
              <a:rPr lang="ja-JP" altLang="en-US" sz="900" dirty="0">
                <a:latin typeface="Meiryo UI" panose="020B0604030504040204" pitchFamily="34" charset="-128"/>
                <a:ea typeface="Meiryo UI" panose="020B0604030504040204" pitchFamily="34" charset="-128"/>
              </a:rPr>
              <a:t>備考：バッテリー容量</a:t>
            </a:r>
            <a:r>
              <a:rPr lang="en-US" altLang="ja-JP" sz="900" dirty="0">
                <a:latin typeface="Meiryo UI" panose="020B0604030504040204" pitchFamily="34" charset="-128"/>
                <a:ea typeface="Meiryo UI" panose="020B0604030504040204" pitchFamily="34" charset="-128"/>
              </a:rPr>
              <a:t>500mAh</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コンパクトで持ち歩きやすく、また収納可能なフック付きでスタンドとしても利用できるハンディ</a:t>
            </a:r>
            <a:r>
              <a:rPr lang="en-US" altLang="ja-JP" sz="1600" dirty="0"/>
              <a:t>SB</a:t>
            </a:r>
            <a:r>
              <a:rPr lang="ja-JP" altLang="en-US" sz="1600" dirty="0"/>
              <a:t>ファンです。カラーバリエーションは全</a:t>
            </a:r>
            <a:r>
              <a:rPr lang="en-US" altLang="ja-JP" sz="1600" dirty="0"/>
              <a:t>4</a:t>
            </a:r>
            <a:r>
              <a:rPr lang="ja-JP" altLang="en-US" sz="1600" dirty="0"/>
              <a:t>色展開。物販用や特典用にもおすすめ。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1FFE641D-9D71-0DBE-DD6E-FEB1FDDF9449}"/>
              </a:ext>
            </a:extLst>
          </p:cNvPr>
          <p:cNvPicPr>
            <a:picLocks noChangeAspect="1"/>
          </p:cNvPicPr>
          <p:nvPr/>
        </p:nvPicPr>
        <p:blipFill>
          <a:blip r:embed="rId5"/>
          <a:stretch>
            <a:fillRect/>
          </a:stretch>
        </p:blipFill>
        <p:spPr>
          <a:xfrm>
            <a:off x="618194" y="1361969"/>
            <a:ext cx="3685886" cy="3685886"/>
          </a:xfrm>
          <a:prstGeom prst="rect">
            <a:avLst/>
          </a:prstGeom>
        </p:spPr>
      </p:pic>
    </p:spTree>
    <p:extLst>
      <p:ext uri="{BB962C8B-B14F-4D97-AF65-F5344CB8AC3E}">
        <p14:creationId xmlns:p14="http://schemas.microsoft.com/office/powerpoint/2010/main" val="3261583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カスタムデザインハンディ</a:t>
            </a:r>
            <a:r>
              <a:rPr lang="en-US" altLang="ja-JP" sz="2000" dirty="0">
                <a:solidFill>
                  <a:schemeClr val="bg1"/>
                </a:solidFill>
                <a:latin typeface="Meiryo UI" panose="020B0604030504040204" pitchFamily="34" charset="-128"/>
                <a:ea typeface="Meiryo UI" panose="020B0604030504040204" pitchFamily="34" charset="-128"/>
              </a:rPr>
              <a:t>USB</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カラー展開：チャコールブラック、ホワイト、ライトブルー、ライトピンク</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 </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78×185×35(mm)</a:t>
            </a:r>
          </a:p>
          <a:p>
            <a:r>
              <a:rPr lang="ja-JP" altLang="en-US" sz="900" dirty="0">
                <a:latin typeface="Meiryo UI" panose="020B0604030504040204" pitchFamily="34" charset="-128"/>
                <a:ea typeface="Meiryo UI" panose="020B0604030504040204" pitchFamily="34" charset="-128"/>
              </a:rPr>
              <a:t>包装：エアパッキン、紙箱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Type-C</a:t>
            </a:r>
            <a:r>
              <a:rPr lang="ja-JP" altLang="en-US" sz="900" dirty="0">
                <a:latin typeface="Meiryo UI" panose="020B0604030504040204" pitchFamily="34" charset="-128"/>
                <a:ea typeface="Meiryo UI" panose="020B0604030504040204" pitchFamily="34" charset="-128"/>
              </a:rPr>
              <a:t>ケーブル付属</a:t>
            </a:r>
            <a:r>
              <a:rPr lang="en-US" altLang="ja-JP" sz="900" dirty="0">
                <a:latin typeface="Meiryo UI" panose="020B0604030504040204" pitchFamily="34" charset="-128"/>
                <a:ea typeface="Meiryo UI" panose="020B0604030504040204" pitchFamily="34" charset="-128"/>
              </a:rPr>
              <a:t>(1000mm)</a:t>
            </a:r>
            <a:r>
              <a:rPr lang="ja-JP" altLang="en-US" sz="900" dirty="0">
                <a:latin typeface="Meiryo UI" panose="020B0604030504040204" pitchFamily="34" charset="-128"/>
                <a:ea typeface="Meiryo UI" panose="020B0604030504040204" pitchFamily="34" charset="-128"/>
              </a:rPr>
              <a:t>、バッテリー容量</a:t>
            </a:r>
            <a:r>
              <a:rPr lang="en-US" altLang="ja-JP" sz="900" dirty="0">
                <a:latin typeface="Meiryo UI" panose="020B0604030504040204" pitchFamily="34" charset="-128"/>
                <a:ea typeface="Meiryo UI" panose="020B0604030504040204" pitchFamily="34" charset="-128"/>
              </a:rPr>
              <a:t>500mAh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USB</a:t>
            </a:r>
            <a:r>
              <a:rPr lang="ja-JP" altLang="en-US" sz="1600" dirty="0"/>
              <a:t>ハンディファンの持ち手部分の台紙を入れ替えるだけでカスタムデザインが可能！本体の色や台紙のデザインに変化を持たせるだけで、手軽に物販商品のバリエーションを増やせます。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1916721-04B2-4474-5B20-36EF539FE712}"/>
              </a:ext>
            </a:extLst>
          </p:cNvPr>
          <p:cNvPicPr>
            <a:picLocks noChangeAspect="1"/>
          </p:cNvPicPr>
          <p:nvPr/>
        </p:nvPicPr>
        <p:blipFill>
          <a:blip r:embed="rId5"/>
          <a:stretch>
            <a:fillRect/>
          </a:stretch>
        </p:blipFill>
        <p:spPr>
          <a:xfrm>
            <a:off x="749189" y="1434374"/>
            <a:ext cx="3562809" cy="3562809"/>
          </a:xfrm>
          <a:prstGeom prst="rect">
            <a:avLst/>
          </a:prstGeom>
        </p:spPr>
      </p:pic>
    </p:spTree>
    <p:extLst>
      <p:ext uri="{BB962C8B-B14F-4D97-AF65-F5344CB8AC3E}">
        <p14:creationId xmlns:p14="http://schemas.microsoft.com/office/powerpoint/2010/main" val="16286080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缶型サーモステンレスタンブラー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材：ステンレス</a:t>
            </a:r>
            <a:r>
              <a:rPr lang="en-US" altLang="ja-JP" sz="900" dirty="0">
                <a:latin typeface="Meiryo UI" panose="020B0604030504040204" pitchFamily="34" charset="-128"/>
                <a:ea typeface="Meiryo UI" panose="020B0604030504040204" pitchFamily="34" charset="-128"/>
              </a:rPr>
              <a:t>(18-8)､PP </a:t>
            </a:r>
            <a:r>
              <a:rPr lang="ja-JP" altLang="en-US" sz="900">
                <a:latin typeface="Meiryo UI" panose="020B0604030504040204" pitchFamily="34" charset="-128"/>
                <a:ea typeface="Meiryo UI" panose="020B0604030504040204" pitchFamily="34" charset="-128"/>
              </a:rPr>
              <a:t>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φ71×148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340ml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真空二重構造で保温・保冷力に優れたステンレスタンブラーから、見た目も可愛くインパクトのある缶型タイプが登場。オリジナル名入れするデザインもよく映えますので販促に是非ご活用下さい！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D19C482-FF3E-7F4D-9E85-0DB883D3CC6B}"/>
              </a:ext>
            </a:extLst>
          </p:cNvPr>
          <p:cNvPicPr>
            <a:picLocks noChangeAspect="1"/>
          </p:cNvPicPr>
          <p:nvPr/>
        </p:nvPicPr>
        <p:blipFill>
          <a:blip r:embed="rId5"/>
          <a:stretch>
            <a:fillRect/>
          </a:stretch>
        </p:blipFill>
        <p:spPr>
          <a:xfrm>
            <a:off x="803041" y="1615967"/>
            <a:ext cx="3249861" cy="3270215"/>
          </a:xfrm>
          <a:prstGeom prst="rect">
            <a:avLst/>
          </a:prstGeom>
        </p:spPr>
      </p:pic>
    </p:spTree>
    <p:extLst>
      <p:ext uri="{BB962C8B-B14F-4D97-AF65-F5344CB8AC3E}">
        <p14:creationId xmlns:p14="http://schemas.microsoft.com/office/powerpoint/2010/main" val="2067966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PREMO </a:t>
            </a:r>
            <a:r>
              <a:rPr lang="ja-JP" altLang="en-US" sz="2000" dirty="0">
                <a:solidFill>
                  <a:schemeClr val="bg1"/>
                </a:solidFill>
                <a:latin typeface="Meiryo UI" panose="020B0604030504040204" pitchFamily="34" charset="-128"/>
                <a:ea typeface="Meiryo UI" panose="020B0604030504040204" pitchFamily="34" charset="-128"/>
              </a:rPr>
              <a:t>サーモマグカップ </a:t>
            </a:r>
            <a:r>
              <a:rPr lang="en-US" altLang="ja-JP" sz="2000" dirty="0">
                <a:solidFill>
                  <a:schemeClr val="bg1"/>
                </a:solidFill>
                <a:latin typeface="Meiryo UI" panose="020B0604030504040204" pitchFamily="34" charset="-128"/>
                <a:ea typeface="Meiryo UI" panose="020B0604030504040204" pitchFamily="34" charset="-128"/>
              </a:rPr>
              <a:t>340ml</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カラー展開：全</a:t>
            </a:r>
            <a:r>
              <a:rPr lang="en-US" altLang="ja-JP" sz="900" spc="200" dirty="0">
                <a:latin typeface="Meiryo UI" panose="020B0604030504040204" pitchFamily="34" charset="-128"/>
                <a:ea typeface="Meiryo UI" panose="020B0604030504040204" pitchFamily="34" charset="-128"/>
              </a:rPr>
              <a:t>2</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素材：容器部</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ステンレス、蓋</a:t>
            </a:r>
            <a:r>
              <a:rPr lang="en-US" altLang="ja-JP" sz="900" spc="200" dirty="0">
                <a:latin typeface="Meiryo UI" panose="020B0604030504040204" pitchFamily="34" charset="-128"/>
                <a:ea typeface="Meiryo UI" panose="020B0604030504040204" pitchFamily="34" charset="-128"/>
              </a:rPr>
              <a:t>:AS</a:t>
            </a:r>
            <a:r>
              <a:rPr lang="ja-JP" altLang="en-US" sz="900" spc="200" dirty="0">
                <a:latin typeface="Meiryo UI" panose="020B0604030504040204" pitchFamily="34" charset="-128"/>
                <a:ea typeface="Meiryo UI" panose="020B0604030504040204" pitchFamily="34" charset="-128"/>
              </a:rPr>
              <a:t>・シリコン</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W116×D93×H93mm(</a:t>
            </a:r>
            <a:r>
              <a:rPr lang="ja-JP" altLang="en-US" sz="900" spc="200" dirty="0">
                <a:latin typeface="Meiryo UI" panose="020B0604030504040204" pitchFamily="34" charset="-128"/>
                <a:ea typeface="Meiryo UI" panose="020B0604030504040204" pitchFamily="34" charset="-128"/>
              </a:rPr>
              <a:t>蓋含む</a:t>
            </a:r>
            <a:r>
              <a:rPr lang="en-US" altLang="ja-JP" sz="900" spc="200" dirty="0">
                <a:latin typeface="Meiryo UI" panose="020B0604030504040204" pitchFamily="34" charset="-128"/>
                <a:ea typeface="Meiryo UI" panose="020B0604030504040204" pitchFamily="34" charset="-128"/>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重量：約</a:t>
            </a:r>
            <a:r>
              <a:rPr lang="en-US" altLang="ja-JP" sz="900" spc="200" dirty="0">
                <a:latin typeface="Meiryo UI" panose="020B0604030504040204" pitchFamily="34" charset="-128"/>
                <a:ea typeface="Meiryo UI" panose="020B0604030504040204" pitchFamily="34" charset="-128"/>
              </a:rPr>
              <a:t>270g</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包装：化粧箱</a:t>
            </a:r>
            <a:r>
              <a:rPr lang="en-US" altLang="ja-JP" sz="900" spc="200" dirty="0">
                <a:latin typeface="Meiryo UI" panose="020B0604030504040204" pitchFamily="34" charset="-128"/>
                <a:ea typeface="Meiryo UI" panose="020B0604030504040204" pitchFamily="34" charset="-128"/>
              </a:rPr>
              <a:t>:W122×D95×H104mm </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340ml</a:t>
            </a:r>
            <a:r>
              <a:rPr lang="ja-JP" altLang="en-US" sz="1600" b="0" i="0" dirty="0">
                <a:solidFill>
                  <a:srgbClr val="333333"/>
                </a:solidFill>
                <a:effectLst/>
                <a:latin typeface="-apple-system"/>
              </a:rPr>
              <a:t>サイズのサーモマグカップ。真空二重構造のステンレス素材で保冷保温効果に優れており、また付属の透明蓋は見た目もオシャレな上にホコリなどが入るのも防いでくれるため便利です。 </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 name="図 5">
            <a:extLst>
              <a:ext uri="{FF2B5EF4-FFF2-40B4-BE49-F238E27FC236}">
                <a16:creationId xmlns:a16="http://schemas.microsoft.com/office/drawing/2014/main" id="{E45DEC77-BF91-1B8D-C0B7-7B517463E08C}"/>
              </a:ext>
            </a:extLst>
          </p:cNvPr>
          <p:cNvPicPr>
            <a:picLocks noChangeAspect="1"/>
          </p:cNvPicPr>
          <p:nvPr/>
        </p:nvPicPr>
        <p:blipFill>
          <a:blip r:embed="rId5"/>
          <a:stretch>
            <a:fillRect/>
          </a:stretch>
        </p:blipFill>
        <p:spPr>
          <a:xfrm>
            <a:off x="755455" y="1374274"/>
            <a:ext cx="3676650" cy="3676650"/>
          </a:xfrm>
          <a:prstGeom prst="rect">
            <a:avLst/>
          </a:prstGeom>
        </p:spPr>
      </p:pic>
    </p:spTree>
    <p:extLst>
      <p:ext uri="{BB962C8B-B14F-4D97-AF65-F5344CB8AC3E}">
        <p14:creationId xmlns:p14="http://schemas.microsoft.com/office/powerpoint/2010/main" val="1801468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スムースフリースブランケット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バッグ付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900×650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270×170×80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　　　　　　</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バッグ持ち手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25×260</a:t>
            </a:r>
            <a:r>
              <a:rPr lang="en" altLang="ja-JP" sz="900" dirty="0">
                <a:latin typeface="Meiryo UI" panose="020B0604030504040204" pitchFamily="34" charset="-128"/>
                <a:ea typeface="Meiryo UI" panose="020B0604030504040204" pitchFamily="34" charset="-128"/>
              </a:rPr>
              <a:t>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付属品：取説付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オフィスから家庭内、そしてアウトドアシーンまで幅広く利用でき、肌触りも良い上質なブランケットを専用バッグ付きのセットにしたアイテムです。ブランケットにもバッグにも名入れが可能！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7" name="図 26">
            <a:extLst>
              <a:ext uri="{FF2B5EF4-FFF2-40B4-BE49-F238E27FC236}">
                <a16:creationId xmlns:a16="http://schemas.microsoft.com/office/drawing/2014/main" id="{23C276E3-98B8-8D4F-AC9F-9B0BBCEB7D85}"/>
              </a:ext>
            </a:extLst>
          </p:cNvPr>
          <p:cNvPicPr>
            <a:picLocks noChangeAspect="1"/>
          </p:cNvPicPr>
          <p:nvPr/>
        </p:nvPicPr>
        <p:blipFill>
          <a:blip r:embed="rId5"/>
          <a:stretch>
            <a:fillRect/>
          </a:stretch>
        </p:blipFill>
        <p:spPr>
          <a:xfrm>
            <a:off x="681812" y="1422052"/>
            <a:ext cx="3734602" cy="3570973"/>
          </a:xfrm>
          <a:prstGeom prst="rect">
            <a:avLst/>
          </a:prstGeom>
        </p:spPr>
      </p:pic>
    </p:spTree>
    <p:extLst>
      <p:ext uri="{BB962C8B-B14F-4D97-AF65-F5344CB8AC3E}">
        <p14:creationId xmlns:p14="http://schemas.microsoft.com/office/powerpoint/2010/main" val="1458103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600</a:t>
            </a:r>
            <a:r>
              <a:rPr lang="ja-JP" altLang="en-US" sz="2000" dirty="0">
                <a:solidFill>
                  <a:schemeClr val="bg1"/>
                </a:solidFill>
                <a:latin typeface="Meiryo UI" panose="020B0604030504040204" pitchFamily="34" charset="-128"/>
                <a:ea typeface="Meiryo UI" panose="020B0604030504040204" pitchFamily="34" charset="-128"/>
              </a:rPr>
              <a:t>Ｄポリエステルデイバッグ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％（平織り）</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140×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140mm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18L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縦長のバケツタイプのため物の出し入れが容易な上、大容量で使いやすいデイバッグです。ポリエステル素材を使用しているため軽量で耐久性も高い点も高ポイント。</a:t>
            </a:r>
            <a:r>
              <a:rPr lang="en-US" altLang="ja-JP" sz="1600" dirty="0"/>
              <a:t>4</a:t>
            </a:r>
            <a:r>
              <a:rPr lang="ja-JP" altLang="en-US" sz="1600" dirty="0"/>
              <a:t>色展開から選択可能。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4" name="図 93">
            <a:extLst>
              <a:ext uri="{FF2B5EF4-FFF2-40B4-BE49-F238E27FC236}">
                <a16:creationId xmlns:a16="http://schemas.microsoft.com/office/drawing/2014/main" id="{4D7FA1A2-598C-B002-DB8E-80070E0CC0EB}"/>
              </a:ext>
            </a:extLst>
          </p:cNvPr>
          <p:cNvPicPr>
            <a:picLocks noChangeAspect="1"/>
          </p:cNvPicPr>
          <p:nvPr/>
        </p:nvPicPr>
        <p:blipFill>
          <a:blip r:embed="rId5"/>
          <a:stretch>
            <a:fillRect/>
          </a:stretch>
        </p:blipFill>
        <p:spPr>
          <a:xfrm>
            <a:off x="657390" y="1322655"/>
            <a:ext cx="3695700" cy="3695700"/>
          </a:xfrm>
          <a:prstGeom prst="rect">
            <a:avLst/>
          </a:prstGeom>
        </p:spPr>
      </p:pic>
    </p:spTree>
    <p:extLst>
      <p:ext uri="{BB962C8B-B14F-4D97-AF65-F5344CB8AC3E}">
        <p14:creationId xmlns:p14="http://schemas.microsoft.com/office/powerpoint/2010/main" val="3465814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トートバッグ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中</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ポケット付</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％（キャンバス）、ナチュラル：</a:t>
            </a:r>
            <a:r>
              <a:rPr lang="en-US" altLang="ja-JP" sz="900" dirty="0">
                <a:latin typeface="Meiryo UI" panose="020B0604030504040204" pitchFamily="34" charset="-128"/>
                <a:ea typeface="Meiryo UI" panose="020B0604030504040204" pitchFamily="34" charset="-128"/>
              </a:rPr>
              <a:t>405g/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12.0oz/yd2</a:t>
            </a:r>
            <a:r>
              <a:rPr lang="ja-JP" altLang="en-US" sz="900" dirty="0">
                <a:latin typeface="Meiryo UI" panose="020B0604030504040204" pitchFamily="34" charset="-128"/>
                <a:ea typeface="Meiryo UI" panose="020B0604030504040204" pitchFamily="34" charset="-128"/>
              </a:rPr>
              <a:t>、カラー：</a:t>
            </a:r>
            <a:r>
              <a:rPr lang="en-US" altLang="ja-JP" sz="900" dirty="0">
                <a:latin typeface="Meiryo UI" panose="020B0604030504040204" pitchFamily="34" charset="-128"/>
                <a:ea typeface="Meiryo UI" panose="020B0604030504040204" pitchFamily="34" charset="-128"/>
              </a:rPr>
              <a:t>390g/</a:t>
            </a:r>
            <a:r>
              <a:rPr lang="ja-JP" altLang="en-US" sz="900" dirty="0">
                <a:latin typeface="Meiryo UI" panose="020B0604030504040204" pitchFamily="34" charset="-128"/>
                <a:ea typeface="Meiryo UI" panose="020B0604030504040204" pitchFamily="34" charset="-128"/>
              </a:rPr>
              <a:t>平方メートル </a:t>
            </a:r>
            <a:r>
              <a:rPr lang="en-US" altLang="ja-JP" sz="900" dirty="0">
                <a:latin typeface="Meiryo UI" panose="020B0604030504040204" pitchFamily="34" charset="-128"/>
                <a:ea typeface="Meiryo UI" panose="020B0604030504040204" pitchFamily="34" charset="-128"/>
              </a:rPr>
              <a:t>11.5oz/yd2</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350×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100mm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500mm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10L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内ポケット付きが便利な上、耐久性に優れた</a:t>
            </a:r>
            <a:r>
              <a:rPr lang="en-US" altLang="ja-JP" sz="1600" dirty="0"/>
              <a:t>14.3</a:t>
            </a:r>
            <a:r>
              <a:rPr lang="ja-JP" altLang="en-US" sz="1600" dirty="0"/>
              <a:t>オンスのキャンバス素材を使用した、使い勝手の良いトートバッグ。ウッドランドカモフラ柄を含めた全</a:t>
            </a:r>
            <a:r>
              <a:rPr lang="en-US" altLang="ja-JP" sz="1600" dirty="0"/>
              <a:t>7</a:t>
            </a:r>
            <a:r>
              <a:rPr lang="ja-JP" altLang="en-US" sz="1600" dirty="0"/>
              <a:t>色のカラー展開も魅力。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0C3ADB2B-43EE-5C12-D4B1-CBD403F58EB5}"/>
              </a:ext>
            </a:extLst>
          </p:cNvPr>
          <p:cNvPicPr>
            <a:picLocks noChangeAspect="1"/>
          </p:cNvPicPr>
          <p:nvPr/>
        </p:nvPicPr>
        <p:blipFill>
          <a:blip r:embed="rId5"/>
          <a:stretch>
            <a:fillRect/>
          </a:stretch>
        </p:blipFill>
        <p:spPr>
          <a:xfrm>
            <a:off x="648892" y="1321875"/>
            <a:ext cx="3707881" cy="3707881"/>
          </a:xfrm>
          <a:prstGeom prst="rect">
            <a:avLst/>
          </a:prstGeom>
        </p:spPr>
      </p:pic>
    </p:spTree>
    <p:extLst>
      <p:ext uri="{BB962C8B-B14F-4D97-AF65-F5344CB8AC3E}">
        <p14:creationId xmlns:p14="http://schemas.microsoft.com/office/powerpoint/2010/main" val="4271910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オリジナルブランケット</a:t>
            </a:r>
            <a:endParaRPr lang="ja-JP" altLang="en-US" sz="2000" b="1"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122416"/>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ポリエステル</a:t>
            </a:r>
            <a:r>
              <a:rPr lang="en-US" altLang="ja-JP" sz="900" dirty="0">
                <a:latin typeface="Meiryo UI" panose="020B0604030504040204" pitchFamily="34" charset="-128"/>
                <a:ea typeface="Meiryo UI" panose="020B0604030504040204" pitchFamily="34" charset="-128"/>
              </a:rPr>
              <a:t>100%</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W900×H650mm</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OPP</a:t>
            </a:r>
            <a:r>
              <a:rPr lang="ja-JP" altLang="en-US" sz="900" dirty="0">
                <a:latin typeface="Meiryo UI" panose="020B0604030504040204" pitchFamily="34" charset="-128"/>
                <a:ea typeface="Meiryo UI" panose="020B0604030504040204" pitchFamily="34" charset="-128"/>
              </a:rPr>
              <a:t>袋</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昇華転写印刷</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p:cNvCxnSpPr>
          <p:nvPr/>
        </p:nvCxnSpPr>
        <p:spPr>
          <a:xfrm>
            <a:off x="933347" y="501864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93700"/>
            <a:ext cx="447446" cy="230832"/>
          </a:xfrm>
          <a:prstGeom prst="rect">
            <a:avLst/>
          </a:prstGeom>
          <a:noFill/>
        </p:spPr>
        <p:txBody>
          <a:bodyPr wrap="square" rtlCol="0">
            <a:spAutoFit/>
          </a:bodyPr>
          <a:lstStyle/>
          <a:p>
            <a:r>
              <a:rPr lang="ja-JP" altLang="en-US" sz="900" dirty="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扇子とハンカチの、日本伝統の「和」を感じさせるセットです。扇子の親骨にはオリジナルの名入れプリントが可能。記念用から物販用まで幅広いシーンにおすすめです。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2" name="Picture 18">
            <a:extLst>
              <a:ext uri="{FF2B5EF4-FFF2-40B4-BE49-F238E27FC236}">
                <a16:creationId xmlns:a16="http://schemas.microsoft.com/office/drawing/2014/main" id="{2329D8D9-039E-EE41-5339-448D784988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213" y="1395019"/>
            <a:ext cx="3432520" cy="343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2900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ナイロン ジェット キャップ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ナイロン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 タスラン加工生地</a:t>
            </a:r>
          </a:p>
          <a:p>
            <a:r>
              <a:rPr lang="ja-JP" altLang="en-US" sz="900" dirty="0">
                <a:latin typeface="Meiryo UI" panose="020B0604030504040204" pitchFamily="34" charset="-128"/>
                <a:ea typeface="Meiryo UI" panose="020B0604030504040204" pitchFamily="34" charset="-128"/>
              </a:rPr>
              <a:t>サイズ</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55〜60cm</a:t>
            </a:r>
            <a:r>
              <a:rPr lang="ja-JP" altLang="en-US" sz="900" dirty="0">
                <a:latin typeface="Meiryo UI" panose="020B0604030504040204" pitchFamily="34" charset="-128"/>
                <a:ea typeface="Meiryo UI" panose="020B0604030504040204" pitchFamily="34" charset="-128"/>
              </a:rPr>
              <a:t>（樹脂アジャスター）</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フラットなツバや</a:t>
            </a:r>
            <a:r>
              <a:rPr lang="en-US" altLang="ja-JP" sz="1600" b="0" i="0" dirty="0">
                <a:solidFill>
                  <a:srgbClr val="333333"/>
                </a:solidFill>
                <a:effectLst/>
                <a:highlight>
                  <a:srgbClr val="FFFFFF"/>
                </a:highlight>
                <a:latin typeface="-apple-system"/>
              </a:rPr>
              <a:t>5</a:t>
            </a:r>
            <a:r>
              <a:rPr lang="ja-JP" altLang="en-US" sz="1600" b="0" i="0" dirty="0">
                <a:solidFill>
                  <a:srgbClr val="333333"/>
                </a:solidFill>
                <a:effectLst/>
                <a:highlight>
                  <a:srgbClr val="FFFFFF"/>
                </a:highlight>
                <a:latin typeface="-apple-system"/>
              </a:rPr>
              <a:t>パネル、比較的浅めなフォルムが特徴の、シンプルながらもファッション性の高いナイロンキャップです。ジェンダーレスで人気のあるアイテムです。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2" name="Picture 28">
            <a:extLst>
              <a:ext uri="{FF2B5EF4-FFF2-40B4-BE49-F238E27FC236}">
                <a16:creationId xmlns:a16="http://schemas.microsoft.com/office/drawing/2014/main" id="{9A461D9C-82A2-822E-5828-374AB6A36A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24" y="1341531"/>
            <a:ext cx="3626782" cy="3626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380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ジャパンメイド カシミアタッチ アクリルマフラー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6</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アクリル</a:t>
            </a:r>
            <a:r>
              <a:rPr lang="en-US" altLang="ja-JP" sz="900" dirty="0">
                <a:latin typeface="Meiryo UI" panose="020B0604030504040204" pitchFamily="34" charset="-128"/>
                <a:ea typeface="Meiryo UI" panose="020B0604030504040204" pitchFamily="34" charset="-128"/>
              </a:rPr>
              <a:t>100%</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全長：約</a:t>
            </a:r>
            <a:r>
              <a:rPr lang="en-US" altLang="ja-JP" sz="900" dirty="0">
                <a:latin typeface="Meiryo UI" panose="020B0604030504040204" pitchFamily="34" charset="-128"/>
                <a:ea typeface="Meiryo UI" panose="020B0604030504040204" pitchFamily="34" charset="-128"/>
              </a:rPr>
              <a:t>162cm(</a:t>
            </a:r>
            <a:r>
              <a:rPr lang="ja-JP" altLang="en-US" sz="900" dirty="0">
                <a:latin typeface="Meiryo UI" panose="020B0604030504040204" pitchFamily="34" charset="-128"/>
                <a:ea typeface="Meiryo UI" panose="020B0604030504040204" pitchFamily="34" charset="-128"/>
              </a:rPr>
              <a:t>フリンジ含む</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、幅：約</a:t>
            </a:r>
            <a:r>
              <a:rPr lang="en-US" altLang="ja-JP" sz="900" dirty="0">
                <a:latin typeface="Meiryo UI" panose="020B0604030504040204" pitchFamily="34" charset="-128"/>
                <a:ea typeface="Meiryo UI" panose="020B0604030504040204" pitchFamily="34" charset="-128"/>
              </a:rPr>
              <a:t>32cm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カシミアに限りなく近い風合いや柔らかい手触りが特徴の、ジャパンメイドのマフラーです。全</a:t>
            </a:r>
            <a:r>
              <a:rPr lang="en-US" altLang="ja-JP" sz="1600" b="0" i="0" dirty="0">
                <a:solidFill>
                  <a:srgbClr val="333333"/>
                </a:solidFill>
                <a:effectLst/>
                <a:highlight>
                  <a:srgbClr val="FFFFFF"/>
                </a:highlight>
                <a:latin typeface="-apple-system"/>
              </a:rPr>
              <a:t>6</a:t>
            </a:r>
            <a:r>
              <a:rPr lang="ja-JP" altLang="en-US" sz="1600" b="0" i="0" dirty="0">
                <a:solidFill>
                  <a:srgbClr val="333333"/>
                </a:solidFill>
                <a:effectLst/>
                <a:highlight>
                  <a:srgbClr val="FFFFFF"/>
                </a:highlight>
                <a:latin typeface="-apple-system"/>
              </a:rPr>
              <a:t>色のカラバリから選択可能。冬イベントのノベルティ用としてもおすすめです。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2" name="Picture 8">
            <a:extLst>
              <a:ext uri="{FF2B5EF4-FFF2-40B4-BE49-F238E27FC236}">
                <a16:creationId xmlns:a16="http://schemas.microsoft.com/office/drawing/2014/main" id="{FE7A58C2-6736-503A-7709-F6C792E641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481" y="1531751"/>
            <a:ext cx="3287758" cy="3287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303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ヘヴィー キャンバス スイッチング トートバッグ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素材：綿 </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％（キャンバス）</a:t>
            </a:r>
          </a:p>
          <a:p>
            <a:r>
              <a:rPr lang="ja-JP" altLang="en-US" sz="900" dirty="0">
                <a:latin typeface="Meiryo UI" panose="020B0604030504040204" pitchFamily="34" charset="-128"/>
                <a:ea typeface="Meiryo UI" panose="020B0604030504040204" pitchFamily="34" charset="-128"/>
              </a:rPr>
              <a:t>サイズ：横</a:t>
            </a:r>
            <a:r>
              <a:rPr lang="en-US" altLang="ja-JP" sz="900" dirty="0">
                <a:latin typeface="Meiryo UI" panose="020B0604030504040204" pitchFamily="34" charset="-128"/>
                <a:ea typeface="Meiryo UI" panose="020B0604030504040204" pitchFamily="34" charset="-128"/>
              </a:rPr>
              <a:t>320×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330×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160mm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950mm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17L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すっきりと見せつつもオシャレ感のあるバイカラーと</a:t>
            </a:r>
            <a:r>
              <a:rPr lang="en-US" altLang="ja-JP" sz="1600" dirty="0"/>
              <a:t>2WAY</a:t>
            </a:r>
            <a:r>
              <a:rPr lang="ja-JP" altLang="en-US" sz="1600" dirty="0"/>
              <a:t>ハンドル、そして</a:t>
            </a:r>
            <a:r>
              <a:rPr lang="en-US" altLang="ja-JP" sz="1600" dirty="0"/>
              <a:t>17</a:t>
            </a:r>
            <a:r>
              <a:rPr lang="ja-JP" altLang="en-US" sz="1600" dirty="0"/>
              <a:t>リットルの大容量が特徴の、使い勝手も良いキャンバストートバッグです。カラーバリエーションは全</a:t>
            </a:r>
            <a:r>
              <a:rPr lang="en-US" altLang="ja-JP" sz="1600" dirty="0"/>
              <a:t>4</a:t>
            </a:r>
            <a:r>
              <a:rPr lang="ja-JP" altLang="en-US" sz="1600" dirty="0"/>
              <a:t>色展開。</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2" name="図 71">
            <a:extLst>
              <a:ext uri="{FF2B5EF4-FFF2-40B4-BE49-F238E27FC236}">
                <a16:creationId xmlns:a16="http://schemas.microsoft.com/office/drawing/2014/main" id="{6D87719A-77B7-5840-2E5E-7934A617584B}"/>
              </a:ext>
            </a:extLst>
          </p:cNvPr>
          <p:cNvPicPr>
            <a:picLocks noChangeAspect="1"/>
          </p:cNvPicPr>
          <p:nvPr/>
        </p:nvPicPr>
        <p:blipFill>
          <a:blip r:embed="rId5"/>
          <a:stretch>
            <a:fillRect/>
          </a:stretch>
        </p:blipFill>
        <p:spPr>
          <a:xfrm>
            <a:off x="621758" y="1344719"/>
            <a:ext cx="3722651" cy="3722651"/>
          </a:xfrm>
          <a:prstGeom prst="rect">
            <a:avLst/>
          </a:prstGeom>
        </p:spPr>
      </p:pic>
    </p:spTree>
    <p:extLst>
      <p:ext uri="{BB962C8B-B14F-4D97-AF65-F5344CB8AC3E}">
        <p14:creationId xmlns:p14="http://schemas.microsoft.com/office/powerpoint/2010/main" val="3818688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オリジナルハイブリットスポーツタオル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　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W1100×H400㎜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スポーツチームの記念用や物販グッズ用に人気の高いスポーツタオルです。全面にフルカラーでのオリジナルプリントが可能。インパクトあるアイテムに仕上がります。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F0970BF9-B809-1CA9-1132-6296BD604B11}"/>
              </a:ext>
            </a:extLst>
          </p:cNvPr>
          <p:cNvPicPr>
            <a:picLocks noChangeAspect="1"/>
          </p:cNvPicPr>
          <p:nvPr/>
        </p:nvPicPr>
        <p:blipFill>
          <a:blip r:embed="rId5"/>
          <a:stretch>
            <a:fillRect/>
          </a:stretch>
        </p:blipFill>
        <p:spPr>
          <a:xfrm>
            <a:off x="643283" y="1355580"/>
            <a:ext cx="3695344" cy="3695344"/>
          </a:xfrm>
          <a:prstGeom prst="rect">
            <a:avLst/>
          </a:prstGeom>
        </p:spPr>
      </p:pic>
    </p:spTree>
    <p:extLst>
      <p:ext uri="{BB962C8B-B14F-4D97-AF65-F5344CB8AC3E}">
        <p14:creationId xmlns:p14="http://schemas.microsoft.com/office/powerpoint/2010/main" val="1405762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ビーニー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9</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アクリル</a:t>
            </a:r>
            <a:r>
              <a:rPr lang="en-US" altLang="ja-JP" sz="900" dirty="0">
                <a:latin typeface="Meiryo UI" panose="020B0604030504040204" pitchFamily="34" charset="-128"/>
                <a:ea typeface="Meiryo UI" panose="020B0604030504040204" pitchFamily="34" charset="-128"/>
              </a:rPr>
              <a:t>100%</a:t>
            </a:r>
          </a:p>
          <a:p>
            <a:r>
              <a:rPr lang="ja-JP" altLang="en-US" sz="900" dirty="0">
                <a:latin typeface="Meiryo UI" panose="020B0604030504040204" pitchFamily="34" charset="-128"/>
                <a:ea typeface="Meiryo UI" panose="020B0604030504040204" pitchFamily="34" charset="-128"/>
              </a:rPr>
              <a:t>サイズ</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55〜60cm</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締め付け感が少なくふんわり柔らかいかぶり心地でストレスフリーはシンプルビーニー。ファッションや好みに合わせて深くも浅くもかぶり方は自由自在。ノベルティ用にも人気です。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0" name="Picture 16">
            <a:extLst>
              <a:ext uri="{FF2B5EF4-FFF2-40B4-BE49-F238E27FC236}">
                <a16:creationId xmlns:a16="http://schemas.microsoft.com/office/drawing/2014/main" id="{39F3776F-68EB-4710-20F5-528028D185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24" y="1339103"/>
            <a:ext cx="3668175" cy="366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806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5.6</a:t>
            </a:r>
            <a:r>
              <a:rPr lang="ja-JP" altLang="en-US" sz="2000" dirty="0">
                <a:solidFill>
                  <a:schemeClr val="bg1"/>
                </a:solidFill>
                <a:latin typeface="Meiryo UI" panose="020B0604030504040204" pitchFamily="34" charset="-128"/>
                <a:ea typeface="Meiryo UI" panose="020B0604030504040204" pitchFamily="34" charset="-128"/>
              </a:rPr>
              <a:t>オンス ハイクオリティー </a:t>
            </a:r>
            <a:r>
              <a:rPr lang="en-US" altLang="ja-JP" sz="2000" dirty="0">
                <a:solidFill>
                  <a:schemeClr val="bg1"/>
                </a:solidFill>
                <a:latin typeface="Meiryo UI" panose="020B0604030504040204" pitchFamily="34" charset="-128"/>
                <a:ea typeface="Meiryo UI" panose="020B0604030504040204" pitchFamily="34" charset="-128"/>
              </a:rPr>
              <a:t>T</a:t>
            </a:r>
            <a:r>
              <a:rPr lang="ja-JP" altLang="en-US" sz="2000" dirty="0">
                <a:solidFill>
                  <a:schemeClr val="bg1"/>
                </a:solidFill>
                <a:latin typeface="Meiryo UI" panose="020B0604030504040204" pitchFamily="34" charset="-128"/>
                <a:ea typeface="Meiryo UI" panose="020B0604030504040204" pitchFamily="34" charset="-128"/>
              </a:rPr>
              <a:t>シャツ</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 全</a:t>
            </a:r>
            <a:r>
              <a:rPr lang="en-US" altLang="ja-JP" sz="900" dirty="0">
                <a:latin typeface="Meiryo UI" panose="020B0604030504040204" pitchFamily="34" charset="-128"/>
                <a:ea typeface="Meiryo UI" panose="020B0604030504040204" pitchFamily="34" charset="-128"/>
              </a:rPr>
              <a:t>61</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 綿 </a:t>
            </a:r>
            <a:r>
              <a:rPr lang="en-US" altLang="ja-JP" sz="900" dirty="0">
                <a:latin typeface="Meiryo UI" panose="020B0604030504040204" pitchFamily="34" charset="-128"/>
                <a:ea typeface="Meiryo UI" panose="020B0604030504040204" pitchFamily="34" charset="-128"/>
              </a:rPr>
              <a:t>100%</a:t>
            </a:r>
          </a:p>
          <a:p>
            <a:r>
              <a:rPr lang="ja-JP" altLang="en-US" sz="900" dirty="0">
                <a:latin typeface="Meiryo UI" panose="020B0604030504040204" pitchFamily="34" charset="-128"/>
                <a:ea typeface="Meiryo UI" panose="020B0604030504040204" pitchFamily="34" charset="-128"/>
              </a:rPr>
              <a:t>（アッシュ：綿</a:t>
            </a:r>
            <a:r>
              <a:rPr lang="en-US" altLang="ja-JP" sz="900" dirty="0">
                <a:latin typeface="Meiryo UI" panose="020B0604030504040204" pitchFamily="34" charset="-128"/>
                <a:ea typeface="Meiryo UI" panose="020B0604030504040204" pitchFamily="34" charset="-128"/>
              </a:rPr>
              <a:t>98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％、オートミール：綿</a:t>
            </a:r>
            <a:r>
              <a:rPr lang="en-US" altLang="ja-JP" sz="900" dirty="0">
                <a:latin typeface="Meiryo UI" panose="020B0604030504040204" pitchFamily="34" charset="-128"/>
                <a:ea typeface="Meiryo UI" panose="020B0604030504040204" pitchFamily="34" charset="-128"/>
              </a:rPr>
              <a:t>99</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％、ミックスグレー：綿</a:t>
            </a:r>
            <a:r>
              <a:rPr lang="en-US" altLang="ja-JP" sz="900" dirty="0">
                <a:latin typeface="Meiryo UI" panose="020B0604030504040204" pitchFamily="34" charset="-128"/>
                <a:ea typeface="Meiryo UI" panose="020B0604030504040204" pitchFamily="34" charset="-128"/>
              </a:rPr>
              <a:t>90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r>
              <a:rPr lang="en-US" altLang="ja-JP" sz="900" dirty="0">
                <a:latin typeface="Meiryo UI" panose="020B0604030504040204" pitchFamily="34" charset="-128"/>
                <a:ea typeface="Meiryo UI" panose="020B0604030504040204" pitchFamily="34" charset="-128"/>
              </a:rPr>
              <a:t>10</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S</a:t>
            </a:r>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~XXXL</a:t>
            </a:r>
            <a:r>
              <a:rPr lang="ja-JP" altLang="en-US" sz="900" dirty="0">
                <a:latin typeface="Meiryo UI" panose="020B0604030504040204" pitchFamily="34" charset="-128"/>
                <a:ea typeface="Meiryo UI" panose="020B0604030504040204" pitchFamily="34" charset="-128"/>
              </a:rPr>
              <a:t>サイズ</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流行りに流されないスタンダードなシルエットと、</a:t>
            </a:r>
            <a:r>
              <a:rPr lang="en-US" altLang="ja-JP" sz="1600" b="0" i="0" dirty="0">
                <a:solidFill>
                  <a:srgbClr val="333333"/>
                </a:solidFill>
                <a:effectLst/>
                <a:highlight>
                  <a:srgbClr val="FFFFFF"/>
                </a:highlight>
                <a:latin typeface="-apple-system"/>
              </a:rPr>
              <a:t>5.6</a:t>
            </a:r>
            <a:r>
              <a:rPr lang="ja-JP" altLang="en-US" sz="1600" b="0" i="0" dirty="0">
                <a:solidFill>
                  <a:srgbClr val="333333"/>
                </a:solidFill>
                <a:effectLst/>
                <a:highlight>
                  <a:srgbClr val="FFFFFF"/>
                </a:highlight>
                <a:latin typeface="-apple-system"/>
              </a:rPr>
              <a:t>オンスの標準的な厚みであらゆるシーンにマッチする定番</a:t>
            </a:r>
            <a:r>
              <a:rPr lang="en-US" altLang="ja-JP" sz="1600" b="0" i="0" dirty="0">
                <a:solidFill>
                  <a:srgbClr val="333333"/>
                </a:solidFill>
                <a:effectLst/>
                <a:highlight>
                  <a:srgbClr val="FFFFFF"/>
                </a:highlight>
                <a:latin typeface="-apple-system"/>
              </a:rPr>
              <a:t>T</a:t>
            </a:r>
            <a:r>
              <a:rPr lang="ja-JP" altLang="en-US" sz="1600" b="0" i="0" dirty="0">
                <a:solidFill>
                  <a:srgbClr val="333333"/>
                </a:solidFill>
                <a:effectLst/>
                <a:highlight>
                  <a:srgbClr val="FFFFFF"/>
                </a:highlight>
                <a:latin typeface="-apple-system"/>
              </a:rPr>
              <a:t>シャツ。オリジナルプリントはフルカラーでも可能です。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6B641263-80A8-B22A-84ED-4C5B93E2B2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637" r="9105"/>
          <a:stretch/>
        </p:blipFill>
        <p:spPr bwMode="auto">
          <a:xfrm>
            <a:off x="299057" y="1531568"/>
            <a:ext cx="2670427" cy="3246399"/>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0C7A4997-1205-973A-B290-0F524DF49D88}"/>
              </a:ext>
            </a:extLst>
          </p:cNvPr>
          <p:cNvPicPr>
            <a:picLocks noChangeAspect="1"/>
          </p:cNvPicPr>
          <p:nvPr/>
        </p:nvPicPr>
        <p:blipFill>
          <a:blip r:embed="rId6"/>
          <a:stretch>
            <a:fillRect/>
          </a:stretch>
        </p:blipFill>
        <p:spPr>
          <a:xfrm>
            <a:off x="2881687" y="2614471"/>
            <a:ext cx="1722299" cy="1825855"/>
          </a:xfrm>
          <a:prstGeom prst="rect">
            <a:avLst/>
          </a:prstGeom>
        </p:spPr>
      </p:pic>
    </p:spTree>
    <p:extLst>
      <p:ext uri="{BB962C8B-B14F-4D97-AF65-F5344CB8AC3E}">
        <p14:creationId xmlns:p14="http://schemas.microsoft.com/office/powerpoint/2010/main" val="3890522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オリジナルアクリルブロック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素材：透明アクリル</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厚</a:t>
            </a:r>
          </a:p>
          <a:p>
            <a:r>
              <a:rPr lang="ja-JP" altLang="en-US" sz="900" dirty="0">
                <a:latin typeface="Meiryo UI" panose="020B0604030504040204" pitchFamily="50" charset="-128"/>
                <a:ea typeface="Meiryo UI" panose="020B0604030504040204" pitchFamily="50" charset="-128"/>
              </a:rPr>
              <a:t>サイズ：</a:t>
            </a:r>
            <a:r>
              <a:rPr lang="en-US" altLang="ja-JP" sz="900" dirty="0">
                <a:latin typeface="Meiryo UI" panose="020B0604030504040204" pitchFamily="50" charset="-128"/>
                <a:ea typeface="Meiryo UI" panose="020B0604030504040204" pitchFamily="50" charset="-128"/>
              </a:rPr>
              <a:t>W150×H100×D10㎜</a:t>
            </a:r>
            <a:r>
              <a:rPr lang="ja-JP" altLang="en-US" sz="900" dirty="0">
                <a:latin typeface="Meiryo UI" panose="020B0604030504040204" pitchFamily="50" charset="-128"/>
                <a:ea typeface="Meiryo UI" panose="020B0604030504040204" pitchFamily="50" charset="-128"/>
              </a:rPr>
              <a:t>程度</a:t>
            </a:r>
          </a:p>
          <a:p>
            <a:r>
              <a:rPr lang="ja-JP" altLang="en-US" sz="900" dirty="0">
                <a:latin typeface="Meiryo UI" panose="020B0604030504040204" pitchFamily="50" charset="-128"/>
                <a:ea typeface="Meiryo UI" panose="020B0604030504040204" pitchFamily="50" charset="-128"/>
              </a:rPr>
              <a:t>包装：個別袋入れ</a:t>
            </a:r>
          </a:p>
          <a:p>
            <a:r>
              <a:rPr lang="ja-JP" altLang="en-US" sz="900" dirty="0">
                <a:latin typeface="Meiryo UI" panose="020B0604030504040204" pitchFamily="50" charset="-128"/>
                <a:ea typeface="Meiryo UI" panose="020B0604030504040204" pitchFamily="50" charset="-128"/>
              </a:rPr>
              <a:t>備考：印刷：</a:t>
            </a:r>
            <a:r>
              <a:rPr lang="en-US" altLang="ja-JP" sz="900" dirty="0">
                <a:latin typeface="Meiryo UI" panose="020B0604030504040204" pitchFamily="50" charset="-128"/>
                <a:ea typeface="Meiryo UI" panose="020B0604030504040204" pitchFamily="50" charset="-128"/>
              </a:rPr>
              <a:t>UV</a:t>
            </a:r>
            <a:r>
              <a:rPr lang="ja-JP" altLang="en-US" sz="900" dirty="0">
                <a:latin typeface="Meiryo UI" panose="020B0604030504040204" pitchFamily="50" charset="-128"/>
                <a:ea typeface="Meiryo UI" panose="020B0604030504040204" pitchFamily="50" charset="-128"/>
              </a:rPr>
              <a:t>インクジェット </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厚みがあって高級感と存在感があるアクリルブロックに、フルカラーでオリジナルキャラクターやイラストをプリントできます。本立てやペーパーウエイトなどおしゃれなインテリアとして使えます。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627865"/>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ja-JP" altLang="en-US" sz="1600" dirty="0"/>
          </a:p>
          <a:p>
            <a:pPr>
              <a:lnSpc>
                <a:spcPts val="2200"/>
              </a:lnSpc>
            </a:pP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9" name="図 88">
            <a:extLst>
              <a:ext uri="{FF2B5EF4-FFF2-40B4-BE49-F238E27FC236}">
                <a16:creationId xmlns:a16="http://schemas.microsoft.com/office/drawing/2014/main" id="{B2F9B239-2C63-C69B-0D33-5BDD70C1ED5C}"/>
              </a:ext>
            </a:extLst>
          </p:cNvPr>
          <p:cNvPicPr>
            <a:picLocks noChangeAspect="1"/>
          </p:cNvPicPr>
          <p:nvPr/>
        </p:nvPicPr>
        <p:blipFill>
          <a:blip r:embed="rId5"/>
          <a:stretch>
            <a:fillRect/>
          </a:stretch>
        </p:blipFill>
        <p:spPr>
          <a:xfrm>
            <a:off x="719050" y="1379295"/>
            <a:ext cx="3686068" cy="3686068"/>
          </a:xfrm>
          <a:prstGeom prst="rect">
            <a:avLst/>
          </a:prstGeom>
        </p:spPr>
      </p:pic>
    </p:spTree>
    <p:extLst>
      <p:ext uri="{BB962C8B-B14F-4D97-AF65-F5344CB8AC3E}">
        <p14:creationId xmlns:p14="http://schemas.microsoft.com/office/powerpoint/2010/main" val="379557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14.3</a:t>
            </a:r>
            <a:r>
              <a:rPr lang="ja-JP" altLang="en-US" sz="2000" dirty="0">
                <a:solidFill>
                  <a:schemeClr val="bg1"/>
                </a:solidFill>
                <a:latin typeface="Meiryo UI" panose="020B0604030504040204" pitchFamily="34" charset="-128"/>
                <a:ea typeface="Meiryo UI" panose="020B0604030504040204" pitchFamily="34" charset="-128"/>
              </a:rPr>
              <a:t>オンス キャンバス ランチバッグ</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綿 </a:t>
            </a:r>
            <a:r>
              <a:rPr lang="en-US" altLang="ja-JP" sz="900" spc="200" dirty="0">
                <a:latin typeface="Meiryo UI" panose="020B0604030504040204" pitchFamily="34" charset="-128"/>
                <a:ea typeface="Meiryo UI" panose="020B0604030504040204" pitchFamily="34" charset="-128"/>
              </a:rPr>
              <a:t>100</a:t>
            </a:r>
            <a:r>
              <a:rPr lang="ja-JP" altLang="en-US" sz="900" spc="200" dirty="0">
                <a:latin typeface="Meiryo UI" panose="020B0604030504040204" pitchFamily="34" charset="-128"/>
                <a:ea typeface="Meiryo UI" panose="020B0604030504040204" pitchFamily="34" charset="-128"/>
              </a:rPr>
              <a:t>％（キャンバス）、ナチュラル：</a:t>
            </a:r>
            <a:r>
              <a:rPr lang="en-US" altLang="ja-JP" sz="900" spc="200" dirty="0">
                <a:latin typeface="Meiryo UI" panose="020B0604030504040204" pitchFamily="34" charset="-128"/>
                <a:ea typeface="Meiryo UI" panose="020B0604030504040204" pitchFamily="34" charset="-128"/>
              </a:rPr>
              <a:t>405g/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12.0oz/yd2</a:t>
            </a:r>
            <a:r>
              <a:rPr lang="ja-JP" altLang="en-US" sz="900" spc="200" dirty="0">
                <a:latin typeface="Meiryo UI" panose="020B0604030504040204" pitchFamily="34" charset="-128"/>
                <a:ea typeface="Meiryo UI" panose="020B0604030504040204" pitchFamily="34" charset="-128"/>
              </a:rPr>
              <a:t>、カラー：</a:t>
            </a:r>
            <a:r>
              <a:rPr lang="en-US" altLang="ja-JP" sz="900" spc="200" dirty="0">
                <a:latin typeface="Meiryo UI" panose="020B0604030504040204" pitchFamily="34" charset="-128"/>
                <a:ea typeface="Meiryo UI" panose="020B0604030504040204" pitchFamily="34" charset="-128"/>
              </a:rPr>
              <a:t>390g/</a:t>
            </a:r>
            <a:r>
              <a:rPr lang="ja-JP" altLang="en-US" sz="900" spc="200" dirty="0">
                <a:latin typeface="Meiryo UI" panose="020B0604030504040204" pitchFamily="34" charset="-128"/>
                <a:ea typeface="Meiryo UI" panose="020B0604030504040204" pitchFamily="34" charset="-128"/>
              </a:rPr>
              <a:t>平方メートル </a:t>
            </a:r>
            <a:r>
              <a:rPr lang="en-US" altLang="ja-JP" sz="900" spc="200" dirty="0">
                <a:latin typeface="Meiryo UI" panose="020B0604030504040204" pitchFamily="34" charset="-128"/>
                <a:ea typeface="Meiryo UI" panose="020B0604030504040204" pitchFamily="34" charset="-128"/>
              </a:rPr>
              <a:t>11.5oz/yd2</a:t>
            </a: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200×</a:t>
            </a:r>
            <a:r>
              <a:rPr lang="ja-JP" altLang="en-US" sz="900" dirty="0">
                <a:latin typeface="Meiryo UI" panose="020B0604030504040204" pitchFamily="34" charset="-128"/>
                <a:ea typeface="Meiryo UI" panose="020B0604030504040204" pitchFamily="34" charset="-128"/>
              </a:rPr>
              <a:t>縦</a:t>
            </a:r>
            <a:r>
              <a:rPr lang="en-US" altLang="ja-JP" sz="900" dirty="0">
                <a:latin typeface="Meiryo UI" panose="020B0604030504040204" pitchFamily="34" charset="-128"/>
                <a:ea typeface="Meiryo UI" panose="020B0604030504040204" pitchFamily="34" charset="-128"/>
              </a:rPr>
              <a:t>210×</a:t>
            </a:r>
            <a:r>
              <a:rPr lang="ja-JP" altLang="en-US" sz="900" dirty="0">
                <a:latin typeface="Meiryo UI" panose="020B0604030504040204" pitchFamily="34" charset="-128"/>
                <a:ea typeface="Meiryo UI" panose="020B0604030504040204" pitchFamily="34" charset="-128"/>
              </a:rPr>
              <a:t>奥行</a:t>
            </a:r>
            <a:r>
              <a:rPr lang="en-US" altLang="ja-JP" sz="900" dirty="0">
                <a:latin typeface="Meiryo UI" panose="020B0604030504040204" pitchFamily="34" charset="-128"/>
                <a:ea typeface="Meiryo UI" panose="020B0604030504040204" pitchFamily="34" charset="-128"/>
              </a:rPr>
              <a:t>170mm</a:t>
            </a:r>
            <a:r>
              <a:rPr lang="ja-JP" altLang="en-US" sz="900" dirty="0">
                <a:latin typeface="Meiryo UI" panose="020B0604030504040204" pitchFamily="34" charset="-128"/>
                <a:ea typeface="Meiryo UI" panose="020B0604030504040204" pitchFamily="34" charset="-128"/>
              </a:rPr>
              <a:t>、持ち手の長さ</a:t>
            </a:r>
            <a:r>
              <a:rPr lang="en-US" altLang="ja-JP" sz="900" dirty="0">
                <a:latin typeface="Meiryo UI" panose="020B0604030504040204" pitchFamily="34" charset="-128"/>
                <a:ea typeface="Meiryo UI" panose="020B0604030504040204" pitchFamily="34" charset="-128"/>
              </a:rPr>
              <a:t>370mm</a:t>
            </a:r>
            <a:endParaRPr lang="en-US" altLang="zh-CN"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容   量 </a:t>
            </a:r>
            <a:r>
              <a:rPr lang="en-US" altLang="ja-JP" sz="900" dirty="0">
                <a:latin typeface="Meiryo UI" panose="020B0604030504040204" pitchFamily="34" charset="-128"/>
                <a:ea typeface="Meiryo UI" panose="020B0604030504040204" pitchFamily="34" charset="-128"/>
              </a:rPr>
              <a:t>: 7L</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広めマチがお弁当用などにぴったりな、手頃なサイズのバッグ。</a:t>
            </a:r>
            <a:r>
              <a:rPr lang="en-US" altLang="ja-JP" sz="1600" dirty="0">
                <a:latin typeface="Meiryo UI" panose="020B0604030504040204" pitchFamily="34" charset="-128"/>
                <a:ea typeface="Meiryo UI" panose="020B0604030504040204" pitchFamily="34" charset="-128"/>
              </a:rPr>
              <a:t>14.3</a:t>
            </a:r>
            <a:r>
              <a:rPr lang="ja-JP" altLang="en-US" sz="1600" dirty="0">
                <a:latin typeface="Meiryo UI" panose="020B0604030504040204" pitchFamily="34" charset="-128"/>
                <a:ea typeface="Meiryo UI" panose="020B0604030504040204" pitchFamily="34" charset="-128"/>
              </a:rPr>
              <a:t>オンスの厚手なキャンバス素材を使用しているため、耐久性に優れており日常的に使用するのに適してします。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6" name="Picture 52">
            <a:extLst>
              <a:ext uri="{FF2B5EF4-FFF2-40B4-BE49-F238E27FC236}">
                <a16:creationId xmlns:a16="http://schemas.microsoft.com/office/drawing/2014/main" id="{04A9C23A-40EC-0329-273B-C0CBBA44E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825" y="1325219"/>
            <a:ext cx="3739293" cy="3739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070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クルーソックス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全</a:t>
            </a:r>
            <a:r>
              <a:rPr lang="en-US" altLang="ja-JP" sz="900" dirty="0">
                <a:latin typeface="Meiryo UI" panose="020B0604030504040204" pitchFamily="34" charset="-128"/>
                <a:ea typeface="Meiryo UI" panose="020B0604030504040204" pitchFamily="34" charset="-128"/>
              </a:rPr>
              <a:t>13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綿 </a:t>
            </a:r>
            <a:r>
              <a:rPr lang="en-US" altLang="ja-JP" sz="900" dirty="0">
                <a:latin typeface="Meiryo UI" panose="020B0604030504040204" pitchFamily="34" charset="-128"/>
                <a:ea typeface="Meiryo UI" panose="020B0604030504040204" pitchFamily="34" charset="-128"/>
              </a:rPr>
              <a:t>80</a:t>
            </a:r>
            <a:r>
              <a:rPr lang="ja-JP" altLang="en-US" sz="900" dirty="0">
                <a:latin typeface="Meiryo UI" panose="020B0604030504040204" pitchFamily="34" charset="-128"/>
                <a:ea typeface="Meiryo UI" panose="020B0604030504040204" pitchFamily="34" charset="-128"/>
              </a:rPr>
              <a:t>％、ポリエステル </a:t>
            </a:r>
            <a:r>
              <a:rPr lang="en-US" altLang="ja-JP" sz="900" dirty="0">
                <a:latin typeface="Meiryo UI" panose="020B0604030504040204" pitchFamily="34" charset="-128"/>
                <a:ea typeface="Meiryo UI" panose="020B0604030504040204" pitchFamily="34" charset="-128"/>
              </a:rPr>
              <a:t>19</a:t>
            </a:r>
            <a:r>
              <a:rPr lang="ja-JP" altLang="en-US" sz="900" dirty="0">
                <a:latin typeface="Meiryo UI" panose="020B0604030504040204" pitchFamily="34" charset="-128"/>
                <a:ea typeface="Meiryo UI" panose="020B0604030504040204" pitchFamily="34" charset="-128"/>
              </a:rPr>
              <a:t>％、ポリウレタン </a:t>
            </a:r>
            <a:r>
              <a:rPr lang="en-US" altLang="ja-JP" sz="900" dirty="0">
                <a:latin typeface="Meiryo UI" panose="020B0604030504040204" pitchFamily="34" charset="-128"/>
                <a:ea typeface="Meiryo UI" panose="020B0604030504040204" pitchFamily="34" charset="-128"/>
              </a:rPr>
              <a:t>1</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サイズ</a:t>
            </a:r>
            <a:r>
              <a:rPr lang="en-US" altLang="ja-JP"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22-25cm</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25-29cm</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スニーカーなどのカジュアルなファッションアイテムと相性が良いクルー丈のソックスです。肉厚な足底パイルと堅牢なリブで、デザインだけでなく使い勝手も良いアイテムです。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8" name="Picture 24">
            <a:extLst>
              <a:ext uri="{FF2B5EF4-FFF2-40B4-BE49-F238E27FC236}">
                <a16:creationId xmlns:a16="http://schemas.microsoft.com/office/drawing/2014/main" id="{E090D9FB-176D-6D2F-32AB-440B40593B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000" y="1425976"/>
            <a:ext cx="3433703" cy="3433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63571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655</TotalTime>
  <Words>2918</Words>
  <Application>Microsoft Office PowerPoint</Application>
  <PresentationFormat>画面に合わせる (4:3)</PresentationFormat>
  <Paragraphs>469</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伊藤佳代</cp:lastModifiedBy>
  <cp:revision>248</cp:revision>
  <cp:lastPrinted>2021-07-20T08:57:41Z</cp:lastPrinted>
  <dcterms:created xsi:type="dcterms:W3CDTF">2021-06-21T09:41:39Z</dcterms:created>
  <dcterms:modified xsi:type="dcterms:W3CDTF">2024-07-19T06:47:54Z</dcterms:modified>
</cp:coreProperties>
</file>