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600103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ライトブルー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1100×750(mm)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ラージサイズのすっきりシンプルなベーシックタイプのブランケットです。ネイビー、ブラック、ライトブルーの</a:t>
            </a:r>
            <a:r>
              <a:rPr lang="en-US" altLang="ja-JP" sz="1600" b="0" i="0" dirty="0">
                <a:solidFill>
                  <a:srgbClr val="333333"/>
                </a:solidFill>
                <a:effectLst/>
                <a:highlight>
                  <a:srgbClr val="FFFFFF"/>
                </a:highlight>
                <a:latin typeface="-apple-system"/>
              </a:rPr>
              <a:t>3</a:t>
            </a:r>
            <a:r>
              <a:rPr lang="ja-JP" altLang="en-US" sz="1600" b="0" i="0" dirty="0">
                <a:solidFill>
                  <a:srgbClr val="333333"/>
                </a:solidFill>
                <a:effectLst/>
                <a:highlight>
                  <a:srgbClr val="FFFFFF"/>
                </a:highlight>
                <a:latin typeface="-apple-system"/>
              </a:rPr>
              <a:t>色展開でジェンダーレスに使用でき、オフィスなどでも利用可能です。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6A52C34-46E5-6CF4-8A78-84A464E041E2}"/>
              </a:ext>
            </a:extLst>
          </p:cNvPr>
          <p:cNvPicPr>
            <a:picLocks noChangeAspect="1"/>
          </p:cNvPicPr>
          <p:nvPr/>
        </p:nvPicPr>
        <p:blipFill>
          <a:blip r:embed="rId5"/>
          <a:stretch>
            <a:fillRect/>
          </a:stretch>
        </p:blipFill>
        <p:spPr>
          <a:xfrm>
            <a:off x="667731" y="1422052"/>
            <a:ext cx="3576573" cy="3576573"/>
          </a:xfrm>
          <a:prstGeom prst="rect">
            <a:avLst/>
          </a:prstGeom>
        </p:spPr>
      </p:pic>
    </p:spTree>
    <p:extLst>
      <p:ext uri="{BB962C8B-B14F-4D97-AF65-F5344CB8AC3E}">
        <p14:creationId xmlns:p14="http://schemas.microsoft.com/office/powerpoint/2010/main" val="398654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目盛り付フロストボトル</a:t>
            </a:r>
            <a:r>
              <a:rPr lang="en-US" altLang="ja-JP" sz="2000" dirty="0">
                <a:solidFill>
                  <a:schemeClr val="bg1"/>
                </a:solidFill>
                <a:latin typeface="Meiryo UI" panose="020B0604030504040204" pitchFamily="34" charset="-128"/>
                <a:ea typeface="Meiryo UI" panose="020B0604030504040204" pitchFamily="34" charset="-128"/>
              </a:rPr>
              <a:t>360ml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Φ58×H186(mm)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片手で持ちやすい</a:t>
            </a:r>
            <a:r>
              <a:rPr lang="en-US" altLang="ja-JP" sz="1600" dirty="0"/>
              <a:t>360ml</a:t>
            </a:r>
            <a:r>
              <a:rPr lang="ja-JP" altLang="en-US" sz="1600" dirty="0"/>
              <a:t>サイズのフロストボトル。容量目盛りが付いているので、摂取量を確認しながら定期的な水分補給ができます。各種オリジナルノベルティグッズに最適です。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3FE04DC0-8719-5E5E-B9DC-8A6145CC075D}"/>
              </a:ext>
            </a:extLst>
          </p:cNvPr>
          <p:cNvPicPr>
            <a:picLocks noChangeAspect="1"/>
          </p:cNvPicPr>
          <p:nvPr/>
        </p:nvPicPr>
        <p:blipFill>
          <a:blip r:embed="rId5"/>
          <a:stretch>
            <a:fillRect/>
          </a:stretch>
        </p:blipFill>
        <p:spPr>
          <a:xfrm>
            <a:off x="741362" y="1424245"/>
            <a:ext cx="3602059" cy="3602059"/>
          </a:xfrm>
          <a:prstGeom prst="rect">
            <a:avLst/>
          </a:prstGeom>
        </p:spPr>
      </p:pic>
    </p:spTree>
    <p:extLst>
      <p:ext uri="{BB962C8B-B14F-4D97-AF65-F5344CB8AC3E}">
        <p14:creationId xmlns:p14="http://schemas.microsoft.com/office/powerpoint/2010/main" val="321403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カラー展開：マットシルバー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マットホワイト</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φ70×163(mm)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a:t>
            </a:r>
            <a:r>
              <a:rPr lang="en-US" altLang="ja-JP" sz="1600" dirty="0"/>
              <a:t>400ml</a:t>
            </a:r>
            <a:r>
              <a:rPr lang="ja-JP" altLang="en-US" sz="1600" dirty="0"/>
              <a:t>サイズのシンプルでマットな質感が非常にクールなアルミボトルです。キャップ部分がカラビナになっているため、アウトドアでも日常でも持ち歩きやすくてグッドです！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0A3CD9B-158A-3318-EC04-B04FB61C6ACD}"/>
              </a:ext>
            </a:extLst>
          </p:cNvPr>
          <p:cNvPicPr>
            <a:picLocks noChangeAspect="1"/>
          </p:cNvPicPr>
          <p:nvPr/>
        </p:nvPicPr>
        <p:blipFill>
          <a:blip r:embed="rId5"/>
          <a:stretch>
            <a:fillRect/>
          </a:stretch>
        </p:blipFill>
        <p:spPr>
          <a:xfrm>
            <a:off x="714688" y="1382167"/>
            <a:ext cx="3619943" cy="3619943"/>
          </a:xfrm>
          <a:prstGeom prst="rect">
            <a:avLst/>
          </a:prstGeom>
        </p:spPr>
      </p:pic>
    </p:spTree>
    <p:extLst>
      <p:ext uri="{BB962C8B-B14F-4D97-AF65-F5344CB8AC3E}">
        <p14:creationId xmlns:p14="http://schemas.microsoft.com/office/powerpoint/2010/main" val="4842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430ml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φ89×129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430ml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430ml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912747A-33A5-4946-8516-3D7995363B56}"/>
              </a:ext>
            </a:extLst>
          </p:cNvPr>
          <p:cNvPicPr>
            <a:picLocks noChangeAspect="1"/>
          </p:cNvPicPr>
          <p:nvPr/>
        </p:nvPicPr>
        <p:blipFill>
          <a:blip r:embed="rId5"/>
          <a:stretch>
            <a:fillRect/>
          </a:stretch>
        </p:blipFill>
        <p:spPr>
          <a:xfrm>
            <a:off x="533489" y="1591894"/>
            <a:ext cx="3988920" cy="3395527"/>
          </a:xfrm>
          <a:prstGeom prst="rect">
            <a:avLst/>
          </a:prstGeom>
        </p:spPr>
      </p:pic>
    </p:spTree>
    <p:extLst>
      <p:ext uri="{BB962C8B-B14F-4D97-AF65-F5344CB8AC3E}">
        <p14:creationId xmlns:p14="http://schemas.microsoft.com/office/powerpoint/2010/main" val="178405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スタンド付ワイヤレスチャージャー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95×76×12mm</a:t>
            </a:r>
          </a:p>
          <a:p>
            <a:r>
              <a:rPr lang="ja-JP" altLang="en-US" sz="900">
                <a:latin typeface="Meiryo UI" panose="020B0604030504040204" pitchFamily="34" charset="-128"/>
                <a:ea typeface="Meiryo UI" panose="020B0604030504040204" pitchFamily="34" charset="-128"/>
              </a:rPr>
              <a:t>　　　　　（包装形態：化粧箱：</a:t>
            </a:r>
            <a:r>
              <a:rPr lang="en-US" altLang="ja-JP" sz="900" dirty="0">
                <a:latin typeface="Meiryo UI" panose="020B0604030504040204" pitchFamily="34" charset="-128"/>
                <a:ea typeface="Meiryo UI" panose="020B0604030504040204" pitchFamily="34" charset="-128"/>
              </a:rPr>
              <a:t>95×20×97mm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72g</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能：入力：</a:t>
            </a:r>
            <a:r>
              <a:rPr lang="en-US" altLang="ja-JP" sz="900" dirty="0">
                <a:latin typeface="Meiryo UI" panose="020B0604030504040204" pitchFamily="34" charset="-128"/>
                <a:ea typeface="Meiryo UI" panose="020B0604030504040204" pitchFamily="34" charset="-128"/>
              </a:rPr>
              <a:t>DC5V</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1.5A</a:t>
            </a:r>
            <a:r>
              <a:rPr lang="ja-JP" altLang="en-US" sz="900">
                <a:latin typeface="Meiryo UI" panose="020B0604030504040204" pitchFamily="34" charset="-128"/>
                <a:ea typeface="Meiryo UI" panose="020B0604030504040204" pitchFamily="34" charset="-128"/>
              </a:rPr>
              <a:t>、出力：</a:t>
            </a:r>
            <a:r>
              <a:rPr lang="en-US" altLang="ja-JP" sz="900" dirty="0">
                <a:latin typeface="Meiryo UI" panose="020B0604030504040204" pitchFamily="34" charset="-128"/>
                <a:ea typeface="Meiryo UI" panose="020B0604030504040204" pitchFamily="34" charset="-128"/>
              </a:rPr>
              <a:t>5V</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1A</a:t>
            </a:r>
          </a:p>
          <a:p>
            <a:r>
              <a:rPr lang="ja-JP" altLang="en-US" sz="90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コード</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規格対応スマートフォンなら置くだけで充電することができ、またスマホスタンドとしても利用できちゃう便利アイテムです。フルカラーの名入れプリントが可能なため、販促用にも是非！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959C2FF-4851-D5B8-E354-94B2A21EFEB8}"/>
              </a:ext>
            </a:extLst>
          </p:cNvPr>
          <p:cNvPicPr>
            <a:picLocks noChangeAspect="1"/>
          </p:cNvPicPr>
          <p:nvPr/>
        </p:nvPicPr>
        <p:blipFill>
          <a:blip r:embed="rId5"/>
          <a:stretch>
            <a:fillRect/>
          </a:stretch>
        </p:blipFill>
        <p:spPr>
          <a:xfrm>
            <a:off x="668976" y="1411148"/>
            <a:ext cx="3661961" cy="3661961"/>
          </a:xfrm>
          <a:prstGeom prst="rect">
            <a:avLst/>
          </a:prstGeom>
        </p:spPr>
      </p:pic>
    </p:spTree>
    <p:extLst>
      <p:ext uri="{BB962C8B-B14F-4D97-AF65-F5344CB8AC3E}">
        <p14:creationId xmlns:p14="http://schemas.microsoft.com/office/powerpoint/2010/main" val="289638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レザーボタントレイ</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材：リサクイルレザー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：組立時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138×138×40mm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カギやアクセサリー置きにぴったりの、高級感あるレザー素材のトレイです。四隅のボタンを外せばフラットになり、折りたたむことも可能です。ネイビーとブラックからお選びください。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43628D4-7182-C946-A5FF-A50FC6BF56E2}"/>
              </a:ext>
            </a:extLst>
          </p:cNvPr>
          <p:cNvPicPr>
            <a:picLocks noChangeAspect="1"/>
          </p:cNvPicPr>
          <p:nvPr/>
        </p:nvPicPr>
        <p:blipFill>
          <a:blip r:embed="rId5"/>
          <a:stretch>
            <a:fillRect/>
          </a:stretch>
        </p:blipFill>
        <p:spPr>
          <a:xfrm>
            <a:off x="368434" y="2229743"/>
            <a:ext cx="4233723" cy="2242817"/>
          </a:xfrm>
          <a:prstGeom prst="rect">
            <a:avLst/>
          </a:prstGeom>
        </p:spPr>
      </p:pic>
    </p:spTree>
    <p:extLst>
      <p:ext uri="{BB962C8B-B14F-4D97-AF65-F5344CB8AC3E}">
        <p14:creationId xmlns:p14="http://schemas.microsoft.com/office/powerpoint/2010/main" val="48464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35339-9C83-2FC9-AE56-124BC9A274BC}"/>
              </a:ext>
            </a:extLst>
          </p:cNvPr>
          <p:cNvPicPr>
            <a:picLocks noChangeAspect="1"/>
          </p:cNvPicPr>
          <p:nvPr/>
        </p:nvPicPr>
        <p:blipFill>
          <a:blip r:embed="rId5"/>
          <a:stretch>
            <a:fillRect/>
          </a:stretch>
        </p:blipFill>
        <p:spPr>
          <a:xfrm>
            <a:off x="682567" y="1366929"/>
            <a:ext cx="3641099" cy="3641099"/>
          </a:xfrm>
          <a:prstGeom prst="rect">
            <a:avLst/>
          </a:prstGeom>
        </p:spPr>
      </p:pic>
    </p:spTree>
    <p:extLst>
      <p:ext uri="{BB962C8B-B14F-4D97-AF65-F5344CB8AC3E}">
        <p14:creationId xmlns:p14="http://schemas.microsoft.com/office/powerpoint/2010/main" val="85462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B95123-B01D-0D45-B1AA-1A95585B01A2}"/>
              </a:ext>
            </a:extLst>
          </p:cNvPr>
          <p:cNvPicPr>
            <a:picLocks noChangeAspect="1"/>
          </p:cNvPicPr>
          <p:nvPr/>
        </p:nvPicPr>
        <p:blipFill>
          <a:blip r:embed="rId5"/>
          <a:stretch>
            <a:fillRect/>
          </a:stretch>
        </p:blipFill>
        <p:spPr>
          <a:xfrm>
            <a:off x="867784" y="1597412"/>
            <a:ext cx="3175000" cy="3175000"/>
          </a:xfrm>
          <a:prstGeom prst="rect">
            <a:avLst/>
          </a:prstGeom>
        </p:spPr>
      </p:pic>
    </p:spTree>
    <p:extLst>
      <p:ext uri="{BB962C8B-B14F-4D97-AF65-F5344CB8AC3E}">
        <p14:creationId xmlns:p14="http://schemas.microsoft.com/office/powerpoint/2010/main" val="373727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 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230mm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1050mm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0.7L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カジュアルでナチュラルな印象を与えるキャンバス素材がオシャレな、すっきりシンプルなサコッシュです。カラー展開も全</a:t>
            </a:r>
            <a:r>
              <a:rPr lang="en-US" altLang="ja-JP" sz="1600" dirty="0"/>
              <a:t>5</a:t>
            </a:r>
            <a:r>
              <a:rPr lang="ja-JP" altLang="en-US" sz="1600" dirty="0"/>
              <a:t>色と豊富で、ノベルティやショッパー用などにもおすすめ。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6" name="図 35">
            <a:extLst>
              <a:ext uri="{FF2B5EF4-FFF2-40B4-BE49-F238E27FC236}">
                <a16:creationId xmlns:a16="http://schemas.microsoft.com/office/drawing/2014/main" id="{24307AFD-014D-8120-BC6A-3D1D7578F75F}"/>
              </a:ext>
            </a:extLst>
          </p:cNvPr>
          <p:cNvPicPr>
            <a:picLocks noChangeAspect="1"/>
          </p:cNvPicPr>
          <p:nvPr/>
        </p:nvPicPr>
        <p:blipFill>
          <a:blip r:embed="rId5"/>
          <a:stretch>
            <a:fillRect/>
          </a:stretch>
        </p:blipFill>
        <p:spPr>
          <a:xfrm>
            <a:off x="620683" y="1323570"/>
            <a:ext cx="3762684" cy="3762684"/>
          </a:xfrm>
          <a:prstGeom prst="rect">
            <a:avLst/>
          </a:prstGeom>
        </p:spPr>
      </p:pic>
    </p:spTree>
    <p:extLst>
      <p:ext uri="{BB962C8B-B14F-4D97-AF65-F5344CB8AC3E}">
        <p14:creationId xmlns:p14="http://schemas.microsoft.com/office/powerpoint/2010/main" val="57628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383317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245917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リール付本革ストラップ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素材：牛革・亜鉛合金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270×20×10mm</a:t>
            </a:r>
          </a:p>
          <a:p>
            <a:r>
              <a:rPr lang="ja-JP" altLang="en-US" sz="900" dirty="0">
                <a:latin typeface="Meiryo UI" panose="020B0604030504040204" pitchFamily="34" charset="-128"/>
                <a:ea typeface="Meiryo UI" panose="020B0604030504040204" pitchFamily="34" charset="-128"/>
              </a:rPr>
              <a:t>包装：台紙付ポリ入</a:t>
            </a:r>
          </a:p>
          <a:p>
            <a:r>
              <a:rPr lang="ja-JP" altLang="en-US" sz="900" dirty="0">
                <a:latin typeface="Meiryo UI" panose="020B0604030504040204" pitchFamily="34" charset="-128"/>
                <a:ea typeface="Meiryo UI" panose="020B0604030504040204" pitchFamily="34" charset="-128"/>
              </a:rPr>
              <a:t>備考：リール長</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ｃｍ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家の鍵や</a:t>
            </a:r>
            <a:r>
              <a:rPr lang="en-US" altLang="ja-JP" sz="1600" dirty="0"/>
              <a:t>IC</a:t>
            </a:r>
            <a:r>
              <a:rPr lang="ja-JP" altLang="en-US" sz="1600" dirty="0"/>
              <a:t>カードなど、すぐに取り出したいものに付けておくと非常に便利で、見た目にも高級感のある本柄ストラップです。リール付きのため伸縮自在で使用後も自動で短くなってくれます。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F1F70E3-187C-2AA0-8DFA-3C8553851A35}"/>
              </a:ext>
            </a:extLst>
          </p:cNvPr>
          <p:cNvPicPr>
            <a:picLocks noChangeAspect="1"/>
          </p:cNvPicPr>
          <p:nvPr/>
        </p:nvPicPr>
        <p:blipFill>
          <a:blip r:embed="rId5"/>
          <a:stretch>
            <a:fillRect/>
          </a:stretch>
        </p:blipFill>
        <p:spPr>
          <a:xfrm>
            <a:off x="675946" y="1364954"/>
            <a:ext cx="3664801" cy="3664801"/>
          </a:xfrm>
          <a:prstGeom prst="rect">
            <a:avLst/>
          </a:prstGeom>
        </p:spPr>
      </p:pic>
    </p:spTree>
    <p:extLst>
      <p:ext uri="{BB962C8B-B14F-4D97-AF65-F5344CB8AC3E}">
        <p14:creationId xmlns:p14="http://schemas.microsoft.com/office/powerpoint/2010/main" val="369150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陶器マグストレート ラウンドリップ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素材：ストーンウェア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φ80×81(mm)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270ml</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飲み口部分をふっくらと口当たり良くさせたと同時にカラーを入れることでよりオシャレにした陶器マグカップです。フルカラープリントが可能なため、物販用にも販促用にもおすすめです。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ECA84A7-DCA0-8C74-809E-E790C5768690}"/>
              </a:ext>
            </a:extLst>
          </p:cNvPr>
          <p:cNvPicPr>
            <a:picLocks noChangeAspect="1"/>
          </p:cNvPicPr>
          <p:nvPr/>
        </p:nvPicPr>
        <p:blipFill>
          <a:blip r:embed="rId5"/>
          <a:stretch>
            <a:fillRect/>
          </a:stretch>
        </p:blipFill>
        <p:spPr>
          <a:xfrm>
            <a:off x="731034" y="1422052"/>
            <a:ext cx="3560090" cy="3560090"/>
          </a:xfrm>
          <a:prstGeom prst="rect">
            <a:avLst/>
          </a:prstGeom>
        </p:spPr>
      </p:pic>
    </p:spTree>
    <p:extLst>
      <p:ext uri="{BB962C8B-B14F-4D97-AF65-F5344CB8AC3E}">
        <p14:creationId xmlns:p14="http://schemas.microsoft.com/office/powerpoint/2010/main" val="30912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キャンバスラウンドティッシュポーチ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 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 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W150×H100×D20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マチ付きで収納力がある、見た目もかわいらしいラウンドデザインのティッシュポーチ。カラーバリエーションも豊富なので、推し活グッズとしてノベルティ・物販グッズとして幅広く使えます。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39694354-B628-9127-2E95-61B877513E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84" y="1457938"/>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0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147498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50665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デイリーユース</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152×216×13mm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考：ブルー・レッド・ネイビー・ブラック・ホワイト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ノベルティ用として人気が高く、どんな用途にも利用できる</a:t>
            </a:r>
            <a:r>
              <a:rPr lang="en-US" altLang="ja-JP" sz="1600" dirty="0">
                <a:latin typeface="Meiryo UI" panose="020B0604030504040204" pitchFamily="34" charset="-128"/>
                <a:ea typeface="Meiryo UI" panose="020B0604030504040204" pitchFamily="34" charset="-128"/>
              </a:rPr>
              <a:t>5</a:t>
            </a:r>
            <a:r>
              <a:rPr lang="en" altLang="ja-JP" sz="1600" dirty="0">
                <a:latin typeface="Meiryo UI" panose="020B0604030504040204" pitchFamily="34" charset="-128"/>
                <a:ea typeface="Meiryo UI" panose="020B0604030504040204" pitchFamily="34" charset="-128"/>
              </a:rPr>
              <a:t>mm</a:t>
            </a:r>
            <a:r>
              <a:rPr lang="ja-JP" altLang="en-US" sz="1600">
                <a:latin typeface="Meiryo UI" panose="020B0604030504040204" pitchFamily="34" charset="-128"/>
                <a:ea typeface="Meiryo UI" panose="020B0604030504040204" pitchFamily="34" charset="-128"/>
              </a:rPr>
              <a:t>方眼の</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ノートです。カラーバリエーションはホワイト、ブラック、ネイビー、ブルー、レッドの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74962554-A426-074F-A6C4-95AF0123947A}"/>
              </a:ext>
            </a:extLst>
          </p:cNvPr>
          <p:cNvPicPr>
            <a:picLocks noChangeAspect="1"/>
          </p:cNvPicPr>
          <p:nvPr/>
        </p:nvPicPr>
        <p:blipFill>
          <a:blip r:embed="rId5"/>
          <a:stretch>
            <a:fillRect/>
          </a:stretch>
        </p:blipFill>
        <p:spPr>
          <a:xfrm>
            <a:off x="706856" y="1373233"/>
            <a:ext cx="3648224" cy="3569862"/>
          </a:xfrm>
          <a:prstGeom prst="rect">
            <a:avLst/>
          </a:prstGeom>
        </p:spPr>
      </p:pic>
    </p:spTree>
    <p:extLst>
      <p:ext uri="{BB962C8B-B14F-4D97-AF65-F5344CB8AC3E}">
        <p14:creationId xmlns:p14="http://schemas.microsoft.com/office/powerpoint/2010/main" val="197855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47851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170×100×70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ja-JP" altLang="en" sz="900">
                <a:latin typeface="Meiryo UI" panose="020B0604030504040204" pitchFamily="34" charset="-128"/>
                <a:ea typeface="Meiryo UI" panose="020B0604030504040204" pitchFamily="34" charset="-128"/>
              </a:rPr>
              <a:t>ＰＰ</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ハリのあるポリエステル素材を使用したシンプルなスクエアポーチです。とてもすっきりとした見た目ですので、オリジナル名入れがよく目立ちます。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ナチュラルとブラックの二色から選択可能。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CE6396F-5966-414F-A9B5-A5C5AC58FC2C}"/>
              </a:ext>
            </a:extLst>
          </p:cNvPr>
          <p:cNvPicPr>
            <a:picLocks noChangeAspect="1"/>
          </p:cNvPicPr>
          <p:nvPr/>
        </p:nvPicPr>
        <p:blipFill>
          <a:blip r:embed="rId5"/>
          <a:stretch>
            <a:fillRect/>
          </a:stretch>
        </p:blipFill>
        <p:spPr>
          <a:xfrm>
            <a:off x="631299" y="1341357"/>
            <a:ext cx="3732623" cy="3695575"/>
          </a:xfrm>
          <a:prstGeom prst="rect">
            <a:avLst/>
          </a:prstGeom>
        </p:spPr>
      </p:pic>
    </p:spTree>
    <p:extLst>
      <p:ext uri="{BB962C8B-B14F-4D97-AF65-F5344CB8AC3E}">
        <p14:creationId xmlns:p14="http://schemas.microsoft.com/office/powerpoint/2010/main" val="645303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791658-45FD-3A5D-2AF3-DE9C8543F0D6}"/>
              </a:ext>
            </a:extLst>
          </p:cNvPr>
          <p:cNvPicPr>
            <a:picLocks noChangeAspect="1"/>
          </p:cNvPicPr>
          <p:nvPr/>
        </p:nvPicPr>
        <p:blipFill>
          <a:blip r:embed="rId5"/>
          <a:stretch>
            <a:fillRect/>
          </a:stretch>
        </p:blipFill>
        <p:spPr>
          <a:xfrm>
            <a:off x="698397" y="1375755"/>
            <a:ext cx="3606877" cy="3606877"/>
          </a:xfrm>
          <a:prstGeom prst="rect">
            <a:avLst/>
          </a:prstGeom>
        </p:spPr>
      </p:pic>
    </p:spTree>
    <p:extLst>
      <p:ext uri="{BB962C8B-B14F-4D97-AF65-F5344CB8AC3E}">
        <p14:creationId xmlns:p14="http://schemas.microsoft.com/office/powerpoint/2010/main" val="363888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アルミスマートボトル</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φ65×H250mm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軽量でスマートなアルミ製ボトル。容量</a:t>
            </a:r>
            <a:r>
              <a:rPr lang="en-US" altLang="ja-JP" sz="1600" dirty="0"/>
              <a:t>600ml</a:t>
            </a:r>
            <a:r>
              <a:rPr lang="ja-JP" altLang="en-US" sz="1600" dirty="0"/>
              <a:t>の指に掛けて持ちやすいキャップ構造で、普段使い用にはもちろん、アウトドアやスポーツ時の水分補給にもぴったりなサイズ感です。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B08729F-70B3-B7A1-BB78-A5AAE41A9F91}"/>
              </a:ext>
            </a:extLst>
          </p:cNvPr>
          <p:cNvPicPr>
            <a:picLocks noChangeAspect="1"/>
          </p:cNvPicPr>
          <p:nvPr/>
        </p:nvPicPr>
        <p:blipFill>
          <a:blip r:embed="rId5"/>
          <a:stretch>
            <a:fillRect/>
          </a:stretch>
        </p:blipFill>
        <p:spPr>
          <a:xfrm>
            <a:off x="776311" y="1427332"/>
            <a:ext cx="3560089" cy="3560089"/>
          </a:xfrm>
          <a:prstGeom prst="rect">
            <a:avLst/>
          </a:prstGeom>
        </p:spPr>
      </p:pic>
    </p:spTree>
    <p:extLst>
      <p:ext uri="{BB962C8B-B14F-4D97-AF65-F5344CB8AC3E}">
        <p14:creationId xmlns:p14="http://schemas.microsoft.com/office/powerpoint/2010/main" val="115066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オリジナルマフラータオル（ハイブリッド）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素材：表</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ポリエステル　裏</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綿</a:t>
            </a: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W1100×H200㎜</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包装：個別袋入れ</a:t>
            </a:r>
          </a:p>
          <a:p>
            <a:r>
              <a:rPr lang="ja-JP" altLang="en-US" sz="900" dirty="0">
                <a:latin typeface="Meiryo UI" panose="020B0604030504040204" pitchFamily="50" charset="-128"/>
                <a:ea typeface="Meiryo UI" panose="020B0604030504040204" pitchFamily="50" charset="-128"/>
              </a:rPr>
              <a:t>備考：印刷：昇華転写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綿＆ポリエステルのハイブリッド素材でできたマフラータオル。フルカラープリントも</a:t>
            </a:r>
            <a:r>
              <a:rPr lang="en-US" altLang="ja-JP" sz="1600" dirty="0"/>
              <a:t>OK</a:t>
            </a:r>
            <a:r>
              <a:rPr lang="ja-JP" altLang="en-US" sz="1600" dirty="0"/>
              <a:t>で、コミケなどの同人誌即売会用の物販品や展示会用のノベルティなど様々な用途で使えます。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81371201-683C-B760-7F07-42BF52FBA65F}"/>
              </a:ext>
            </a:extLst>
          </p:cNvPr>
          <p:cNvPicPr>
            <a:picLocks noChangeAspect="1"/>
          </p:cNvPicPr>
          <p:nvPr/>
        </p:nvPicPr>
        <p:blipFill>
          <a:blip r:embed="rId5"/>
          <a:stretch>
            <a:fillRect/>
          </a:stretch>
        </p:blipFill>
        <p:spPr>
          <a:xfrm>
            <a:off x="688992" y="1373895"/>
            <a:ext cx="3634674" cy="3634674"/>
          </a:xfrm>
          <a:prstGeom prst="rect">
            <a:avLst/>
          </a:prstGeom>
        </p:spPr>
      </p:pic>
    </p:spTree>
    <p:extLst>
      <p:ext uri="{BB962C8B-B14F-4D97-AF65-F5344CB8AC3E}">
        <p14:creationId xmlns:p14="http://schemas.microsoft.com/office/powerpoint/2010/main" val="3870376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涼感マフラータオル</a:t>
            </a:r>
            <a:r>
              <a:rPr lang="en-US" altLang="ja-JP" sz="2000" b="0" strike="noStrike" spc="-1" dirty="0">
                <a:solidFill>
                  <a:srgbClr val="FFFFFF"/>
                </a:solidFill>
                <a:latin typeface="Meiryo UI"/>
                <a:ea typeface="Meiryo UI"/>
              </a:rPr>
              <a:t>(</a:t>
            </a:r>
            <a:r>
              <a:rPr lang="ja-JP" altLang="ja-JP" sz="2000" b="0" strike="noStrike" spc="-1" dirty="0">
                <a:solidFill>
                  <a:srgbClr val="FFFFFF"/>
                </a:solidFill>
                <a:latin typeface="Meiryo UI"/>
                <a:ea typeface="Meiryo UI"/>
              </a:rPr>
              <a:t>巾着付</a:t>
            </a:r>
            <a:r>
              <a:rPr lang="en-US" altLang="ja-JP" sz="2000" b="0" strike="noStrike" spc="-1" dirty="0">
                <a:solidFill>
                  <a:srgbClr val="FFFFFF"/>
                </a:solidFill>
                <a:latin typeface="Meiryo UI"/>
                <a:ea typeface="Meiryo UI"/>
              </a:rPr>
              <a:t>)</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 他</a:t>
            </a:r>
            <a:endParaRPr lang="en-US" altLang="ja-JP" sz="900" b="0" strike="noStrike" spc="-1" dirty="0">
              <a:latin typeface="Arial"/>
            </a:endParaRPr>
          </a:p>
          <a:p>
            <a:pPr>
              <a:lnSpc>
                <a:spcPct val="100000"/>
              </a:lnSpc>
            </a:pPr>
            <a:r>
              <a:rPr lang="ja-JP" altLang="ja-JP" sz="900" b="0" strike="noStrike" spc="199" dirty="0">
                <a:solidFill>
                  <a:srgbClr val="000000"/>
                </a:solidFill>
                <a:latin typeface="Meiryo UI"/>
                <a:ea typeface="Meiryo UI"/>
              </a:rPr>
              <a:t>サイズ</a:t>
            </a:r>
            <a:r>
              <a:rPr lang="ja-JP" altLang="ja-JP" sz="900" b="0" strike="noStrike" spc="-1" dirty="0">
                <a:solidFill>
                  <a:srgbClr val="000000"/>
                </a:solidFill>
                <a:latin typeface="Meiryo UI"/>
                <a:ea typeface="Meiryo UI"/>
              </a:rPr>
              <a:t>：タオル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900×200mm</a:t>
            </a:r>
            <a:r>
              <a:rPr lang="ja-JP"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本体</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95×137mm</a:t>
            </a:r>
            <a:r>
              <a:rPr lang="ja-JP" altLang="ja-JP" sz="900" b="0" strike="noStrike" spc="-1" dirty="0">
                <a:solidFill>
                  <a:srgbClr val="000000"/>
                </a:solidFill>
                <a:latin typeface="Meiryo UI"/>
                <a:ea typeface="Meiryo UI"/>
              </a:rPr>
              <a:t>､巾着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底面</a:t>
            </a:r>
            <a:r>
              <a:rPr lang="en-US" altLang="ja-JP" sz="900" b="0" strike="noStrike" spc="-1" dirty="0">
                <a:solidFill>
                  <a:srgbClr val="000000"/>
                </a:solidFill>
                <a:latin typeface="Meiryo UI"/>
                <a:ea typeface="Meiryo UI"/>
              </a:rPr>
              <a:t>)/φ57mm</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（包装形態：</a:t>
            </a:r>
            <a:r>
              <a:rPr lang="en-US" altLang="ja-JP" sz="900" b="0" strike="noStrike" spc="-1" dirty="0">
                <a:solidFill>
                  <a:srgbClr val="000000"/>
                </a:solidFill>
                <a:latin typeface="Meiryo UI"/>
                <a:ea typeface="Meiryo UI"/>
              </a:rPr>
              <a:t>OPP</a:t>
            </a:r>
            <a:r>
              <a:rPr lang="ja-JP" altLang="ja-JP" sz="900" b="0" strike="noStrike" spc="-1" dirty="0">
                <a:solidFill>
                  <a:srgbClr val="000000"/>
                </a:solidFill>
                <a:latin typeface="Meiryo UI"/>
                <a:ea typeface="Meiryo UI"/>
              </a:rPr>
              <a:t>袋､台紙） </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付属品：取説付</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台紙面</a:t>
            </a:r>
            <a:r>
              <a:rPr lang="en-US"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考：ブルー、ホワイト</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濡らして絞ればヒンヤリと心地良い量感を与えてくれるマフラータオルは、夏場の屋外フェスから現場作業まで、幅広いシーンで利用可能です。</a:t>
            </a:r>
            <a:endParaRPr lang="en-US" altLang="ja-JP" sz="1600" b="0" strike="noStrike" spc="-1" dirty="0">
              <a:latin typeface="Arial"/>
            </a:endParaRPr>
          </a:p>
          <a:p>
            <a:pPr algn="just">
              <a:lnSpc>
                <a:spcPts val="2401"/>
              </a:lnSpc>
            </a:pPr>
            <a:r>
              <a:rPr lang="ja-JP" altLang="ja-JP" sz="1600" b="0" strike="noStrike" spc="-1" dirty="0">
                <a:solidFill>
                  <a:srgbClr val="000000"/>
                </a:solidFill>
                <a:latin typeface="Meiryo UI"/>
                <a:ea typeface="Meiryo UI"/>
              </a:rPr>
              <a:t>専用巾着付きで持ち歩くのにもとっても便利！</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58B85481-30A0-BFAF-7A21-122B4E08CFE7}"/>
              </a:ext>
            </a:extLst>
          </p:cNvPr>
          <p:cNvPicPr/>
          <p:nvPr/>
        </p:nvPicPr>
        <p:blipFill>
          <a:blip r:embed="rId5"/>
          <a:stretch/>
        </p:blipFill>
        <p:spPr>
          <a:xfrm>
            <a:off x="809241" y="1479347"/>
            <a:ext cx="3409920" cy="3409920"/>
          </a:xfrm>
          <a:prstGeom prst="rect">
            <a:avLst/>
          </a:prstGeom>
          <a:ln w="0">
            <a:noFill/>
          </a:ln>
        </p:spPr>
      </p:pic>
    </p:spTree>
    <p:extLst>
      <p:ext uri="{BB962C8B-B14F-4D97-AF65-F5344CB8AC3E}">
        <p14:creationId xmlns:p14="http://schemas.microsoft.com/office/powerpoint/2010/main" val="1534143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若狭塗マイ箸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カラー展開：黒、小豆、すす竹</a:t>
            </a:r>
          </a:p>
          <a:p>
            <a:r>
              <a:rPr lang="ja-JP" altLang="en-US" sz="900" dirty="0">
                <a:latin typeface="Meiryo UI" panose="020B0604030504040204" pitchFamily="34" charset="-128"/>
                <a:ea typeface="Meiryo UI" panose="020B0604030504040204" pitchFamily="34" charset="-128"/>
              </a:rPr>
              <a:t>素材：箸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天然木、箸袋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225mm</a:t>
            </a:r>
            <a:r>
              <a:rPr lang="ja-JP" altLang="en-US" sz="900" dirty="0">
                <a:latin typeface="Meiryo UI" panose="020B0604030504040204" pitchFamily="34" charset="-128"/>
                <a:ea typeface="Meiryo UI" panose="020B0604030504040204" pitchFamily="34" charset="-128"/>
              </a:rPr>
              <a:t>箸袋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40×250mm(</a:t>
            </a:r>
            <a:r>
              <a:rPr lang="ja-JP" altLang="en-US" sz="900" dirty="0">
                <a:latin typeface="Meiryo UI" panose="020B0604030504040204" pitchFamily="34" charset="-128"/>
                <a:ea typeface="Meiryo UI" panose="020B0604030504040204" pitchFamily="34" charset="-128"/>
              </a:rPr>
              <a:t>折り畳み時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若狭塗で有名な福井県若狭地方の熟練の職人の手によって丹精込めて作られた伝統的なお箸です。風情漂う上品なデザインは見る人の心をぐっと惹きつけます。全</a:t>
            </a:r>
            <a:r>
              <a:rPr lang="en-US" altLang="ja-JP" sz="1600" dirty="0"/>
              <a:t>3</a:t>
            </a:r>
            <a:r>
              <a:rPr lang="ja-JP" altLang="en-US" sz="1600" dirty="0"/>
              <a:t>色展開から選択可能。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28DF17C-BC6D-6AE3-A0E5-E0AB7369EA82}"/>
              </a:ext>
            </a:extLst>
          </p:cNvPr>
          <p:cNvPicPr>
            <a:picLocks noChangeAspect="1"/>
          </p:cNvPicPr>
          <p:nvPr/>
        </p:nvPicPr>
        <p:blipFill>
          <a:blip r:embed="rId5"/>
          <a:stretch>
            <a:fillRect/>
          </a:stretch>
        </p:blipFill>
        <p:spPr>
          <a:xfrm>
            <a:off x="675942" y="1361358"/>
            <a:ext cx="3627677" cy="3627677"/>
          </a:xfrm>
          <a:prstGeom prst="rect">
            <a:avLst/>
          </a:prstGeom>
        </p:spPr>
      </p:pic>
    </p:spTree>
    <p:extLst>
      <p:ext uri="{BB962C8B-B14F-4D97-AF65-F5344CB8AC3E}">
        <p14:creationId xmlns:p14="http://schemas.microsoft.com/office/powerpoint/2010/main" val="1645530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ユーティリティバネ口ポーチ ロング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90×185(mm)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ロングサイズがメガネケースなどにぴったりな、パカッと片手で開けやすいバネ口金仕様のシンプルなポーチ。イベントやキャンペーンで配布するノベルティグッズ用や特典用などにおすすめです。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72" name="図 71">
            <a:extLst>
              <a:ext uri="{FF2B5EF4-FFF2-40B4-BE49-F238E27FC236}">
                <a16:creationId xmlns:a16="http://schemas.microsoft.com/office/drawing/2014/main" id="{1717415A-39E6-B6D1-DD58-68EC9F6C2B89}"/>
              </a:ext>
            </a:extLst>
          </p:cNvPr>
          <p:cNvPicPr>
            <a:picLocks noChangeAspect="1"/>
          </p:cNvPicPr>
          <p:nvPr/>
        </p:nvPicPr>
        <p:blipFill>
          <a:blip r:embed="rId5"/>
          <a:stretch>
            <a:fillRect/>
          </a:stretch>
        </p:blipFill>
        <p:spPr>
          <a:xfrm>
            <a:off x="641961" y="1377042"/>
            <a:ext cx="3610379" cy="3610379"/>
          </a:xfrm>
          <a:prstGeom prst="rect">
            <a:avLst/>
          </a:prstGeom>
        </p:spPr>
      </p:pic>
    </p:spTree>
    <p:extLst>
      <p:ext uri="{BB962C8B-B14F-4D97-AF65-F5344CB8AC3E}">
        <p14:creationId xmlns:p14="http://schemas.microsoft.com/office/powerpoint/2010/main" val="45580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オリジナルアクリルスタンド（中）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素材：透明アクリル</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厚</a:t>
            </a: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W100×H100㎜</a:t>
            </a:r>
            <a:r>
              <a:rPr lang="ja-JP" altLang="en-US" sz="900" dirty="0">
                <a:latin typeface="Meiryo UI" panose="020B0604030504040204" pitchFamily="50" charset="-128"/>
                <a:ea typeface="Meiryo UI" panose="020B0604030504040204" pitchFamily="50" charset="-128"/>
              </a:rPr>
              <a:t>以内</a:t>
            </a:r>
          </a:p>
          <a:p>
            <a:r>
              <a:rPr lang="ja-JP" altLang="en-US" sz="900" dirty="0">
                <a:latin typeface="Meiryo UI" panose="020B0604030504040204" pitchFamily="50" charset="-128"/>
                <a:ea typeface="Meiryo UI" panose="020B0604030504040204" pitchFamily="50" charset="-128"/>
              </a:rPr>
              <a:t>包装：個別袋入れ</a:t>
            </a:r>
          </a:p>
          <a:p>
            <a:r>
              <a:rPr lang="ja-JP" altLang="en-US" sz="900" dirty="0">
                <a:latin typeface="Meiryo UI" panose="020B0604030504040204" pitchFamily="50" charset="-128"/>
                <a:ea typeface="Meiryo UI" panose="020B0604030504040204" pitchFamily="50" charset="-128"/>
              </a:rPr>
              <a:t>備考：印刷：</a:t>
            </a:r>
            <a:r>
              <a:rPr lang="en-US" altLang="ja-JP" sz="900" dirty="0">
                <a:latin typeface="Meiryo UI" panose="020B0604030504040204" pitchFamily="50" charset="-128"/>
                <a:ea typeface="Meiryo UI" panose="020B0604030504040204" pitchFamily="50" charset="-128"/>
              </a:rPr>
              <a:t>UV</a:t>
            </a:r>
            <a:r>
              <a:rPr lang="ja-JP" altLang="en-US" sz="900" dirty="0">
                <a:latin typeface="Meiryo UI" panose="020B0604030504040204" pitchFamily="50" charset="-128"/>
                <a:ea typeface="Meiryo UI" panose="020B0604030504040204" pitchFamily="50" charset="-128"/>
              </a:rPr>
              <a:t>インクジェット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テーブル・キャビネット・玄関など、お部屋の様々な場所に飾れる、厚さ約</a:t>
            </a:r>
            <a:r>
              <a:rPr lang="en-US" altLang="ja-JP" sz="1600" dirty="0"/>
              <a:t>3mm</a:t>
            </a:r>
            <a:r>
              <a:rPr lang="ja-JP" altLang="en-US" sz="1600" dirty="0"/>
              <a:t>で最大約</a:t>
            </a:r>
            <a:r>
              <a:rPr lang="en-US" altLang="ja-JP" sz="1600" dirty="0"/>
              <a:t>100×100mm</a:t>
            </a:r>
            <a:r>
              <a:rPr lang="ja-JP" altLang="en-US" sz="1600" dirty="0"/>
              <a:t>サイズのアクリルスタンド。本体も台座も自由な形にデザインすることができます。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2DE1C4D1-9FCA-06FA-BC71-4ED61C4C06C6}"/>
              </a:ext>
            </a:extLst>
          </p:cNvPr>
          <p:cNvPicPr>
            <a:picLocks noChangeAspect="1"/>
          </p:cNvPicPr>
          <p:nvPr/>
        </p:nvPicPr>
        <p:blipFill>
          <a:blip r:embed="rId5"/>
          <a:stretch>
            <a:fillRect/>
          </a:stretch>
        </p:blipFill>
        <p:spPr>
          <a:xfrm>
            <a:off x="688513" y="1427332"/>
            <a:ext cx="3560089" cy="3560089"/>
          </a:xfrm>
          <a:prstGeom prst="rect">
            <a:avLst/>
          </a:prstGeom>
        </p:spPr>
      </p:pic>
    </p:spTree>
    <p:extLst>
      <p:ext uri="{BB962C8B-B14F-4D97-AF65-F5344CB8AC3E}">
        <p14:creationId xmlns:p14="http://schemas.microsoft.com/office/powerpoint/2010/main" val="259498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82Φ×H95mm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個箱梱包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フルカラープリントの写真やイラストが綺麗に映えるマグカップ。コミケなどの同人誌即売会用の物販品や、展示会用のノベルティとしても根強い人気商品。単色プリントでより安価に製作可能です。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9" name="図 68">
            <a:extLst>
              <a:ext uri="{FF2B5EF4-FFF2-40B4-BE49-F238E27FC236}">
                <a16:creationId xmlns:a16="http://schemas.microsoft.com/office/drawing/2014/main" id="{DF0DC42E-6D56-FB83-E8FC-AF361B87121A}"/>
              </a:ext>
            </a:extLst>
          </p:cNvPr>
          <p:cNvPicPr>
            <a:picLocks noChangeAspect="1"/>
          </p:cNvPicPr>
          <p:nvPr/>
        </p:nvPicPr>
        <p:blipFill>
          <a:blip r:embed="rId5"/>
          <a:stretch>
            <a:fillRect/>
          </a:stretch>
        </p:blipFill>
        <p:spPr>
          <a:xfrm>
            <a:off x="658971" y="1394423"/>
            <a:ext cx="3542230" cy="3542230"/>
          </a:xfrm>
          <a:prstGeom prst="rect">
            <a:avLst/>
          </a:prstGeom>
        </p:spPr>
      </p:pic>
    </p:spTree>
    <p:extLst>
      <p:ext uri="{BB962C8B-B14F-4D97-AF65-F5344CB8AC3E}">
        <p14:creationId xmlns:p14="http://schemas.microsoft.com/office/powerpoint/2010/main" val="330819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W300×H150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物の出し入れがしやすい、</a:t>
            </a:r>
            <a:r>
              <a:rPr lang="en-US" altLang="ja-JP" sz="1600" dirty="0"/>
              <a:t>L</a:t>
            </a:r>
            <a:r>
              <a:rPr lang="ja-JP" altLang="en-US" sz="1600" dirty="0"/>
              <a:t>字に開くファスナーが付いた</a:t>
            </a:r>
            <a:r>
              <a:rPr lang="en-US" altLang="ja-JP" sz="1600" dirty="0"/>
              <a:t>M</a:t>
            </a:r>
            <a:r>
              <a:rPr lang="ja-JP" altLang="en-US" sz="1600" dirty="0"/>
              <a:t>サイズのフラットポーチ。しっかりしたキャンパ生地で、ペンライトやアクリルグッズなどの推し活グッズの収納＆持ち運びにも最適です。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953AAA46-F5B1-FAD0-D3BC-CD9003B52A97}"/>
              </a:ext>
            </a:extLst>
          </p:cNvPr>
          <p:cNvPicPr>
            <a:picLocks noChangeAspect="1"/>
          </p:cNvPicPr>
          <p:nvPr/>
        </p:nvPicPr>
        <p:blipFill>
          <a:blip r:embed="rId5"/>
          <a:stretch>
            <a:fillRect/>
          </a:stretch>
        </p:blipFill>
        <p:spPr>
          <a:xfrm>
            <a:off x="668370" y="1311234"/>
            <a:ext cx="3615690" cy="3615690"/>
          </a:xfrm>
          <a:prstGeom prst="rect">
            <a:avLst/>
          </a:prstGeom>
        </p:spPr>
      </p:pic>
    </p:spTree>
    <p:extLst>
      <p:ext uri="{BB962C8B-B14F-4D97-AF65-F5344CB8AC3E}">
        <p14:creationId xmlns:p14="http://schemas.microsoft.com/office/powerpoint/2010/main" val="428348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キャンバススクエアファスナーポーチ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W200×H140×D90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キャンバス生地を使った</a:t>
            </a:r>
            <a:r>
              <a:rPr lang="en-US" altLang="ja-JP" sz="1600" dirty="0"/>
              <a:t>M</a:t>
            </a:r>
            <a:r>
              <a:rPr lang="ja-JP" altLang="en-US" sz="1600" dirty="0"/>
              <a:t>サイズのスクエアポーチ。小さめのぬいイぐるみなら、２</a:t>
            </a:r>
            <a:r>
              <a:rPr lang="en-US" altLang="ja-JP" sz="1600" dirty="0"/>
              <a:t>~</a:t>
            </a:r>
            <a:r>
              <a:rPr lang="ja-JP" altLang="en-US" sz="1600" dirty="0"/>
              <a:t>３個すっぽり収納できます。収納力も抜群で、トラベル用ポーチとしてもちょうど良いサイズ感です。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B59AB2-88BC-B557-8B92-C4172106FD5A}"/>
              </a:ext>
            </a:extLst>
          </p:cNvPr>
          <p:cNvPicPr>
            <a:picLocks noChangeAspect="1"/>
          </p:cNvPicPr>
          <p:nvPr/>
        </p:nvPicPr>
        <p:blipFill>
          <a:blip r:embed="rId5"/>
          <a:stretch>
            <a:fillRect/>
          </a:stretch>
        </p:blipFill>
        <p:spPr>
          <a:xfrm>
            <a:off x="678896" y="1357764"/>
            <a:ext cx="3693160" cy="3693160"/>
          </a:xfrm>
          <a:prstGeom prst="rect">
            <a:avLst/>
          </a:prstGeom>
        </p:spPr>
      </p:pic>
    </p:spTree>
    <p:extLst>
      <p:ext uri="{BB962C8B-B14F-4D97-AF65-F5344CB8AC3E}">
        <p14:creationId xmlns:p14="http://schemas.microsoft.com/office/powerpoint/2010/main" val="3653717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ライトウォッシュキャンバストート</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280×180×90(mm)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サイズのシンプルなトートバッグです。</a:t>
            </a:r>
            <a:r>
              <a:rPr lang="en-US" altLang="ja-JP" sz="1600" dirty="0"/>
              <a:t>13</a:t>
            </a:r>
            <a:r>
              <a:rPr lang="ja-JP" altLang="en-US" sz="1600" dirty="0"/>
              <a:t>オンスのライトウォッシュキャンバスを生地に使用しており耐久性にも優れているため、日常使いにもぴったり！物販用などにもおすすめです。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B84D101-4D31-1F7F-FD93-B2651B49B39A}"/>
              </a:ext>
            </a:extLst>
          </p:cNvPr>
          <p:cNvPicPr>
            <a:picLocks noChangeAspect="1"/>
          </p:cNvPicPr>
          <p:nvPr/>
        </p:nvPicPr>
        <p:blipFill>
          <a:blip r:embed="rId5"/>
          <a:stretch>
            <a:fillRect/>
          </a:stretch>
        </p:blipFill>
        <p:spPr>
          <a:xfrm>
            <a:off x="672660" y="1388924"/>
            <a:ext cx="3686710" cy="3686710"/>
          </a:xfrm>
          <a:prstGeom prst="rect">
            <a:avLst/>
          </a:prstGeom>
        </p:spPr>
      </p:pic>
    </p:spTree>
    <p:extLst>
      <p:ext uri="{BB962C8B-B14F-4D97-AF65-F5344CB8AC3E}">
        <p14:creationId xmlns:p14="http://schemas.microsoft.com/office/powerpoint/2010/main" val="273984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833BEB3-234B-3C4A-6548-DF80586CF7CF}"/>
              </a:ext>
            </a:extLst>
          </p:cNvPr>
          <p:cNvPicPr>
            <a:picLocks noChangeAspect="1"/>
          </p:cNvPicPr>
          <p:nvPr/>
        </p:nvPicPr>
        <p:blipFill>
          <a:blip r:embed="rId5"/>
          <a:stretch>
            <a:fillRect/>
          </a:stretch>
        </p:blipFill>
        <p:spPr>
          <a:xfrm>
            <a:off x="709624" y="1396801"/>
            <a:ext cx="3590620" cy="3590620"/>
          </a:xfrm>
          <a:prstGeom prst="rect">
            <a:avLst/>
          </a:prstGeom>
        </p:spPr>
      </p:pic>
    </p:spTree>
    <p:extLst>
      <p:ext uri="{BB962C8B-B14F-4D97-AF65-F5344CB8AC3E}">
        <p14:creationId xmlns:p14="http://schemas.microsoft.com/office/powerpoint/2010/main" val="18365288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2687</Words>
  <Application>Microsoft Office PowerPoint</Application>
  <PresentationFormat>画面に合わせる (4:3)</PresentationFormat>
  <Paragraphs>474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248</cp:revision>
  <cp:lastPrinted>2021-07-20T08:57:41Z</cp:lastPrinted>
  <dcterms:created xsi:type="dcterms:W3CDTF">2021-06-21T09:41:39Z</dcterms:created>
  <dcterms:modified xsi:type="dcterms:W3CDTF">2024-07-19T06:47:12Z</dcterms:modified>
</cp:coreProperties>
</file>