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6959"/>
    <p:restoredTop sz="94656"/>
  </p:normalViewPr>
  <p:slideViewPr>
    <p:cSldViewPr snapToGrid="0" snapToObjects="1">
      <p:cViewPr varScale="1">
        <p:scale>
          <a:sx n="74" d="100"/>
          <a:sy n="74" d="100"/>
        </p:scale>
        <p:origin x="72" y="4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2024/5/2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2024/5/2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コットン窓付き巾着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素材：無漂白コットン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窓部分</a:t>
            </a:r>
            <a:r>
              <a:rPr lang="en-US" altLang="ja-JP" sz="900" dirty="0">
                <a:latin typeface="Meiryo UI" panose="020B0604030504040204" pitchFamily="34" charset="-128"/>
                <a:ea typeface="Meiryo UI" panose="020B0604030504040204" pitchFamily="34" charset="-128"/>
              </a:rPr>
              <a:t>PVC)</a:t>
            </a:r>
          </a:p>
          <a:p>
            <a:r>
              <a:rPr lang="ja-JP" altLang="en-US" sz="900" dirty="0">
                <a:latin typeface="Meiryo UI" panose="020B0604030504040204" pitchFamily="34" charset="-128"/>
                <a:ea typeface="Meiryo UI" panose="020B0604030504040204" pitchFamily="34" charset="-128"/>
              </a:rPr>
              <a:t>サイズ：約横</a:t>
            </a:r>
            <a:r>
              <a:rPr lang="en-US" altLang="ja-JP" sz="900" dirty="0">
                <a:latin typeface="Meiryo UI" panose="020B0604030504040204" pitchFamily="34" charset="-128"/>
                <a:ea typeface="Meiryo UI" panose="020B0604030504040204" pitchFamily="34" charset="-128"/>
              </a:rPr>
              <a:t>22×</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32cm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箱</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枚入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無地・ハダカ</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注意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エコマークは付いていません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認定外商品</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厚さ：約</a:t>
            </a:r>
            <a:r>
              <a:rPr lang="en-US" altLang="ja-JP" sz="900" dirty="0">
                <a:latin typeface="Meiryo UI" panose="020B0604030504040204" pitchFamily="34" charset="-128"/>
                <a:ea typeface="Meiryo UI" panose="020B0604030504040204" pitchFamily="34" charset="-128"/>
              </a:rPr>
              <a:t>4.7</a:t>
            </a:r>
            <a:r>
              <a:rPr lang="ja-JP" altLang="en-US" sz="900" dirty="0">
                <a:latin typeface="Meiryo UI" panose="020B0604030504040204" pitchFamily="34" charset="-128"/>
                <a:ea typeface="Meiryo UI" panose="020B0604030504040204" pitchFamily="34" charset="-128"/>
              </a:rPr>
              <a:t>オンス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コットン巾着のほぼ下半分が透明窓になっているため、中に何が入っているかすぐにわかります。旅行時等の荷物仕分け用ポーチや、ショップで販促用ラッピングとしてもとても重宝します。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1E56EFA6-891D-0590-90BB-357DD859465E}"/>
              </a:ext>
            </a:extLst>
          </p:cNvPr>
          <p:cNvPicPr>
            <a:picLocks noChangeAspect="1"/>
          </p:cNvPicPr>
          <p:nvPr/>
        </p:nvPicPr>
        <p:blipFill>
          <a:blip r:embed="rId5"/>
          <a:stretch>
            <a:fillRect/>
          </a:stretch>
        </p:blipFill>
        <p:spPr>
          <a:xfrm>
            <a:off x="718975" y="1411148"/>
            <a:ext cx="3586814" cy="3586814"/>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52819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アクティブバッグ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 ：</a:t>
            </a:r>
            <a:r>
              <a:rPr lang="en-US" altLang="ja-JP" sz="900" dirty="0">
                <a:latin typeface="Meiryo UI" panose="020B0604030504040204" pitchFamily="34" charset="-128"/>
                <a:ea typeface="Meiryo UI" panose="020B0604030504040204" pitchFamily="34" charset="-128"/>
              </a:rPr>
              <a:t>400×625×195mm</a:t>
            </a:r>
          </a:p>
          <a:p>
            <a:r>
              <a:rPr lang="ja-JP" altLang="en-US" sz="900" dirty="0">
                <a:latin typeface="Meiryo UI" panose="020B0604030504040204" pitchFamily="34" charset="-128"/>
                <a:ea typeface="Meiryo UI" panose="020B0604030504040204" pitchFamily="34" charset="-128"/>
              </a:rPr>
              <a:t>備考：ｸﾞﾘｰﾝ･ｸﾞﾚｰ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トートバッグとしてのハンドルと肩掛けバッグとしてもショルダーストラップの両方があるため、シーンに合わせて持ち方を変えられるバッグ。水濡れに強い素材を使用している点も高ポイント！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4" name="図 43">
            <a:extLst>
              <a:ext uri="{FF2B5EF4-FFF2-40B4-BE49-F238E27FC236}">
                <a16:creationId xmlns:a16="http://schemas.microsoft.com/office/drawing/2014/main" id="{B94CF248-C63F-0A7D-FFF0-BE35AE5870E1}"/>
              </a:ext>
            </a:extLst>
          </p:cNvPr>
          <p:cNvPicPr>
            <a:picLocks noChangeAspect="1"/>
          </p:cNvPicPr>
          <p:nvPr/>
        </p:nvPicPr>
        <p:blipFill>
          <a:blip r:embed="rId5"/>
          <a:stretch>
            <a:fillRect/>
          </a:stretch>
        </p:blipFill>
        <p:spPr>
          <a:xfrm>
            <a:off x="671931" y="1315932"/>
            <a:ext cx="3671490" cy="3671490"/>
          </a:xfrm>
          <a:prstGeom prst="rect">
            <a:avLst/>
          </a:prstGeom>
        </p:spPr>
      </p:pic>
    </p:spTree>
    <p:extLst>
      <p:ext uri="{BB962C8B-B14F-4D97-AF65-F5344CB8AC3E}">
        <p14:creationId xmlns:p14="http://schemas.microsoft.com/office/powerpoint/2010/main" val="1899862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9281B40-48E4-5894-6786-54FE1A832A14}"/>
              </a:ext>
            </a:extLst>
          </p:cNvPr>
          <p:cNvPicPr>
            <a:picLocks noChangeAspect="1"/>
          </p:cNvPicPr>
          <p:nvPr/>
        </p:nvPicPr>
        <p:blipFill>
          <a:blip r:embed="rId5"/>
          <a:stretch>
            <a:fillRect/>
          </a:stretch>
        </p:blipFill>
        <p:spPr>
          <a:xfrm>
            <a:off x="709624" y="1361919"/>
            <a:ext cx="3660939" cy="3660939"/>
          </a:xfrm>
          <a:prstGeom prst="rect">
            <a:avLst/>
          </a:prstGeom>
        </p:spPr>
      </p:pic>
    </p:spTree>
    <p:extLst>
      <p:ext uri="{BB962C8B-B14F-4D97-AF65-F5344CB8AC3E}">
        <p14:creationId xmlns:p14="http://schemas.microsoft.com/office/powerpoint/2010/main" val="926997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オンス・厚手コットンマルシェバッグ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360×300×100mm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p>
          <a:p>
            <a:r>
              <a:rPr lang="ja-JP" altLang="en-US" sz="900" dirty="0">
                <a:latin typeface="Meiryo UI" panose="020B0604030504040204" pitchFamily="34" charset="-128"/>
                <a:ea typeface="Meiryo UI" panose="020B0604030504040204" pitchFamily="34" charset="-128"/>
              </a:rPr>
              <a:t>備考：名入れ可能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ゆったりとしたシルエットでお買い物などには便利なマルシェバッグ。素材はコットン</a:t>
            </a:r>
            <a:r>
              <a:rPr lang="en-US" altLang="ja-JP" sz="1600" dirty="0"/>
              <a:t>100</a:t>
            </a:r>
            <a:r>
              <a:rPr lang="ja-JP" altLang="en-US" sz="1600" dirty="0"/>
              <a:t>％のため、ナチュラルな風合いでどんなオリジナル名入れにもマッチしますし、厚手で耐久性も◎！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7" name="図 86">
            <a:extLst>
              <a:ext uri="{FF2B5EF4-FFF2-40B4-BE49-F238E27FC236}">
                <a16:creationId xmlns:a16="http://schemas.microsoft.com/office/drawing/2014/main" id="{68B7FF69-23BF-E6F9-7C2A-AE6E8DC50A2B}"/>
              </a:ext>
            </a:extLst>
          </p:cNvPr>
          <p:cNvPicPr>
            <a:picLocks noChangeAspect="1"/>
          </p:cNvPicPr>
          <p:nvPr/>
        </p:nvPicPr>
        <p:blipFill>
          <a:blip r:embed="rId5"/>
          <a:stretch>
            <a:fillRect/>
          </a:stretch>
        </p:blipFill>
        <p:spPr>
          <a:xfrm>
            <a:off x="701182" y="1376654"/>
            <a:ext cx="3675896" cy="3675896"/>
          </a:xfrm>
          <a:prstGeom prst="rect">
            <a:avLst/>
          </a:prstGeom>
        </p:spPr>
      </p:pic>
    </p:spTree>
    <p:extLst>
      <p:ext uri="{BB962C8B-B14F-4D97-AF65-F5344CB8AC3E}">
        <p14:creationId xmlns:p14="http://schemas.microsoft.com/office/powerpoint/2010/main" val="92009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ガゼットミニサコッシュ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a:t>
            </a:r>
            <a:r>
              <a:rPr lang="en" altLang="ja-JP" sz="900" dirty="0">
                <a:latin typeface="Meiryo UI" panose="020B0604030504040204" pitchFamily="34" charset="-128"/>
                <a:ea typeface="Meiryo UI" panose="020B0604030504040204" pitchFamily="34" charset="-128"/>
              </a:rPr>
              <a:t>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考：ネイビーブルー・インクブラック・ミルキーベージュ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ちょっとしたお出かけ用に大変便利なミニサコッシュです。厚手のコットン素材は耐久性にも優れており、非常に便利に使い回せますので、オリジナル名入れも二次的な宣伝広告効果も期待できます。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2" name="図 31">
            <a:extLst>
              <a:ext uri="{FF2B5EF4-FFF2-40B4-BE49-F238E27FC236}">
                <a16:creationId xmlns:a16="http://schemas.microsoft.com/office/drawing/2014/main" id="{9875271F-7F08-F64E-83D5-4A9F1752E187}"/>
              </a:ext>
            </a:extLst>
          </p:cNvPr>
          <p:cNvPicPr>
            <a:picLocks noChangeAspect="1"/>
          </p:cNvPicPr>
          <p:nvPr/>
        </p:nvPicPr>
        <p:blipFill>
          <a:blip r:embed="rId5"/>
          <a:stretch>
            <a:fillRect/>
          </a:stretch>
        </p:blipFill>
        <p:spPr>
          <a:xfrm>
            <a:off x="710621" y="1480095"/>
            <a:ext cx="3560089" cy="3491953"/>
          </a:xfrm>
          <a:prstGeom prst="rect">
            <a:avLst/>
          </a:prstGeom>
        </p:spPr>
      </p:pic>
    </p:spTree>
    <p:extLst>
      <p:ext uri="{BB962C8B-B14F-4D97-AF65-F5344CB8AC3E}">
        <p14:creationId xmlns:p14="http://schemas.microsoft.com/office/powerpoint/2010/main" val="145119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10</a:t>
            </a:r>
            <a:r>
              <a:rPr lang="ja-JP" altLang="en-US" sz="2000" dirty="0">
                <a:solidFill>
                  <a:schemeClr val="bg1"/>
                </a:solidFill>
                <a:latin typeface="Meiryo UI" panose="020B0604030504040204" pitchFamily="34" charset="-128"/>
                <a:ea typeface="Meiryo UI" panose="020B0604030504040204" pitchFamily="34" charset="-128"/>
              </a:rPr>
              <a:t>オンス オーガニックコットンランチトート（マチ付）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素材：綿（オーガニックコットン使用）</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180×200×90mm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300mm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機能：販促の未来を創る</a:t>
            </a:r>
            <a:r>
              <a:rPr lang="en-US" altLang="ja-JP" sz="900" dirty="0">
                <a:latin typeface="Meiryo UI" panose="020B0604030504040204" pitchFamily="34" charset="-128"/>
                <a:ea typeface="Meiryo UI" panose="020B0604030504040204" pitchFamily="34" charset="-128"/>
              </a:rPr>
              <a:t>SDGs</a:t>
            </a:r>
            <a:r>
              <a:rPr lang="ja-JP" altLang="en-US" sz="900" dirty="0">
                <a:latin typeface="Meiryo UI" panose="020B0604030504040204" pitchFamily="34" charset="-128"/>
                <a:ea typeface="Meiryo UI" panose="020B0604030504040204" pitchFamily="34" charset="-128"/>
              </a:rPr>
              <a:t>グッズ</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その名のとおりお弁当入れとしてぴったりの可愛らしいサイズ感から、ノベルティ用としても根強い人気のランチトート。オーガニックコットンを使用しているためナチュラルな色合いが◎！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A9FFCE0F-131E-5535-7F78-7B61CDEB7FDF}"/>
              </a:ext>
            </a:extLst>
          </p:cNvPr>
          <p:cNvPicPr>
            <a:picLocks noChangeAspect="1"/>
          </p:cNvPicPr>
          <p:nvPr/>
        </p:nvPicPr>
        <p:blipFill>
          <a:blip r:embed="rId5"/>
          <a:stretch>
            <a:fillRect/>
          </a:stretch>
        </p:blipFill>
        <p:spPr>
          <a:xfrm>
            <a:off x="678127" y="1356387"/>
            <a:ext cx="3703056" cy="3703056"/>
          </a:xfrm>
          <a:prstGeom prst="rect">
            <a:avLst/>
          </a:prstGeom>
        </p:spPr>
      </p:pic>
    </p:spTree>
    <p:extLst>
      <p:ext uri="{BB962C8B-B14F-4D97-AF65-F5344CB8AC3E}">
        <p14:creationId xmlns:p14="http://schemas.microsoft.com/office/powerpoint/2010/main" val="336718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シャンブリックガゼットマチ付バッグ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カラー展開：グレー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サックスブルー</a:t>
            </a:r>
          </a:p>
          <a:p>
            <a:r>
              <a:rPr lang="ja-JP" altLang="en-US" sz="900" dirty="0">
                <a:latin typeface="Meiryo UI" panose="020B0604030504040204" pitchFamily="34" charset="-128"/>
                <a:ea typeface="Meiryo UI" panose="020B0604030504040204" pitchFamily="34" charset="-128"/>
              </a:rPr>
              <a:t>素材：ポリエステル、コットン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340×370×80(mm)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30×380(mm)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7L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ガゼットタイプの底マチ付きで見た目よりもたっぷり入れられて実用的なトートバッグ。廃棄される生地の切れ端を再利用したシャンブリックシリーズは地球環境にも優しいアイテムです。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B28219F1-C65D-2A30-9478-8EA437491BD2}"/>
              </a:ext>
            </a:extLst>
          </p:cNvPr>
          <p:cNvPicPr>
            <a:picLocks noChangeAspect="1"/>
          </p:cNvPicPr>
          <p:nvPr/>
        </p:nvPicPr>
        <p:blipFill>
          <a:blip r:embed="rId5"/>
          <a:stretch>
            <a:fillRect/>
          </a:stretch>
        </p:blipFill>
        <p:spPr>
          <a:xfrm>
            <a:off x="709624" y="1403733"/>
            <a:ext cx="3630244" cy="3630244"/>
          </a:xfrm>
          <a:prstGeom prst="rect">
            <a:avLst/>
          </a:prstGeom>
        </p:spPr>
      </p:pic>
    </p:spTree>
    <p:extLst>
      <p:ext uri="{BB962C8B-B14F-4D97-AF65-F5344CB8AC3E}">
        <p14:creationId xmlns:p14="http://schemas.microsoft.com/office/powerpoint/2010/main" val="2134735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ベーシックサコッシュ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カラー展開：ネイビー</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ロイヤルブルー</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260×200(mm)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11×1300(mm)(</a:t>
            </a:r>
            <a:r>
              <a:rPr lang="ja-JP" altLang="en-US" sz="900" dirty="0">
                <a:latin typeface="Meiryo UI" panose="020B0604030504040204" pitchFamily="34" charset="-128"/>
                <a:ea typeface="Meiryo UI" panose="020B0604030504040204" pitchFamily="34" charset="-128"/>
              </a:rPr>
              <a:t>最大</a:t>
            </a:r>
            <a:r>
              <a:rPr lang="en-US" altLang="ja-JP" sz="900" dirty="0">
                <a:latin typeface="Meiryo UI" panose="020B0604030504040204" pitchFamily="34" charset="-128"/>
                <a:ea typeface="Meiryo UI" panose="020B0604030504040204" pitchFamily="34" charset="-128"/>
              </a:rPr>
              <a:t>)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ポリエステル素材のため軽量で耐久性にも優れ、パリっとした発色は見た目にもおしゃれなサコッシュです。ちょっとしたお出かけ用に最適。ネイビー、ブラック、ロイヤルブルーの</a:t>
            </a:r>
            <a:r>
              <a:rPr lang="en-US" altLang="ja-JP" sz="1600" dirty="0"/>
              <a:t>3</a:t>
            </a:r>
            <a:r>
              <a:rPr lang="ja-JP" altLang="en-US" sz="1600" dirty="0"/>
              <a:t>色展開。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3" name="図 92">
            <a:extLst>
              <a:ext uri="{FF2B5EF4-FFF2-40B4-BE49-F238E27FC236}">
                <a16:creationId xmlns:a16="http://schemas.microsoft.com/office/drawing/2014/main" id="{0C990A57-165F-7213-C55A-A5BDB06D14F1}"/>
              </a:ext>
            </a:extLst>
          </p:cNvPr>
          <p:cNvPicPr>
            <a:picLocks noChangeAspect="1"/>
          </p:cNvPicPr>
          <p:nvPr/>
        </p:nvPicPr>
        <p:blipFill>
          <a:blip r:embed="rId5"/>
          <a:stretch>
            <a:fillRect/>
          </a:stretch>
        </p:blipFill>
        <p:spPr>
          <a:xfrm>
            <a:off x="787607" y="1411148"/>
            <a:ext cx="3560089" cy="3560089"/>
          </a:xfrm>
          <a:prstGeom prst="rect">
            <a:avLst/>
          </a:prstGeom>
        </p:spPr>
      </p:pic>
    </p:spTree>
    <p:extLst>
      <p:ext uri="{BB962C8B-B14F-4D97-AF65-F5344CB8AC3E}">
        <p14:creationId xmlns:p14="http://schemas.microsoft.com/office/powerpoint/2010/main" val="2900247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4D3CD56C-18E8-C382-9C56-B69B6E5145B1}"/>
              </a:ext>
            </a:extLst>
          </p:cNvPr>
          <p:cNvPicPr>
            <a:picLocks noChangeAspect="1"/>
          </p:cNvPicPr>
          <p:nvPr/>
        </p:nvPicPr>
        <p:blipFill>
          <a:blip r:embed="rId5"/>
          <a:stretch>
            <a:fillRect/>
          </a:stretch>
        </p:blipFill>
        <p:spPr>
          <a:xfrm>
            <a:off x="740773" y="1378116"/>
            <a:ext cx="3560088" cy="3560088"/>
          </a:xfrm>
          <a:prstGeom prst="rect">
            <a:avLst/>
          </a:prstGeom>
        </p:spPr>
      </p:pic>
    </p:spTree>
    <p:extLst>
      <p:ext uri="{BB962C8B-B14F-4D97-AF65-F5344CB8AC3E}">
        <p14:creationId xmlns:p14="http://schemas.microsoft.com/office/powerpoint/2010/main" val="3230827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ステンレスドッグタグ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：（チェーン含まず）</a:t>
            </a:r>
            <a:r>
              <a:rPr lang="en" altLang="ja-JP" sz="900">
                <a:latin typeface="Meiryo UI" panose="020B0604030504040204" pitchFamily="34" charset="-128"/>
                <a:ea typeface="Meiryo UI" panose="020B0604030504040204" pitchFamily="34" charset="-128"/>
              </a:rPr>
              <a:t>W27×H50×D1mm</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袋入り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 ：日本製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根強い人気のあるドッグタグ風デザインのシンプルなキーチェーンです。ステンレス製ですので耐久性も高く、見た目にもスタイリッシュです。名入れ可能ですので販促用や物販用におすすめ。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E401D54F-C9CD-E843-9C9A-DD6B7F04ECF5}"/>
              </a:ext>
            </a:extLst>
          </p:cNvPr>
          <p:cNvPicPr>
            <a:picLocks noChangeAspect="1"/>
          </p:cNvPicPr>
          <p:nvPr/>
        </p:nvPicPr>
        <p:blipFill>
          <a:blip r:embed="rId5"/>
          <a:stretch>
            <a:fillRect/>
          </a:stretch>
        </p:blipFill>
        <p:spPr>
          <a:xfrm>
            <a:off x="1308197" y="1422052"/>
            <a:ext cx="2365113" cy="3618269"/>
          </a:xfrm>
          <a:prstGeom prst="rect">
            <a:avLst/>
          </a:prstGeom>
        </p:spPr>
      </p:pic>
    </p:spTree>
    <p:extLst>
      <p:ext uri="{BB962C8B-B14F-4D97-AF65-F5344CB8AC3E}">
        <p14:creationId xmlns:p14="http://schemas.microsoft.com/office/powerpoint/2010/main" val="2485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フラットレジャーポーチ</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240×170(mm)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サイズのシンプルなレジャーポーチ。メイク道具などの細々としたものを纏めて持ち歩くのに便利。軽量なレジャーシート仕様な上、再生</a:t>
            </a:r>
            <a:r>
              <a:rPr lang="en-US" altLang="ja-JP" sz="1600" dirty="0"/>
              <a:t>PP</a:t>
            </a:r>
            <a:r>
              <a:rPr lang="ja-JP" altLang="en-US" sz="1600" dirty="0"/>
              <a:t>素材のため環境にも優しいアイテムです。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3" name="図 82">
            <a:extLst>
              <a:ext uri="{FF2B5EF4-FFF2-40B4-BE49-F238E27FC236}">
                <a16:creationId xmlns:a16="http://schemas.microsoft.com/office/drawing/2014/main" id="{9C307804-816A-49C6-19D1-42BC1240EE38}"/>
              </a:ext>
            </a:extLst>
          </p:cNvPr>
          <p:cNvPicPr>
            <a:picLocks noChangeAspect="1"/>
          </p:cNvPicPr>
          <p:nvPr/>
        </p:nvPicPr>
        <p:blipFill>
          <a:blip r:embed="rId5"/>
          <a:stretch>
            <a:fillRect/>
          </a:stretch>
        </p:blipFill>
        <p:spPr>
          <a:xfrm>
            <a:off x="724120" y="1427333"/>
            <a:ext cx="3560088" cy="3560088"/>
          </a:xfrm>
          <a:prstGeom prst="rect">
            <a:avLst/>
          </a:prstGeom>
        </p:spPr>
      </p:pic>
    </p:spTree>
    <p:extLst>
      <p:ext uri="{BB962C8B-B14F-4D97-AF65-F5344CB8AC3E}">
        <p14:creationId xmlns:p14="http://schemas.microsoft.com/office/powerpoint/2010/main" val="266173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ポケットサコッシュ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 ：本体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シンプルだからこそ合わせやすく使い勝手の良いポケットサコッシュ。</a:t>
            </a:r>
            <a:r>
              <a:rPr lang="en-US" altLang="ja-JP" sz="1600" dirty="0"/>
              <a:t>5</a:t>
            </a:r>
            <a:r>
              <a:rPr lang="ja-JP" altLang="en-US" sz="1600" dirty="0"/>
              <a:t>オンスの程良い厚みで耐久性にも優れており、オーガニックコットン生地は環境にも優しくナチュラルな風合いが素敵です。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4974C00-941C-31F6-3CF3-AC13DEE159E4}"/>
              </a:ext>
            </a:extLst>
          </p:cNvPr>
          <p:cNvPicPr>
            <a:picLocks noChangeAspect="1"/>
          </p:cNvPicPr>
          <p:nvPr/>
        </p:nvPicPr>
        <p:blipFill>
          <a:blip r:embed="rId5"/>
          <a:stretch>
            <a:fillRect/>
          </a:stretch>
        </p:blipFill>
        <p:spPr>
          <a:xfrm>
            <a:off x="731164" y="1389051"/>
            <a:ext cx="3560088" cy="3560088"/>
          </a:xfrm>
          <a:prstGeom prst="rect">
            <a:avLst/>
          </a:prstGeom>
        </p:spPr>
      </p:pic>
    </p:spTree>
    <p:extLst>
      <p:ext uri="{BB962C8B-B14F-4D97-AF65-F5344CB8AC3E}">
        <p14:creationId xmlns:p14="http://schemas.microsoft.com/office/powerpoint/2010/main" val="3237626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1389248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944D002-339C-514B-AE17-C7630B813859}"/>
              </a:ext>
            </a:extLst>
          </p:cNvPr>
          <p:cNvPicPr>
            <a:picLocks noChangeAspect="1"/>
          </p:cNvPicPr>
          <p:nvPr/>
        </p:nvPicPr>
        <p:blipFill>
          <a:blip r:embed="rId3"/>
          <a:stretch>
            <a:fillRect/>
          </a:stretch>
        </p:blipFill>
        <p:spPr>
          <a:xfrm>
            <a:off x="543583" y="1322225"/>
            <a:ext cx="3954650" cy="3809525"/>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コットンバッグ</a:t>
            </a:r>
            <a:r>
              <a:rPr lang="en-US"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400×420×120mm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14L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能：エコマーク認定第</a:t>
            </a:r>
            <a:r>
              <a:rPr lang="en-US" altLang="ja-JP" sz="900" dirty="0">
                <a:latin typeface="Meiryo UI" panose="020B0604030504040204" pitchFamily="34" charset="-128"/>
                <a:ea typeface="Meiryo UI" panose="020B0604030504040204" pitchFamily="34" charset="-128"/>
              </a:rPr>
              <a:t>03104139</a:t>
            </a:r>
            <a:r>
              <a:rPr lang="ja-JP" altLang="en-US" sz="900">
                <a:latin typeface="Meiryo UI" panose="020B0604030504040204" pitchFamily="34" charset="-128"/>
                <a:ea typeface="Meiryo UI" panose="020B0604030504040204" pitchFamily="34" charset="-128"/>
              </a:rPr>
              <a:t>号取得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ナチュラル</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考：レッド・ネイビー・ナチュラル・ブラック・ライトブルー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様々なイベントやキャンペーンのノベルティグッズ、ショップのオリジナルアイテム、ショッパー等、あらゆるシーンで利用されるシンプルなコットンバッグ。こちらは大容量な</a:t>
            </a:r>
            <a:r>
              <a:rPr lang="en-US"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1614302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91552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メタリック</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PS</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62×62×196mm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LED1+9</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ハンディとしてもランタンとしてもスタンドとしても、活用シーンに合わせて使い方を変えられる非常に便利なライトです。高級感のあるメタリックなデザインもポイント。特典用などに最適です。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45777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クリップコンパクトファン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 羽根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 クッション部分</a:t>
            </a:r>
            <a:r>
              <a:rPr lang="en-US" altLang="ja-JP" sz="900" dirty="0">
                <a:latin typeface="Meiryo UI" panose="020B0604030504040204" pitchFamily="34" charset="-128"/>
                <a:ea typeface="Meiryo UI" panose="020B0604030504040204" pitchFamily="34" charset="-128"/>
              </a:rPr>
              <a:t>/EVA </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6×10×7.7cm</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クリップタイプのためスマホや日傘に取り付けることが出来て便利なコンパクトファンです。また卓上としても利用可能なため、さまざまなシーンで幅広く活用でき、おすすめです。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629E98E6-C5CD-39C0-B09C-2B7DAAED1200}"/>
              </a:ext>
            </a:extLst>
          </p:cNvPr>
          <p:cNvPicPr>
            <a:picLocks noChangeAspect="1"/>
          </p:cNvPicPr>
          <p:nvPr/>
        </p:nvPicPr>
        <p:blipFill>
          <a:blip r:embed="rId5"/>
          <a:stretch>
            <a:fillRect/>
          </a:stretch>
        </p:blipFill>
        <p:spPr>
          <a:xfrm>
            <a:off x="653984" y="1385400"/>
            <a:ext cx="3630076" cy="3630076"/>
          </a:xfrm>
          <a:prstGeom prst="rect">
            <a:avLst/>
          </a:prstGeom>
        </p:spPr>
      </p:pic>
    </p:spTree>
    <p:extLst>
      <p:ext uri="{BB962C8B-B14F-4D97-AF65-F5344CB8AC3E}">
        <p14:creationId xmlns:p14="http://schemas.microsoft.com/office/powerpoint/2010/main" val="247715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9LED</a:t>
            </a:r>
            <a:r>
              <a:rPr lang="ja-JP" altLang="en-US" sz="2000" dirty="0">
                <a:solidFill>
                  <a:schemeClr val="bg1"/>
                </a:solidFill>
                <a:latin typeface="Meiryo UI" panose="020B0604030504040204" pitchFamily="34" charset="-128"/>
                <a:ea typeface="Meiryo UI" panose="020B0604030504040204" pitchFamily="34" charset="-128"/>
              </a:rPr>
              <a:t>ライトセット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Φ27×90mm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,110×135×35mm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添付</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贈答品に最適な化粧箱入りの防災</a:t>
            </a:r>
            <a:r>
              <a:rPr lang="en-US" altLang="ja-JP" sz="1600" dirty="0"/>
              <a:t>9LED</a:t>
            </a:r>
            <a:r>
              <a:rPr lang="ja-JP" altLang="en-US" sz="1600" dirty="0"/>
              <a:t>ライトセット。箱から開けて付属の乾電池をセットすればすぐに使えます。本体に名入れをして防災啓発活動のキャンペーンやイベントでご活用ください。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BFCA6FE-A505-ED15-5B88-71A3609470DD}"/>
              </a:ext>
            </a:extLst>
          </p:cNvPr>
          <p:cNvPicPr>
            <a:picLocks noChangeAspect="1"/>
          </p:cNvPicPr>
          <p:nvPr/>
        </p:nvPicPr>
        <p:blipFill>
          <a:blip r:embed="rId5"/>
          <a:stretch>
            <a:fillRect/>
          </a:stretch>
        </p:blipFill>
        <p:spPr>
          <a:xfrm>
            <a:off x="689454" y="1399268"/>
            <a:ext cx="3610731" cy="3610731"/>
          </a:xfrm>
          <a:prstGeom prst="rect">
            <a:avLst/>
          </a:prstGeom>
        </p:spPr>
      </p:pic>
    </p:spTree>
    <p:extLst>
      <p:ext uri="{BB962C8B-B14F-4D97-AF65-F5344CB8AC3E}">
        <p14:creationId xmlns:p14="http://schemas.microsoft.com/office/powerpoint/2010/main" val="361502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コットンリネン巾着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麻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220×305</a:t>
            </a:r>
            <a:r>
              <a:rPr lang="en" altLang="ja-JP" sz="900" dirty="0">
                <a:latin typeface="Meiryo UI" panose="020B0604030504040204" pitchFamily="34" charset="-128"/>
                <a:ea typeface="Meiryo UI" panose="020B0604030504040204" pitchFamily="34" charset="-128"/>
              </a:rPr>
              <a:t>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紐を引くと口をきゅっと閉めることが出来て見た目も可愛らしい</a:t>
            </a:r>
            <a:r>
              <a:rPr lang="en"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サイズの巾着袋を、コットンとリネンの混紡素材でご用意いたしました。ギフト包装用などに是非、ご活用ください。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graphicFrame>
        <p:nvGraphicFramePr>
          <p:cNvPr id="25" name="表 24">
            <a:extLst>
              <a:ext uri="{FF2B5EF4-FFF2-40B4-BE49-F238E27FC236}">
                <a16:creationId xmlns:a16="http://schemas.microsoft.com/office/drawing/2014/main" id="{6C846B0D-92CD-1246-8F7E-2DF167361443}"/>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415561277"/>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2127256397"/>
                  </a:ext>
                </a:extLst>
              </a:tr>
            </a:tbl>
          </a:graphicData>
        </a:graphic>
      </p:graphicFrame>
      <p:graphicFrame>
        <p:nvGraphicFramePr>
          <p:cNvPr id="26" name="表 25">
            <a:extLst>
              <a:ext uri="{FF2B5EF4-FFF2-40B4-BE49-F238E27FC236}">
                <a16:creationId xmlns:a16="http://schemas.microsoft.com/office/drawing/2014/main" id="{2B795AFC-EDE9-3B4A-81FD-320B683C26FA}"/>
              </a:ext>
            </a:extLst>
          </p:cNvPr>
          <p:cNvGraphicFramePr>
            <a:graphicFrameLocks noGrp="1"/>
          </p:cNvGraphicFramePr>
          <p:nvPr/>
        </p:nvGraphicFramePr>
        <p:xfrm>
          <a:off x="0" y="0"/>
          <a:ext cx="2476500" cy="21590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3925555244"/>
                    </a:ext>
                  </a:extLst>
                </a:gridCol>
              </a:tblGrid>
              <a:tr h="215900">
                <a:tc>
                  <a:txBody>
                    <a:bodyPr/>
                    <a:lstStyle/>
                    <a:p>
                      <a:pPr algn="l" fontAlgn="ctr"/>
                      <a:r>
                        <a:rPr lang="ja-JP" altLang="en-US" sz="1000" u="none" strike="noStrike">
                          <a:effectLst/>
                        </a:rPr>
                        <a:t>ナチュラル</a:t>
                      </a:r>
                      <a:endParaRPr lang="ja-JP" altLang="en-US" sz="1000" b="0" i="0" u="none" strike="noStrike">
                        <a:solidFill>
                          <a:srgbClr val="000000"/>
                        </a:solidFill>
                        <a:effectLst/>
                        <a:latin typeface="メイリオ" panose="020B0604030504040204" pitchFamily="34" charset="-128"/>
                        <a:ea typeface="メイリオ" panose="020B0604030504040204" pitchFamily="34" charset="-128"/>
                      </a:endParaRPr>
                    </a:p>
                  </a:txBody>
                  <a:tcPr marL="9525" marR="9525" marT="9525" marB="0" anchor="ctr"/>
                </a:tc>
                <a:extLst>
                  <a:ext uri="{0D108BD9-81ED-4DB2-BD59-A6C34878D82A}">
                    <a16:rowId xmlns:a16="http://schemas.microsoft.com/office/drawing/2014/main" val="679418949"/>
                  </a:ext>
                </a:extLst>
              </a:tr>
            </a:tbl>
          </a:graphicData>
        </a:graphic>
      </p:graphicFrame>
      <p:pic>
        <p:nvPicPr>
          <p:cNvPr id="44" name="図 43">
            <a:extLst>
              <a:ext uri="{FF2B5EF4-FFF2-40B4-BE49-F238E27FC236}">
                <a16:creationId xmlns:a16="http://schemas.microsoft.com/office/drawing/2014/main" id="{5205B028-A56A-174E-AF35-0B0C7825B242}"/>
              </a:ext>
            </a:extLst>
          </p:cNvPr>
          <p:cNvPicPr>
            <a:picLocks noChangeAspect="1"/>
          </p:cNvPicPr>
          <p:nvPr/>
        </p:nvPicPr>
        <p:blipFill>
          <a:blip r:embed="rId5"/>
          <a:stretch>
            <a:fillRect/>
          </a:stretch>
        </p:blipFill>
        <p:spPr>
          <a:xfrm>
            <a:off x="723283" y="1438970"/>
            <a:ext cx="3503699" cy="3555098"/>
          </a:xfrm>
          <a:prstGeom prst="rect">
            <a:avLst/>
          </a:prstGeom>
        </p:spPr>
      </p:pic>
    </p:spTree>
    <p:extLst>
      <p:ext uri="{BB962C8B-B14F-4D97-AF65-F5344CB8AC3E}">
        <p14:creationId xmlns:p14="http://schemas.microsoft.com/office/powerpoint/2010/main" val="380821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ジュートスクエアトート</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材：植物繊維</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ジュート</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220×220×110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20×320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考：ナチュラルベージュ・ナチュラルホワイト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自然でざっくりとした雰囲気を醸し出すジュートと呼ばれる麻素材を使用したスクエアタイプの</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サイズトートです。オリジナル名入れも可能なため、ノベルティグッズ等としてもとても人気です。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682C48D8-EB1C-EB44-8696-5639C7966044}"/>
              </a:ext>
            </a:extLst>
          </p:cNvPr>
          <p:cNvPicPr>
            <a:picLocks noChangeAspect="1"/>
          </p:cNvPicPr>
          <p:nvPr/>
        </p:nvPicPr>
        <p:blipFill>
          <a:blip r:embed="rId5"/>
          <a:stretch>
            <a:fillRect/>
          </a:stretch>
        </p:blipFill>
        <p:spPr>
          <a:xfrm>
            <a:off x="719160" y="1350674"/>
            <a:ext cx="3558913" cy="3567900"/>
          </a:xfrm>
          <a:prstGeom prst="rect">
            <a:avLst/>
          </a:prstGeom>
        </p:spPr>
      </p:pic>
    </p:spTree>
    <p:extLst>
      <p:ext uri="{BB962C8B-B14F-4D97-AF65-F5344CB8AC3E}">
        <p14:creationId xmlns:p14="http://schemas.microsoft.com/office/powerpoint/2010/main" val="2726842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キャンバスベルトストラップポーチ</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他</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300×H210mm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ペンケースからメイク道具入れまで、小物入れとして幅広くご活用いただけるキャンバス素材の</a:t>
            </a:r>
            <a:r>
              <a:rPr lang="en-US" altLang="ja-JP" sz="1600" dirty="0">
                <a:latin typeface="Meiryo UI" panose="020B0604030504040204" pitchFamily="34" charset="-128"/>
                <a:ea typeface="Meiryo UI" panose="020B0604030504040204" pitchFamily="34" charset="-128"/>
              </a:rPr>
              <a:t>M</a:t>
            </a:r>
            <a:r>
              <a:rPr lang="ja-JP" altLang="en-US" sz="1600">
                <a:latin typeface="Meiryo UI" panose="020B0604030504040204" pitchFamily="34" charset="-128"/>
                <a:ea typeface="Meiryo UI" panose="020B0604030504040204" pitchFamily="34" charset="-128"/>
              </a:rPr>
              <a:t>サイズポーチです。ストラップベルトがカラーアクセントとなって、とってもお洒落なアイテムです。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2025407F-B323-0140-B8FA-B2B505EAB3D0}"/>
              </a:ext>
            </a:extLst>
          </p:cNvPr>
          <p:cNvPicPr>
            <a:picLocks noChangeAspect="1"/>
          </p:cNvPicPr>
          <p:nvPr/>
        </p:nvPicPr>
        <p:blipFill>
          <a:blip r:embed="rId5"/>
          <a:stretch>
            <a:fillRect/>
          </a:stretch>
        </p:blipFill>
        <p:spPr>
          <a:xfrm>
            <a:off x="767807" y="1391558"/>
            <a:ext cx="3577097" cy="3642432"/>
          </a:xfrm>
          <a:prstGeom prst="rect">
            <a:avLst/>
          </a:prstGeom>
        </p:spPr>
      </p:pic>
    </p:spTree>
    <p:extLst>
      <p:ext uri="{BB962C8B-B14F-4D97-AF65-F5344CB8AC3E}">
        <p14:creationId xmlns:p14="http://schemas.microsoft.com/office/powerpoint/2010/main" val="413218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バンブーマイボトル</a:t>
            </a:r>
            <a:r>
              <a:rPr lang="en-US" altLang="ja-JP" sz="2000" dirty="0">
                <a:solidFill>
                  <a:schemeClr val="bg1"/>
                </a:solidFill>
                <a:latin typeface="Meiryo UI" panose="020B0604030504040204" pitchFamily="34" charset="-128"/>
                <a:ea typeface="Meiryo UI" panose="020B0604030504040204" pitchFamily="34" charset="-128"/>
              </a:rPr>
              <a:t>350ml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材：ポリプロピレン・バンブーファイバー・シリコーンゴム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a:t>
            </a:r>
            <a:r>
              <a:rPr lang="zh-TW" altLang="en-US" sz="900" dirty="0">
                <a:latin typeface="Meiryo UI" panose="020B0604030504040204" pitchFamily="34" charset="-128"/>
                <a:ea typeface="Meiryo UI" panose="020B0604030504040204" pitchFamily="34" charset="-128"/>
              </a:rPr>
              <a:t>直径</a:t>
            </a:r>
            <a:r>
              <a:rPr lang="en-US" altLang="zh-TW" sz="900" dirty="0">
                <a:latin typeface="Meiryo UI" panose="020B0604030504040204" pitchFamily="34" charset="-128"/>
                <a:ea typeface="Meiryo UI" panose="020B0604030504040204" pitchFamily="34" charset="-128"/>
              </a:rPr>
              <a:t>7cm </a:t>
            </a:r>
            <a:r>
              <a:rPr lang="zh-TW" altLang="en-US" sz="900" dirty="0">
                <a:latin typeface="Meiryo UI" panose="020B0604030504040204" pitchFamily="34" charset="-128"/>
                <a:ea typeface="Meiryo UI" panose="020B0604030504040204" pitchFamily="34" charset="-128"/>
              </a:rPr>
              <a:t>高</a:t>
            </a:r>
            <a:r>
              <a:rPr lang="ja-JP" altLang="en-US" sz="900" dirty="0">
                <a:latin typeface="Meiryo UI" panose="020B0604030504040204" pitchFamily="34" charset="-128"/>
                <a:ea typeface="Meiryo UI" panose="020B0604030504040204" pitchFamily="34" charset="-128"/>
              </a:rPr>
              <a:t>さ</a:t>
            </a:r>
            <a:r>
              <a:rPr lang="en-US" altLang="ja-JP" sz="900" dirty="0">
                <a:latin typeface="Meiryo UI" panose="020B0604030504040204" pitchFamily="34" charset="-128"/>
                <a:ea typeface="Meiryo UI" panose="020B0604030504040204" pitchFamily="34" charset="-128"/>
              </a:rPr>
              <a:t>16.7</a:t>
            </a:r>
            <a:r>
              <a:rPr lang="en-US" altLang="zh-TW" sz="900" dirty="0">
                <a:latin typeface="Meiryo UI" panose="020B0604030504040204" pitchFamily="34" charset="-128"/>
                <a:ea typeface="Meiryo UI" panose="020B0604030504040204" pitchFamily="34" charset="-128"/>
              </a:rPr>
              <a:t>cm</a:t>
            </a:r>
          </a:p>
          <a:p>
            <a:r>
              <a:rPr lang="ja-JP" altLang="en-US" sz="900" dirty="0">
                <a:latin typeface="Meiryo UI" panose="020B0604030504040204" pitchFamily="34" charset="-128"/>
                <a:ea typeface="Meiryo UI" panose="020B0604030504040204" pitchFamily="34" charset="-128"/>
              </a:rPr>
              <a:t>重   量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104g</a:t>
            </a:r>
            <a:endParaRPr lang="en-US" altLang="zh-TW"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農薬や肥料を使わなくとも早く成長する竹素材を配合した</a:t>
            </a:r>
            <a:r>
              <a:rPr lang="en-US" altLang="ja-JP" sz="1600" dirty="0">
                <a:latin typeface="Meiryo UI" panose="020B0604030504040204" pitchFamily="34" charset="-128"/>
                <a:ea typeface="Meiryo UI" panose="020B0604030504040204" pitchFamily="34" charset="-128"/>
              </a:rPr>
              <a:t>350ml</a:t>
            </a:r>
            <a:r>
              <a:rPr lang="ja-JP" altLang="en-US" sz="1600" dirty="0">
                <a:latin typeface="Meiryo UI" panose="020B0604030504040204" pitchFamily="34" charset="-128"/>
                <a:ea typeface="Meiryo UI" panose="020B0604030504040204" pitchFamily="34" charset="-128"/>
              </a:rPr>
              <a:t>ボトルです。</a:t>
            </a:r>
            <a:r>
              <a:rPr lang="en-US" altLang="ja-JP" sz="1600" dirty="0" err="1">
                <a:latin typeface="Meiryo UI" panose="020B0604030504040204" pitchFamily="34" charset="-128"/>
                <a:ea typeface="Meiryo UI" panose="020B0604030504040204" pitchFamily="34" charset="-128"/>
              </a:rPr>
              <a:t>SDgs</a:t>
            </a:r>
            <a:r>
              <a:rPr lang="ja-JP" altLang="en-US" sz="1600" dirty="0">
                <a:latin typeface="Meiryo UI" panose="020B0604030504040204" pitchFamily="34" charset="-128"/>
                <a:ea typeface="Meiryo UI" panose="020B0604030504040204" pitchFamily="34" charset="-128"/>
              </a:rPr>
              <a:t>に貢献できるサステナブルグッズのため、環境問題を考えるイベントやキャンペーンなどにおすすめです。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26F33734-2872-362C-DC4E-0969F0D16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615" y="1395222"/>
            <a:ext cx="3653026" cy="365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360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キャンバスサコッシュ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39082" y="5281134"/>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(320</a:t>
            </a:r>
            <a:r>
              <a:rPr lang="en" altLang="ja-JP" sz="900" dirty="0">
                <a:latin typeface="Meiryo UI" panose="020B0604030504040204" pitchFamily="34" charset="-128"/>
                <a:ea typeface="Meiryo UI" panose="020B0604030504040204" pitchFamily="34" charset="-128"/>
              </a:rPr>
              <a:t>g/</a:t>
            </a:r>
            <a:r>
              <a:rPr lang="ja-JP" altLang="en-US" sz="900">
                <a:latin typeface="Meiryo UI" panose="020B0604030504040204" pitchFamily="34" charset="-128"/>
                <a:ea typeface="Meiryo UI" panose="020B0604030504040204" pitchFamily="34" charset="-128"/>
              </a:rPr>
              <a:t>平方</a:t>
            </a:r>
            <a:r>
              <a:rPr lang="en" altLang="ja-JP" sz="900" dirty="0">
                <a:latin typeface="Meiryo UI" panose="020B0604030504040204" pitchFamily="34" charset="-128"/>
                <a:ea typeface="Meiryo UI" panose="020B0604030504040204" pitchFamily="34" charset="-128"/>
              </a:rPr>
              <a:t>m)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320×250(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25×1100(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考：ミッドナイトブルー・ナチュラル・ナイトブラック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袈裟がけできるサコッシュは両手が自由になるため大変人気の商品です。中身が透けにくく耐久性に優れているわりには柔らかい</a:t>
            </a:r>
            <a:r>
              <a:rPr lang="en-US" altLang="ja-JP" sz="1600" dirty="0">
                <a:latin typeface="Meiryo UI" panose="020B0604030504040204" pitchFamily="34" charset="-128"/>
                <a:ea typeface="Meiryo UI" panose="020B0604030504040204" pitchFamily="34" charset="-128"/>
              </a:rPr>
              <a:t>10</a:t>
            </a:r>
            <a:r>
              <a:rPr lang="ja-JP" altLang="en-US" sz="1600">
                <a:latin typeface="Meiryo UI" panose="020B0604030504040204" pitchFamily="34" charset="-128"/>
                <a:ea typeface="Meiryo UI" panose="020B0604030504040204" pitchFamily="34" charset="-128"/>
              </a:rPr>
              <a:t>オンスのキャンバス素材は使い勝手も抜群です。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EE159D8F-4BF2-D04F-88A1-FCA6EEC1268A}"/>
              </a:ext>
            </a:extLst>
          </p:cNvPr>
          <p:cNvPicPr>
            <a:picLocks noChangeAspect="1"/>
          </p:cNvPicPr>
          <p:nvPr/>
        </p:nvPicPr>
        <p:blipFill>
          <a:blip r:embed="rId5"/>
          <a:stretch>
            <a:fillRect/>
          </a:stretch>
        </p:blipFill>
        <p:spPr>
          <a:xfrm>
            <a:off x="807854" y="1411148"/>
            <a:ext cx="3370744" cy="3522741"/>
          </a:xfrm>
          <a:prstGeom prst="rect">
            <a:avLst/>
          </a:prstGeom>
        </p:spPr>
      </p:pic>
    </p:spTree>
    <p:extLst>
      <p:ext uri="{BB962C8B-B14F-4D97-AF65-F5344CB8AC3E}">
        <p14:creationId xmlns:p14="http://schemas.microsoft.com/office/powerpoint/2010/main" val="1859183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24AF030-C426-6F4D-8DD7-F885A68BC2C0}"/>
              </a:ext>
            </a:extLst>
          </p:cNvPr>
          <p:cNvPicPr>
            <a:picLocks noChangeAspect="1"/>
          </p:cNvPicPr>
          <p:nvPr/>
        </p:nvPicPr>
        <p:blipFill>
          <a:blip r:embed="rId3"/>
          <a:stretch>
            <a:fillRect/>
          </a:stretch>
        </p:blipFill>
        <p:spPr>
          <a:xfrm>
            <a:off x="736762" y="1460768"/>
            <a:ext cx="3640085" cy="3656121"/>
          </a:xfrm>
          <a:prstGeom prst="rect">
            <a:avLst/>
          </a:prstGeom>
        </p:spPr>
      </p:pic>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4"/>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5"/>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厚手コットンギャザーバッグ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25×620mm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考：ネイビー・ナチュラル・ブラック・ワインレッド</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特に女性に人気のギャザーバッグ。口をくしゅっと閉められるため見た目も可愛らしいですが、中身が上からも見られにくい点も高ポイント。ショッパーやノベルティグッズにもおすすめです。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spTree>
    <p:extLst>
      <p:ext uri="{BB962C8B-B14F-4D97-AF65-F5344CB8AC3E}">
        <p14:creationId xmlns:p14="http://schemas.microsoft.com/office/powerpoint/2010/main" val="3388481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レギュラーキャンバストートバッグ</a:t>
            </a:r>
            <a:r>
              <a:rPr lang="en-US" altLang="ja-JP" sz="2000" dirty="0">
                <a:solidFill>
                  <a:schemeClr val="bg1"/>
                </a:solidFill>
                <a:latin typeface="Meiryo UI" panose="020B0604030504040204" pitchFamily="34" charset="-128"/>
                <a:ea typeface="Meiryo UI" panose="020B0604030504040204" pitchFamily="34" charset="-128"/>
              </a:rPr>
              <a:t>(S)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r>
              <a:rPr lang="en-US" altLang="ja-JP" sz="900" dirty="0">
                <a:latin typeface="Meiryo UI" panose="020B0604030504040204" pitchFamily="34" charset="-128"/>
                <a:ea typeface="Meiryo UI" panose="020B0604030504040204" pitchFamily="34" charset="-128"/>
              </a:rPr>
              <a:t>280g/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8.3oz/yd2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220×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5L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ランチ用などに最適な</a:t>
            </a:r>
            <a:r>
              <a:rPr lang="en-US" altLang="ja-JP" sz="1600" dirty="0"/>
              <a:t>S</a:t>
            </a:r>
            <a:r>
              <a:rPr lang="ja-JP" altLang="en-US" sz="1600" dirty="0"/>
              <a:t>サイズの可愛らしいトートバッグです。生地は耐久性に優れたキャンバス素材のため使い勝手も抜群！豊富なカラーバリエーションから自由にお選びいただけます。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2" name="図 41">
            <a:extLst>
              <a:ext uri="{FF2B5EF4-FFF2-40B4-BE49-F238E27FC236}">
                <a16:creationId xmlns:a16="http://schemas.microsoft.com/office/drawing/2014/main" id="{2FB6D77F-26D1-F6B4-53EF-F9DB13A91366}"/>
              </a:ext>
            </a:extLst>
          </p:cNvPr>
          <p:cNvPicPr>
            <a:picLocks noChangeAspect="1"/>
          </p:cNvPicPr>
          <p:nvPr/>
        </p:nvPicPr>
        <p:blipFill>
          <a:blip r:embed="rId5"/>
          <a:stretch>
            <a:fillRect/>
          </a:stretch>
        </p:blipFill>
        <p:spPr>
          <a:xfrm>
            <a:off x="678261" y="1371901"/>
            <a:ext cx="3620913" cy="3620913"/>
          </a:xfrm>
          <a:prstGeom prst="rect">
            <a:avLst/>
          </a:prstGeom>
        </p:spPr>
      </p:pic>
    </p:spTree>
    <p:extLst>
      <p:ext uri="{BB962C8B-B14F-4D97-AF65-F5344CB8AC3E}">
        <p14:creationId xmlns:p14="http://schemas.microsoft.com/office/powerpoint/2010/main" val="620209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289693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ライトキャンバスタウントート</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(260g/㎡)</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25×280mm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2L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考：ネイビー・ナチュラル・ナイトブラック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ランチ用などにも使える</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サイズのシンプルなトートバッグです。マチ付きのため見た目以上に容量も多く便利に利用できることから、オリジナル名入れを施したノベルティグッズ用にもおすすめ！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C865BB07-A4ED-E941-8FF8-06BF27163D9E}"/>
              </a:ext>
            </a:extLst>
          </p:cNvPr>
          <p:cNvPicPr>
            <a:picLocks noChangeAspect="1"/>
          </p:cNvPicPr>
          <p:nvPr/>
        </p:nvPicPr>
        <p:blipFill>
          <a:blip r:embed="rId5"/>
          <a:stretch>
            <a:fillRect/>
          </a:stretch>
        </p:blipFill>
        <p:spPr>
          <a:xfrm>
            <a:off x="635055" y="1436296"/>
            <a:ext cx="3680125" cy="3610193"/>
          </a:xfrm>
          <a:prstGeom prst="rect">
            <a:avLst/>
          </a:prstGeom>
        </p:spPr>
      </p:pic>
    </p:spTree>
    <p:extLst>
      <p:ext uri="{BB962C8B-B14F-4D97-AF65-F5344CB8AC3E}">
        <p14:creationId xmlns:p14="http://schemas.microsoft.com/office/powerpoint/2010/main" val="323850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フラットレジャーサコッシュ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170×220(mm)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11×1150(mm)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収納に便利な</a:t>
            </a:r>
            <a:r>
              <a:rPr lang="en-US" altLang="ja-JP" sz="1600" dirty="0"/>
              <a:t>2</a:t>
            </a:r>
            <a:r>
              <a:rPr lang="ja-JP" altLang="en-US" sz="1600" dirty="0"/>
              <a:t>ポケットタイプが嬉しいレジャーサコッシュ。軽量なレジャーシート仕様な上、再生</a:t>
            </a:r>
            <a:r>
              <a:rPr lang="en-US" altLang="ja-JP" sz="1600" dirty="0"/>
              <a:t>PP</a:t>
            </a:r>
            <a:r>
              <a:rPr lang="ja-JP" altLang="en-US" sz="1600" dirty="0"/>
              <a:t>素材のため環境にも優しいアイテムです。</a:t>
            </a:r>
            <a:r>
              <a:rPr lang="en-US" altLang="ja-JP" sz="1600" dirty="0"/>
              <a:t>SDGs</a:t>
            </a:r>
            <a:r>
              <a:rPr lang="ja-JP" altLang="en-US" sz="1600" dirty="0"/>
              <a:t>イベントのノベルティ用等にもおすすめ。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5" name="図 84">
            <a:extLst>
              <a:ext uri="{FF2B5EF4-FFF2-40B4-BE49-F238E27FC236}">
                <a16:creationId xmlns:a16="http://schemas.microsoft.com/office/drawing/2014/main" id="{6D032447-3DC6-149F-E20B-39398C353F0A}"/>
              </a:ext>
            </a:extLst>
          </p:cNvPr>
          <p:cNvPicPr>
            <a:picLocks noChangeAspect="1"/>
          </p:cNvPicPr>
          <p:nvPr/>
        </p:nvPicPr>
        <p:blipFill>
          <a:blip r:embed="rId5"/>
          <a:stretch>
            <a:fillRect/>
          </a:stretch>
        </p:blipFill>
        <p:spPr>
          <a:xfrm>
            <a:off x="798286" y="1380588"/>
            <a:ext cx="3606833" cy="3606833"/>
          </a:xfrm>
          <a:prstGeom prst="rect">
            <a:avLst/>
          </a:prstGeom>
        </p:spPr>
      </p:pic>
    </p:spTree>
    <p:extLst>
      <p:ext uri="{BB962C8B-B14F-4D97-AF65-F5344CB8AC3E}">
        <p14:creationId xmlns:p14="http://schemas.microsoft.com/office/powerpoint/2010/main" val="2096656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353B9121-4E67-5448-9417-F760BE2DC8EF}"/>
              </a:ext>
            </a:extLst>
          </p:cNvPr>
          <p:cNvPicPr>
            <a:picLocks noChangeAspect="1"/>
          </p:cNvPicPr>
          <p:nvPr/>
        </p:nvPicPr>
        <p:blipFill>
          <a:blip r:embed="rId5"/>
          <a:stretch>
            <a:fillRect/>
          </a:stretch>
        </p:blipFill>
        <p:spPr>
          <a:xfrm>
            <a:off x="861821" y="1496155"/>
            <a:ext cx="3255919" cy="3381792"/>
          </a:xfrm>
          <a:prstGeom prst="rect">
            <a:avLst/>
          </a:prstGeom>
        </p:spPr>
      </p:pic>
    </p:spTree>
    <p:extLst>
      <p:ext uri="{BB962C8B-B14F-4D97-AF65-F5344CB8AC3E}">
        <p14:creationId xmlns:p14="http://schemas.microsoft.com/office/powerpoint/2010/main" val="273946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フロントポケットミニサコッシュ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160×180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考：インクブラック・ミルキーベージュ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目が細かく高級感あるポリエステル素材を使用したミニサコッシュです。外側にあるポケットや口元のファスナーが非常に便利。カラー展開は全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色ですのでお好みでお選び下さい。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F1B84641-958C-7947-8646-2D96AB50DED7}"/>
              </a:ext>
            </a:extLst>
          </p:cNvPr>
          <p:cNvPicPr>
            <a:picLocks noChangeAspect="1"/>
          </p:cNvPicPr>
          <p:nvPr/>
        </p:nvPicPr>
        <p:blipFill>
          <a:blip r:embed="rId5"/>
          <a:stretch>
            <a:fillRect/>
          </a:stretch>
        </p:blipFill>
        <p:spPr>
          <a:xfrm>
            <a:off x="886443" y="1404774"/>
            <a:ext cx="3220964" cy="3577858"/>
          </a:xfrm>
          <a:prstGeom prst="rect">
            <a:avLst/>
          </a:prstGeom>
        </p:spPr>
      </p:pic>
    </p:spTree>
    <p:extLst>
      <p:ext uri="{BB962C8B-B14F-4D97-AF65-F5344CB8AC3E}">
        <p14:creationId xmlns:p14="http://schemas.microsoft.com/office/powerpoint/2010/main" val="107550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196124359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891</TotalTime>
  <Words>2657</Words>
  <Application>Microsoft Office PowerPoint</Application>
  <PresentationFormat>画面に合わせる (4:3)</PresentationFormat>
  <Paragraphs>447</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-apple-system</vt:lpstr>
      <vt:lpstr>Meiryo UI</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2024-05-02T02:19:52Z</dcterms:modified>
</cp:coreProperties>
</file>