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85" autoAdjust="0"/>
    <p:restoredTop sz="94656"/>
  </p:normalViewPr>
  <p:slideViewPr>
    <p:cSldViewPr snapToGrid="0" snapToObjects="1">
      <p:cViewPr varScale="1">
        <p:scale>
          <a:sx n="68" d="100"/>
          <a:sy n="68" d="100"/>
        </p:scale>
        <p:origin x="312" y="45"/>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2024/7/19</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484972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3364512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59666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3164048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967473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22257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33236968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6026314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4227363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2482594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42117665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22539458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024215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42385727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29848137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27481659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1969882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40203675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3889135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9195431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27621090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5859657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4253191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276925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540095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3490927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2384276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162092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ポータブル</a:t>
            </a:r>
            <a:r>
              <a:rPr lang="en-US" altLang="ja-JP" sz="2000" dirty="0">
                <a:solidFill>
                  <a:schemeClr val="bg1"/>
                </a:solidFill>
                <a:latin typeface="Meiryo UI" panose="020B0604030504040204" pitchFamily="34" charset="-128"/>
                <a:ea typeface="Meiryo UI" panose="020B0604030504040204" pitchFamily="34" charset="-128"/>
              </a:rPr>
              <a:t>&amp;</a:t>
            </a:r>
            <a:r>
              <a:rPr lang="ja-JP" altLang="en-US" sz="2000">
                <a:solidFill>
                  <a:schemeClr val="bg1"/>
                </a:solidFill>
                <a:latin typeface="Meiryo UI" panose="020B0604030504040204" pitchFamily="34" charset="-128"/>
                <a:ea typeface="Meiryo UI" panose="020B0604030504040204" pitchFamily="34" charset="-128"/>
              </a:rPr>
              <a:t>スタンドファン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AS</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PC</a:t>
            </a:r>
            <a:r>
              <a:rPr lang="ja-JP" altLang="en-US" sz="900">
                <a:latin typeface="Meiryo UI" panose="020B0604030504040204" pitchFamily="34" charset="-128"/>
                <a:ea typeface="Meiryo UI" panose="020B0604030504040204" pitchFamily="34" charset="-128"/>
              </a:rPr>
              <a:t>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73×148×22mm</a:t>
            </a:r>
            <a:r>
              <a:rPr lang="ja-JP" altLang="en-US" sz="900">
                <a:latin typeface="Meiryo UI" panose="020B0604030504040204" pitchFamily="34" charset="-128"/>
                <a:ea typeface="Meiryo UI" panose="020B0604030504040204" pitchFamily="34" charset="-128"/>
              </a:rPr>
              <a:t>（包装形態：エアパッキン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考：単</a:t>
            </a:r>
            <a:r>
              <a:rPr lang="en-US" altLang="ja-JP" sz="900" dirty="0">
                <a:latin typeface="Meiryo UI" panose="020B0604030504040204" pitchFamily="34" charset="-128"/>
                <a:ea typeface="Meiryo UI" panose="020B0604030504040204" pitchFamily="34" charset="-128"/>
              </a:rPr>
              <a:t>4</a:t>
            </a:r>
            <a:r>
              <a:rPr lang="ja-JP" altLang="en-US" sz="900">
                <a:latin typeface="Meiryo UI" panose="020B0604030504040204" pitchFamily="34" charset="-128"/>
                <a:ea typeface="Meiryo UI" panose="020B0604030504040204" pitchFamily="34" charset="-128"/>
              </a:rPr>
              <a:t>乾電池</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屋外で手に持って使っても、デスク上で立てて置いても使える便利なファンです。乾電池式のため充電する手間いらずがポイント。夏場の屋外イベントのノベルティ用などに是非ご活用ください。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861173B-EC60-4847-9AA9-0F3557B6A0CC}"/>
              </a:ext>
            </a:extLst>
          </p:cNvPr>
          <p:cNvPicPr>
            <a:picLocks noChangeAspect="1"/>
          </p:cNvPicPr>
          <p:nvPr/>
        </p:nvPicPr>
        <p:blipFill>
          <a:blip r:embed="rId5"/>
          <a:stretch>
            <a:fillRect/>
          </a:stretch>
        </p:blipFill>
        <p:spPr>
          <a:xfrm>
            <a:off x="1473184" y="1464483"/>
            <a:ext cx="2121422" cy="3522938"/>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目盛り付フロストボトル</a:t>
            </a:r>
            <a:r>
              <a:rPr lang="en-US" altLang="ja-JP" sz="2000" dirty="0">
                <a:solidFill>
                  <a:schemeClr val="bg1"/>
                </a:solidFill>
                <a:latin typeface="Meiryo UI" panose="020B0604030504040204" pitchFamily="34" charset="-128"/>
                <a:ea typeface="Meiryo UI" panose="020B0604030504040204" pitchFamily="34" charset="-128"/>
              </a:rPr>
              <a:t>570ml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カラー展開：ブルー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クリア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グリーン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ピンク</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Φ66×H213(mm)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570ml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ml</a:t>
            </a:r>
            <a:r>
              <a:rPr lang="ja-JP" altLang="en-US" sz="1600" dirty="0"/>
              <a:t>単位の目盛りがついた、</a:t>
            </a:r>
            <a:r>
              <a:rPr lang="en-US" altLang="ja-JP" sz="1600" dirty="0"/>
              <a:t>570ml</a:t>
            </a:r>
            <a:r>
              <a:rPr lang="ja-JP" altLang="en-US" sz="1600" dirty="0"/>
              <a:t>サイズのフロストボトル。スポーツの際に、容量目盛りを確認しながら、定期的な水分補給ができます。スポーツジムの入会特典に最適です。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068191CD-0D61-09BE-7F29-9E8FD31C18BF}"/>
              </a:ext>
            </a:extLst>
          </p:cNvPr>
          <p:cNvPicPr>
            <a:picLocks noChangeAspect="1"/>
          </p:cNvPicPr>
          <p:nvPr/>
        </p:nvPicPr>
        <p:blipFill>
          <a:blip r:embed="rId5"/>
          <a:stretch>
            <a:fillRect/>
          </a:stretch>
        </p:blipFill>
        <p:spPr>
          <a:xfrm>
            <a:off x="701270" y="1389447"/>
            <a:ext cx="3499931" cy="3499931"/>
          </a:xfrm>
          <a:prstGeom prst="rect">
            <a:avLst/>
          </a:prstGeom>
        </p:spPr>
      </p:pic>
    </p:spTree>
    <p:extLst>
      <p:ext uri="{BB962C8B-B14F-4D97-AF65-F5344CB8AC3E}">
        <p14:creationId xmlns:p14="http://schemas.microsoft.com/office/powerpoint/2010/main" val="2825704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リフェロ・再生</a:t>
            </a:r>
            <a:r>
              <a:rPr lang="en-US" altLang="ja-JP" sz="2000" dirty="0">
                <a:solidFill>
                  <a:schemeClr val="bg1"/>
                </a:solidFill>
                <a:latin typeface="Meiryo UI" panose="020B0604030504040204" pitchFamily="34" charset="-128"/>
                <a:ea typeface="Meiryo UI" panose="020B0604030504040204" pitchFamily="34" charset="-128"/>
              </a:rPr>
              <a:t>PET2WAY</a:t>
            </a:r>
            <a:r>
              <a:rPr lang="ja-JP" altLang="en-US" sz="2000" dirty="0">
                <a:solidFill>
                  <a:schemeClr val="bg1"/>
                </a:solidFill>
                <a:latin typeface="Meiryo UI" panose="020B0604030504040204" pitchFamily="34" charset="-128"/>
                <a:ea typeface="Meiryo UI" panose="020B0604030504040204" pitchFamily="34" charset="-128"/>
              </a:rPr>
              <a:t>ボックスクーラーバッグ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素材：ポリエステル（再生</a:t>
            </a:r>
            <a:r>
              <a:rPr lang="en-US" altLang="ja-JP" sz="900" dirty="0">
                <a:latin typeface="Meiryo UI" panose="020B0604030504040204" pitchFamily="34" charset="-128"/>
                <a:ea typeface="Meiryo UI" panose="020B0604030504040204" pitchFamily="34" charset="-128"/>
              </a:rPr>
              <a:t>PET</a:t>
            </a:r>
            <a:r>
              <a:rPr lang="ja-JP" altLang="en-US" sz="900" dirty="0">
                <a:latin typeface="Meiryo UI" panose="020B0604030504040204" pitchFamily="34" charset="-128"/>
                <a:ea typeface="Meiryo UI" panose="020B0604030504040204" pitchFamily="34" charset="-128"/>
              </a:rPr>
              <a:t>）、アルミ蒸着フィルム、ポリプロピレン</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170×220×150mm</a:t>
            </a:r>
          </a:p>
          <a:p>
            <a:r>
              <a:rPr lang="ja-JP" altLang="en-US" sz="900" dirty="0">
                <a:latin typeface="Meiryo UI" panose="020B0604030504040204" pitchFamily="34" charset="-128"/>
                <a:ea typeface="Meiryo UI" panose="020B0604030504040204" pitchFamily="34" charset="-128"/>
              </a:rPr>
              <a:t>機能：販促の未来を創る</a:t>
            </a:r>
            <a:r>
              <a:rPr lang="en-US" altLang="ja-JP" sz="900" dirty="0">
                <a:latin typeface="Meiryo UI" panose="020B0604030504040204" pitchFamily="34" charset="-128"/>
                <a:ea typeface="Meiryo UI" panose="020B0604030504040204" pitchFamily="34" charset="-128"/>
              </a:rPr>
              <a:t>SDGs</a:t>
            </a:r>
            <a:r>
              <a:rPr lang="ja-JP" altLang="en-US" sz="900" dirty="0">
                <a:latin typeface="Meiryo UI" panose="020B0604030504040204" pitchFamily="34" charset="-128"/>
                <a:ea typeface="Meiryo UI" panose="020B0604030504040204" pitchFamily="34" charset="-128"/>
              </a:rPr>
              <a:t>グッズ</a:t>
            </a:r>
          </a:p>
          <a:p>
            <a:r>
              <a:rPr lang="ja-JP" altLang="en-US" sz="900" dirty="0">
                <a:latin typeface="Meiryo UI" panose="020B0604030504040204" pitchFamily="34" charset="-128"/>
                <a:ea typeface="Meiryo UI" panose="020B0604030504040204" pitchFamily="34" charset="-128"/>
              </a:rPr>
              <a:t>包装：ポリ袋入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dirty="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地球環境に優しくエコな再生</a:t>
            </a:r>
            <a:r>
              <a:rPr lang="en-US" altLang="ja-JP" sz="1600" dirty="0"/>
              <a:t>PET</a:t>
            </a:r>
            <a:r>
              <a:rPr lang="ja-JP" altLang="en-US" sz="1600" dirty="0"/>
              <a:t>ポリエステルを素材に使用したクーラーバッグです。肩掛けできるベルト付きのため使い勝手も非常に便利。</a:t>
            </a:r>
            <a:r>
              <a:rPr lang="en-US" altLang="ja-JP" sz="1600" dirty="0"/>
              <a:t>3</a:t>
            </a:r>
            <a:r>
              <a:rPr lang="ja-JP" altLang="en-US" sz="1600" dirty="0"/>
              <a:t>色のカラー展開からお選びいただけます。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2" name="図 71">
            <a:extLst>
              <a:ext uri="{FF2B5EF4-FFF2-40B4-BE49-F238E27FC236}">
                <a16:creationId xmlns:a16="http://schemas.microsoft.com/office/drawing/2014/main" id="{9AC61C93-23C0-EF77-9D56-40C89DD18516}"/>
              </a:ext>
            </a:extLst>
          </p:cNvPr>
          <p:cNvPicPr>
            <a:picLocks noChangeAspect="1"/>
          </p:cNvPicPr>
          <p:nvPr/>
        </p:nvPicPr>
        <p:blipFill>
          <a:blip r:embed="rId5"/>
          <a:stretch>
            <a:fillRect/>
          </a:stretch>
        </p:blipFill>
        <p:spPr>
          <a:xfrm>
            <a:off x="658630" y="1296868"/>
            <a:ext cx="3758166" cy="3758166"/>
          </a:xfrm>
          <a:prstGeom prst="rect">
            <a:avLst/>
          </a:prstGeom>
        </p:spPr>
      </p:pic>
    </p:spTree>
    <p:extLst>
      <p:ext uri="{BB962C8B-B14F-4D97-AF65-F5344CB8AC3E}">
        <p14:creationId xmlns:p14="http://schemas.microsoft.com/office/powerpoint/2010/main" val="1217567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クルット巾着収納ブランケット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900×650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吊り下げ巾着</a:t>
            </a:r>
            <a:r>
              <a:rPr lang="en-US" altLang="ja-JP" sz="900" dirty="0">
                <a:latin typeface="Meiryo UI" panose="020B0604030504040204" pitchFamily="34" charset="-128"/>
                <a:ea typeface="Meiryo UI" panose="020B0604030504040204" pitchFamily="34" charset="-128"/>
              </a:rPr>
              <a:t>/230×230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付属品：取説付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考：ベーシックネイビー・ランプブラック・アイボリー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ブランケット自体がコンパクトで可愛らしい巾着袋にもなるため、持ち運びにも大変便利なアイテムです。また巾着型にするとクッションとしても活用できる点も高ポイントです。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9" name="図 38">
            <a:extLst>
              <a:ext uri="{FF2B5EF4-FFF2-40B4-BE49-F238E27FC236}">
                <a16:creationId xmlns:a16="http://schemas.microsoft.com/office/drawing/2014/main" id="{7C8A54E7-0603-D14B-9DEF-352343CB79A5}"/>
              </a:ext>
            </a:extLst>
          </p:cNvPr>
          <p:cNvPicPr>
            <a:picLocks noChangeAspect="1"/>
          </p:cNvPicPr>
          <p:nvPr/>
        </p:nvPicPr>
        <p:blipFill>
          <a:blip r:embed="rId5"/>
          <a:stretch>
            <a:fillRect/>
          </a:stretch>
        </p:blipFill>
        <p:spPr>
          <a:xfrm>
            <a:off x="478207" y="1725037"/>
            <a:ext cx="4120636" cy="2866059"/>
          </a:xfrm>
          <a:prstGeom prst="rect">
            <a:avLst/>
          </a:prstGeom>
        </p:spPr>
      </p:pic>
    </p:spTree>
    <p:extLst>
      <p:ext uri="{BB962C8B-B14F-4D97-AF65-F5344CB8AC3E}">
        <p14:creationId xmlns:p14="http://schemas.microsoft.com/office/powerpoint/2010/main" val="727150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エマージェンシーボトル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4480322"/>
            <a:ext cx="4140913" cy="1756508"/>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材：ウォーターボトル</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AS</a:t>
            </a:r>
            <a:r>
              <a:rPr lang="ja-JP" altLang="en-US" sz="900">
                <a:latin typeface="Meiryo UI" panose="020B0604030504040204" pitchFamily="34" charset="-128"/>
                <a:ea typeface="Meiryo UI" panose="020B0604030504040204" pitchFamily="34" charset="-128"/>
              </a:rPr>
              <a:t>樹脂・ポリプロピレン・ポリエチレン、</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カラビナキーホルダー</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アルミニウム、アルミブランケット</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アルミ蒸着</a:t>
            </a:r>
            <a:r>
              <a:rPr lang="en" altLang="ja-JP" sz="900" dirty="0">
                <a:latin typeface="Meiryo UI" panose="020B0604030504040204" pitchFamily="34" charset="-128"/>
                <a:ea typeface="Meiryo UI" panose="020B0604030504040204" pitchFamily="34" charset="-128"/>
              </a:rPr>
              <a:t>PET</a:t>
            </a:r>
            <a:r>
              <a:rPr lang="ja-JP" altLang="en" sz="900">
                <a:latin typeface="Meiryo UI" panose="020B0604030504040204" pitchFamily="34" charset="-128"/>
                <a:ea typeface="Meiryo UI" panose="020B0604030504040204" pitchFamily="34" charset="-128"/>
              </a:rPr>
              <a:t>、</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ホイッスル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ポリスチレン・ポリプロピレン、</a:t>
            </a:r>
            <a:r>
              <a:rPr lang="en" altLang="ja-JP" sz="900" dirty="0">
                <a:latin typeface="Meiryo UI" panose="020B0604030504040204" pitchFamily="34" charset="-128"/>
                <a:ea typeface="Meiryo UI" panose="020B0604030504040204" pitchFamily="34" charset="-128"/>
              </a:rPr>
              <a:t>LED</a:t>
            </a:r>
            <a:r>
              <a:rPr lang="ja-JP" altLang="en-US" sz="900">
                <a:latin typeface="Meiryo UI" panose="020B0604030504040204" pitchFamily="34" charset="-128"/>
                <a:ea typeface="Meiryo UI" panose="020B0604030504040204" pitchFamily="34" charset="-128"/>
              </a:rPr>
              <a:t>ハンディライト</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ポリプロピレン・</a:t>
            </a:r>
            <a:r>
              <a:rPr lang="en" altLang="ja-JP" sz="900" dirty="0">
                <a:latin typeface="Meiryo UI" panose="020B0604030504040204" pitchFamily="34" charset="-128"/>
                <a:ea typeface="Meiryo UI" panose="020B0604030504040204" pitchFamily="34" charset="-128"/>
              </a:rPr>
              <a:t>TPR</a:t>
            </a:r>
            <a:r>
              <a:rPr lang="ja-JP" altLang="en" sz="900">
                <a:latin typeface="Meiryo UI" panose="020B0604030504040204" pitchFamily="34" charset="-128"/>
                <a:ea typeface="Meiryo UI" panose="020B0604030504040204" pitchFamily="34" charset="-128"/>
              </a:rPr>
              <a:t>、</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レインポンチョ</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ポリエチレン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：ウォーターボトル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直径</a:t>
            </a:r>
            <a:r>
              <a:rPr lang="en-US" altLang="ja-JP" sz="900" dirty="0">
                <a:latin typeface="Meiryo UI" panose="020B0604030504040204" pitchFamily="34" charset="-128"/>
                <a:ea typeface="Meiryo UI" panose="020B0604030504040204" pitchFamily="34" charset="-128"/>
              </a:rPr>
              <a:t>9cm </a:t>
            </a:r>
            <a:r>
              <a:rPr lang="ja-JP" altLang="en-US" sz="900">
                <a:latin typeface="Meiryo UI" panose="020B0604030504040204" pitchFamily="34" charset="-128"/>
                <a:ea typeface="Meiryo UI" panose="020B0604030504040204" pitchFamily="34" charset="-128"/>
              </a:rPr>
              <a:t>高さ</a:t>
            </a:r>
            <a:r>
              <a:rPr lang="en-US" altLang="ja-JP" sz="900" dirty="0">
                <a:latin typeface="Meiryo UI" panose="020B0604030504040204" pitchFamily="34" charset="-128"/>
                <a:ea typeface="Meiryo UI" panose="020B0604030504040204" pitchFamily="34" charset="-128"/>
              </a:rPr>
              <a:t>22.5cm(</a:t>
            </a:r>
            <a:r>
              <a:rPr lang="ja-JP" altLang="en-US" sz="900">
                <a:latin typeface="Meiryo UI" panose="020B0604030504040204" pitchFamily="34" charset="-128"/>
                <a:ea typeface="Meiryo UI" panose="020B0604030504040204" pitchFamily="34" charset="-128"/>
              </a:rPr>
              <a:t>適正容量</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1,000ml)</a:t>
            </a:r>
            <a:r>
              <a:rPr lang="ja-JP" altLang="en-US" sz="90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カラビナキーホルダー</a:t>
            </a:r>
            <a:r>
              <a:rPr lang="en-US" altLang="ja-JP" sz="900" dirty="0">
                <a:latin typeface="Meiryo UI" panose="020B0604030504040204" pitchFamily="34" charset="-128"/>
                <a:ea typeface="Meiryo UI" panose="020B0604030504040204" pitchFamily="34" charset="-128"/>
              </a:rPr>
              <a:t>/3×5.7×0.5cm</a:t>
            </a:r>
            <a:r>
              <a:rPr lang="ja-JP" altLang="en-US" sz="900">
                <a:latin typeface="Meiryo UI" panose="020B0604030504040204" pitchFamily="34" charset="-128"/>
                <a:ea typeface="Meiryo UI" panose="020B0604030504040204" pitchFamily="34" charset="-128"/>
              </a:rPr>
              <a:t>、アルミブランケット</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140×70cm</a:t>
            </a:r>
            <a:r>
              <a:rPr lang="ja-JP" altLang="en-US" sz="90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ホイッスル</a:t>
            </a:r>
            <a:r>
              <a:rPr lang="en-US" altLang="ja-JP" sz="900" dirty="0">
                <a:latin typeface="Meiryo UI" panose="020B0604030504040204" pitchFamily="34" charset="-128"/>
                <a:ea typeface="Meiryo UI" panose="020B0604030504040204" pitchFamily="34" charset="-128"/>
              </a:rPr>
              <a:t>/2×8.6×1.2cm</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LED</a:t>
            </a:r>
            <a:r>
              <a:rPr lang="ja-JP" altLang="en-US" sz="900">
                <a:latin typeface="Meiryo UI" panose="020B0604030504040204" pitchFamily="34" charset="-128"/>
                <a:ea typeface="Meiryo UI" panose="020B0604030504040204" pitchFamily="34" charset="-128"/>
              </a:rPr>
              <a:t>ハンディライト</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直径</a:t>
            </a:r>
            <a:r>
              <a:rPr lang="en-US" altLang="ja-JP" sz="900" dirty="0">
                <a:latin typeface="Meiryo UI" panose="020B0604030504040204" pitchFamily="34" charset="-128"/>
                <a:ea typeface="Meiryo UI" panose="020B0604030504040204" pitchFamily="34" charset="-128"/>
              </a:rPr>
              <a:t>4cm </a:t>
            </a:r>
            <a:r>
              <a:rPr lang="ja-JP" altLang="en-US" sz="900">
                <a:latin typeface="Meiryo UI" panose="020B0604030504040204" pitchFamily="34" charset="-128"/>
                <a:ea typeface="Meiryo UI" panose="020B0604030504040204" pitchFamily="34" charset="-128"/>
              </a:rPr>
              <a:t>全長</a:t>
            </a:r>
            <a:r>
              <a:rPr lang="en-US" altLang="ja-JP" sz="900" dirty="0">
                <a:latin typeface="Meiryo UI" panose="020B0604030504040204" pitchFamily="34" charset="-128"/>
                <a:ea typeface="Meiryo UI" panose="020B0604030504040204" pitchFamily="34" charset="-128"/>
              </a:rPr>
              <a:t>13cm</a:t>
            </a:r>
            <a:r>
              <a:rPr lang="ja-JP" altLang="en-US" sz="90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レインポンチョ</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130×100cm(</a:t>
            </a:r>
            <a:r>
              <a:rPr lang="ja-JP" altLang="en-US" sz="900">
                <a:latin typeface="Meiryo UI" panose="020B0604030504040204" pitchFamily="34" charset="-128"/>
                <a:ea typeface="Meiryo UI" panose="020B0604030504040204" pitchFamily="34" charset="-128"/>
              </a:rPr>
              <a:t>フリーサイズ</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（包装形態：化粧箱入り）</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重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232g</a:t>
            </a:r>
          </a:p>
          <a:p>
            <a:r>
              <a:rPr lang="ja-JP" altLang="en-US" sz="900">
                <a:latin typeface="Meiryo UI" panose="020B0604030504040204" pitchFamily="34" charset="-128"/>
                <a:ea typeface="Meiryo UI" panose="020B0604030504040204" pitchFamily="34" charset="-128"/>
              </a:rPr>
              <a:t>付属品：ウォーターボトル</a:t>
            </a:r>
            <a:r>
              <a:rPr lang="en-US" altLang="ja-JP" sz="900" dirty="0">
                <a:latin typeface="Meiryo UI" panose="020B0604030504040204" pitchFamily="34" charset="-128"/>
                <a:ea typeface="Meiryo UI" panose="020B0604030504040204" pitchFamily="34" charset="-128"/>
              </a:rPr>
              <a:t>×1</a:t>
            </a:r>
            <a:r>
              <a:rPr lang="ja-JP" altLang="en-US" sz="900">
                <a:latin typeface="Meiryo UI" panose="020B0604030504040204" pitchFamily="34" charset="-128"/>
                <a:ea typeface="Meiryo UI" panose="020B0604030504040204" pitchFamily="34" charset="-128"/>
              </a:rPr>
              <a:t>、カラビナキーホルダー</a:t>
            </a:r>
            <a:r>
              <a:rPr lang="en-US" altLang="ja-JP" sz="900" dirty="0">
                <a:latin typeface="Meiryo UI" panose="020B0604030504040204" pitchFamily="34" charset="-128"/>
                <a:ea typeface="Meiryo UI" panose="020B0604030504040204" pitchFamily="34" charset="-128"/>
              </a:rPr>
              <a:t>×1</a:t>
            </a:r>
            <a:r>
              <a:rPr lang="ja-JP" altLang="en-US" sz="900">
                <a:latin typeface="Meiryo UI" panose="020B0604030504040204" pitchFamily="34" charset="-128"/>
                <a:ea typeface="Meiryo UI" panose="020B0604030504040204" pitchFamily="34" charset="-128"/>
              </a:rPr>
              <a:t>、アルミブランケット</a:t>
            </a:r>
            <a:r>
              <a:rPr lang="en-US" altLang="ja-JP" sz="900" dirty="0">
                <a:latin typeface="Meiryo UI" panose="020B0604030504040204" pitchFamily="34" charset="-128"/>
                <a:ea typeface="Meiryo UI" panose="020B0604030504040204" pitchFamily="34" charset="-128"/>
              </a:rPr>
              <a:t>×1</a:t>
            </a:r>
            <a:r>
              <a:rPr lang="ja-JP" altLang="en-US" sz="90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ホイッスル</a:t>
            </a:r>
            <a:r>
              <a:rPr lang="en-US" altLang="ja-JP" sz="900" dirty="0">
                <a:latin typeface="Meiryo UI" panose="020B0604030504040204" pitchFamily="34" charset="-128"/>
                <a:ea typeface="Meiryo UI" panose="020B0604030504040204" pitchFamily="34" charset="-128"/>
              </a:rPr>
              <a:t>×1</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LED</a:t>
            </a:r>
            <a:r>
              <a:rPr lang="ja-JP" altLang="en-US" sz="900">
                <a:latin typeface="Meiryo UI" panose="020B0604030504040204" pitchFamily="34" charset="-128"/>
                <a:ea typeface="Meiryo UI" panose="020B0604030504040204" pitchFamily="34" charset="-128"/>
              </a:rPr>
              <a:t>ハンディライト</a:t>
            </a:r>
            <a:r>
              <a:rPr lang="en-US" altLang="ja-JP" sz="900" dirty="0">
                <a:latin typeface="Meiryo UI" panose="020B0604030504040204" pitchFamily="34" charset="-128"/>
                <a:ea typeface="Meiryo UI" panose="020B0604030504040204" pitchFamily="34" charset="-128"/>
              </a:rPr>
              <a:t>×1</a:t>
            </a:r>
            <a:r>
              <a:rPr lang="ja-JP" altLang="en-US" sz="900">
                <a:latin typeface="Meiryo UI" panose="020B0604030504040204" pitchFamily="34" charset="-128"/>
                <a:ea typeface="Meiryo UI" panose="020B0604030504040204" pitchFamily="34" charset="-128"/>
              </a:rPr>
              <a:t>、レインポンチョ</a:t>
            </a:r>
            <a:r>
              <a:rPr lang="en-US" altLang="ja-JP" sz="900" dirty="0">
                <a:latin typeface="Meiryo UI" panose="020B0604030504040204" pitchFamily="34" charset="-128"/>
                <a:ea typeface="Meiryo UI" panose="020B0604030504040204" pitchFamily="34" charset="-128"/>
              </a:rPr>
              <a:t>×1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考：単</a:t>
            </a:r>
            <a:r>
              <a:rPr lang="en-US" altLang="ja-JP" sz="900" dirty="0">
                <a:latin typeface="Meiryo UI" panose="020B0604030504040204" pitchFamily="34" charset="-128"/>
                <a:ea typeface="Meiryo UI" panose="020B0604030504040204" pitchFamily="34" charset="-128"/>
              </a:rPr>
              <a:t>4</a:t>
            </a:r>
            <a:r>
              <a:rPr lang="ja-JP" altLang="en-US" sz="900">
                <a:latin typeface="Meiryo UI" panose="020B0604030504040204" pitchFamily="34" charset="-128"/>
                <a:ea typeface="Meiryo UI" panose="020B0604030504040204" pitchFamily="34" charset="-128"/>
              </a:rPr>
              <a:t>形乾電池</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本使用</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 </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4373373"/>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257957"/>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 altLang="ja-JP" sz="1600" dirty="0">
                <a:latin typeface="Meiryo UI" panose="020B0604030504040204" pitchFamily="34" charset="-128"/>
                <a:ea typeface="Meiryo UI" panose="020B0604030504040204" pitchFamily="34" charset="-128"/>
              </a:rPr>
              <a:t>LED</a:t>
            </a:r>
            <a:r>
              <a:rPr lang="ja-JP" altLang="en-US" sz="1600">
                <a:latin typeface="Meiryo UI" panose="020B0604030504040204" pitchFamily="34" charset="-128"/>
                <a:ea typeface="Meiryo UI" panose="020B0604030504040204" pitchFamily="34" charset="-128"/>
              </a:rPr>
              <a:t>ライト、カラビナキーホルダー、アルミブランケット、ホイッスル、レインポンチョが入った、緊急災害時に役立つ便利なボトルセットです。もちろんボトルは水筒して利用可能です。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1026" name="Picture 2">
            <a:extLst>
              <a:ext uri="{FF2B5EF4-FFF2-40B4-BE49-F238E27FC236}">
                <a16:creationId xmlns:a16="http://schemas.microsoft.com/office/drawing/2014/main" id="{20FC94BB-E5F4-0540-9A48-6932F1A49D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8699" y="1359155"/>
            <a:ext cx="2917065" cy="2917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0668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コロック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70×70×35mm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/85×80×45mm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TW" altLang="en-US" sz="900" b="0" i="0" dirty="0">
                <a:solidFill>
                  <a:srgbClr val="333333"/>
                </a:solidFill>
                <a:effectLst/>
                <a:latin typeface="-apple-system"/>
              </a:rPr>
              <a:t>単</a:t>
            </a:r>
            <a:r>
              <a:rPr lang="en-US" altLang="zh-TW" sz="900" b="0" i="0" dirty="0">
                <a:solidFill>
                  <a:srgbClr val="333333"/>
                </a:solidFill>
                <a:effectLst/>
                <a:latin typeface="-apple-system"/>
              </a:rPr>
              <a:t>4</a:t>
            </a:r>
            <a:r>
              <a:rPr lang="zh-TW" altLang="en-US" sz="900" b="0" i="0" dirty="0">
                <a:solidFill>
                  <a:srgbClr val="333333"/>
                </a:solidFill>
                <a:effectLst/>
                <a:latin typeface="-apple-system"/>
              </a:rPr>
              <a:t>電池</a:t>
            </a:r>
            <a:r>
              <a:rPr lang="en-US" altLang="zh-TW" sz="900" b="0" i="0" dirty="0">
                <a:solidFill>
                  <a:srgbClr val="333333"/>
                </a:solidFill>
                <a:effectLst/>
                <a:latin typeface="-apple-system"/>
              </a:rPr>
              <a:t>2</a:t>
            </a:r>
            <a:r>
              <a:rPr lang="zh-TW" altLang="en-US" sz="900" b="0" i="0">
                <a:solidFill>
                  <a:srgbClr val="333333"/>
                </a:solidFill>
                <a:effectLst/>
                <a:latin typeface="-apple-system"/>
              </a:rPr>
              <a:t>本別売</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コロッと転がして向きを変えると時計やカレンダー、アラーム、気温等を表示する便利なデジタル時計です。カラーバリエーションはホワイトとブラックの</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色。オリジナル名入れ可能です。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773318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真空ステンレス ラウンドタンブラー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カラー展開：ピンク・ブルー </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色取混ぜ</a:t>
            </a:r>
          </a:p>
          <a:p>
            <a:r>
              <a:rPr lang="ja-JP" altLang="en-US" sz="900" dirty="0">
                <a:latin typeface="Meiryo UI" panose="020B0604030504040204" pitchFamily="34" charset="-128"/>
                <a:ea typeface="Meiryo UI" panose="020B0604030504040204" pitchFamily="34" charset="-128"/>
              </a:rPr>
              <a:t>素材：ステンレス</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φ89×115mm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380ml</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備考：真空構造</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淡い色合いと丸みのあるフォルムがオシャレなタンブラーです。ステンレス素材を使用した真空構造となっているため保冷温効果も高く、特典用や記念用、景品用などにおすすめです。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6" name="図 55">
            <a:extLst>
              <a:ext uri="{FF2B5EF4-FFF2-40B4-BE49-F238E27FC236}">
                <a16:creationId xmlns:a16="http://schemas.microsoft.com/office/drawing/2014/main" id="{1ECB2A83-3502-0574-2E40-5992E65EA1F3}"/>
              </a:ext>
            </a:extLst>
          </p:cNvPr>
          <p:cNvPicPr>
            <a:picLocks noChangeAspect="1"/>
          </p:cNvPicPr>
          <p:nvPr/>
        </p:nvPicPr>
        <p:blipFill>
          <a:blip r:embed="rId5"/>
          <a:stretch>
            <a:fillRect/>
          </a:stretch>
        </p:blipFill>
        <p:spPr>
          <a:xfrm>
            <a:off x="667896" y="1379250"/>
            <a:ext cx="3593523" cy="3593523"/>
          </a:xfrm>
          <a:prstGeom prst="rect">
            <a:avLst/>
          </a:prstGeom>
        </p:spPr>
      </p:pic>
    </p:spTree>
    <p:extLst>
      <p:ext uri="{BB962C8B-B14F-4D97-AF65-F5344CB8AC3E}">
        <p14:creationId xmlns:p14="http://schemas.microsoft.com/office/powerpoint/2010/main" val="2084112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真空ステンレス コップボトル</a:t>
            </a:r>
            <a:r>
              <a:rPr lang="en-US" altLang="ja-JP" sz="2000" dirty="0">
                <a:solidFill>
                  <a:schemeClr val="bg1"/>
                </a:solidFill>
                <a:latin typeface="Meiryo UI" panose="020B0604030504040204" pitchFamily="34" charset="-128"/>
                <a:ea typeface="Meiryo UI" panose="020B0604030504040204" pitchFamily="34" charset="-128"/>
              </a:rPr>
              <a:t>280ml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材：ステンレス・</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・シリコン</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193×90×68mm</a:t>
            </a:r>
          </a:p>
          <a:p>
            <a:r>
              <a:rPr lang="ja-JP" altLang="en-US" sz="900" dirty="0">
                <a:latin typeface="Meiryo UI" panose="020B0604030504040204" pitchFamily="34" charset="-128"/>
                <a:ea typeface="Meiryo UI" panose="020B0604030504040204" pitchFamily="34" charset="-128"/>
              </a:rPr>
              <a:t>包   装：化粧箱</a:t>
            </a:r>
            <a:endParaRPr lang="en-US" altLang="ja-JP" sz="900" dirty="0">
              <a:latin typeface="Meiryo UI" panose="020B0604030504040204" pitchFamily="34" charset="-128"/>
              <a:ea typeface="Meiryo UI" panose="020B0604030504040204" pitchFamily="34" charset="-128"/>
            </a:endParaRPr>
          </a:p>
          <a:p>
            <a:r>
              <a:rPr lang="zh-TW" altLang="en-US" sz="900" dirty="0">
                <a:latin typeface="Meiryo UI" panose="020B0604030504040204" pitchFamily="34" charset="-128"/>
                <a:ea typeface="Meiryo UI" panose="020B0604030504040204" pitchFamily="34" charset="-128"/>
              </a:rPr>
              <a:t>容   量</a:t>
            </a:r>
            <a:r>
              <a:rPr lang="en-US" altLang="zh-TW" sz="900">
                <a:latin typeface="Meiryo UI" panose="020B0604030504040204" pitchFamily="34" charset="-128"/>
                <a:ea typeface="Meiryo UI" panose="020B0604030504040204" pitchFamily="34" charset="-128"/>
              </a:rPr>
              <a:t> :</a:t>
            </a:r>
            <a:r>
              <a:rPr lang="en-US" altLang="zh-TW" sz="900" dirty="0">
                <a:latin typeface="Meiryo UI" panose="020B0604030504040204" pitchFamily="34" charset="-128"/>
                <a:ea typeface="Meiryo UI" panose="020B0604030504040204" pitchFamily="34" charset="-128"/>
              </a:rPr>
              <a:t> </a:t>
            </a:r>
            <a:r>
              <a:rPr lang="en-US" altLang="zh-TW" sz="900">
                <a:latin typeface="Meiryo UI" panose="020B0604030504040204" pitchFamily="34" charset="-128"/>
                <a:ea typeface="Meiryo UI" panose="020B0604030504040204" pitchFamily="34" charset="-128"/>
              </a:rPr>
              <a:t>280ml</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考：</a:t>
            </a:r>
            <a:r>
              <a:rPr lang="zh-TW" altLang="en-US" sz="900" dirty="0">
                <a:latin typeface="Meiryo UI" panose="020B0604030504040204" pitchFamily="34" charset="-128"/>
                <a:ea typeface="Meiryo UI" panose="020B0604030504040204" pitchFamily="34" charset="-128"/>
              </a:rPr>
              <a:t>真空構造</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ちょっとしたお出かけに丁度いい、</a:t>
            </a:r>
            <a:r>
              <a:rPr lang="en-US" altLang="ja-JP" sz="1600" dirty="0">
                <a:latin typeface="Meiryo UI" panose="020B0604030504040204" pitchFamily="34" charset="-128"/>
                <a:ea typeface="Meiryo UI" panose="020B0604030504040204" pitchFamily="34" charset="-128"/>
              </a:rPr>
              <a:t>280ml</a:t>
            </a:r>
            <a:r>
              <a:rPr lang="ja-JP" altLang="en-US" sz="1600" dirty="0">
                <a:latin typeface="Meiryo UI" panose="020B0604030504040204" pitchFamily="34" charset="-128"/>
                <a:ea typeface="Meiryo UI" panose="020B0604030504040204" pitchFamily="34" charset="-128"/>
              </a:rPr>
              <a:t>のコンパクトサイズ。トレンドカラーがおしゃれな、ステンレス真空構造のボトルです。蓋がコップになっているので、使いやすくて機能的です。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6" name="Picture 2">
            <a:extLst>
              <a:ext uri="{FF2B5EF4-FFF2-40B4-BE49-F238E27FC236}">
                <a16:creationId xmlns:a16="http://schemas.microsoft.com/office/drawing/2014/main" id="{E3E61C6F-571F-819D-4BDC-8F557B6E58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3189" y="1510877"/>
            <a:ext cx="3491306" cy="3491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8586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ポータブル首かけハンディファン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78×145×70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包装：エアパッキン、紙箱</a:t>
            </a:r>
          </a:p>
          <a:p>
            <a:r>
              <a:rPr lang="ja-JP" altLang="en-US" sz="900" dirty="0">
                <a:latin typeface="Meiryo UI" panose="020B0604030504040204" pitchFamily="34" charset="-128"/>
                <a:ea typeface="Meiryo UI" panose="020B0604030504040204" pitchFamily="34" charset="-128"/>
              </a:rPr>
              <a:t>注意事項：単</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備考：単</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ネックストラップ付きで首から下げて使用することも可能なハンディファン。またデスク上に置いてスタンドファンとしても利用できてとっても便利！全</a:t>
            </a:r>
            <a:r>
              <a:rPr lang="en-US" altLang="ja-JP" sz="1600" dirty="0"/>
              <a:t>4</a:t>
            </a:r>
            <a:r>
              <a:rPr lang="ja-JP" altLang="en-US" sz="1600" dirty="0"/>
              <a:t>色展開から選択可能です。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0" name="図 1029">
            <a:extLst>
              <a:ext uri="{FF2B5EF4-FFF2-40B4-BE49-F238E27FC236}">
                <a16:creationId xmlns:a16="http://schemas.microsoft.com/office/drawing/2014/main" id="{66091D48-22BF-63B0-BA7D-6D2865D2A3A6}"/>
              </a:ext>
            </a:extLst>
          </p:cNvPr>
          <p:cNvPicPr>
            <a:picLocks noChangeAspect="1"/>
          </p:cNvPicPr>
          <p:nvPr/>
        </p:nvPicPr>
        <p:blipFill>
          <a:blip r:embed="rId5"/>
          <a:stretch>
            <a:fillRect/>
          </a:stretch>
        </p:blipFill>
        <p:spPr>
          <a:xfrm>
            <a:off x="674529" y="1395975"/>
            <a:ext cx="3602759" cy="3602759"/>
          </a:xfrm>
          <a:prstGeom prst="rect">
            <a:avLst/>
          </a:prstGeom>
        </p:spPr>
      </p:pic>
    </p:spTree>
    <p:extLst>
      <p:ext uri="{BB962C8B-B14F-4D97-AF65-F5344CB8AC3E}">
        <p14:creationId xmlns:p14="http://schemas.microsoft.com/office/powerpoint/2010/main" val="2548799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書いて消せるフードコンテナ </a:t>
            </a:r>
            <a:r>
              <a:rPr lang="en-US" altLang="ja-JP" sz="2000" dirty="0">
                <a:solidFill>
                  <a:schemeClr val="bg1"/>
                </a:solidFill>
                <a:latin typeface="Meiryo UI" panose="020B0604030504040204" pitchFamily="34" charset="-128"/>
                <a:ea typeface="Meiryo UI" panose="020B0604030504040204" pitchFamily="34" charset="-128"/>
              </a:rPr>
              <a:t>280ml 2</a:t>
            </a:r>
            <a:r>
              <a:rPr lang="ja-JP" altLang="en-US" sz="2000" dirty="0">
                <a:solidFill>
                  <a:schemeClr val="bg1"/>
                </a:solidFill>
                <a:latin typeface="Meiryo UI" panose="020B0604030504040204" pitchFamily="34" charset="-128"/>
                <a:ea typeface="Meiryo UI" panose="020B0604030504040204" pitchFamily="34" charset="-128"/>
              </a:rPr>
              <a:t>個セット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カラー展開：チョコミルク、ミントレモン、ピーチオレンジ</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108×53×108(mm)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280ml</a:t>
            </a:r>
          </a:p>
          <a:p>
            <a:r>
              <a:rPr lang="ja-JP" altLang="en-US" sz="900" dirty="0">
                <a:latin typeface="Meiryo UI" panose="020B0604030504040204" pitchFamily="34" charset="-128"/>
                <a:ea typeface="Meiryo UI" panose="020B0604030504040204" pitchFamily="34" charset="-128"/>
              </a:rPr>
              <a:t>包装：紙帯、</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、食品衛生検査済、電子レンジ対応可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蓋部分に油性ボールペンで何度も書き込みできて、洗剤で簡単に洗い流せる容量</a:t>
            </a:r>
            <a:r>
              <a:rPr lang="en-US" altLang="ja-JP" sz="1600" dirty="0"/>
              <a:t>280ml</a:t>
            </a:r>
            <a:r>
              <a:rPr lang="ja-JP" altLang="en-US" sz="1600" dirty="0"/>
              <a:t>のフードコンテナ。中身の食品の消費期限を記載して管理すれば、フードロス削減に繋がるエコな商品です。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9" name="図 38">
            <a:extLst>
              <a:ext uri="{FF2B5EF4-FFF2-40B4-BE49-F238E27FC236}">
                <a16:creationId xmlns:a16="http://schemas.microsoft.com/office/drawing/2014/main" id="{42ED9677-E016-4AFD-5A7B-49106A00002A}"/>
              </a:ext>
            </a:extLst>
          </p:cNvPr>
          <p:cNvPicPr>
            <a:picLocks noChangeAspect="1"/>
          </p:cNvPicPr>
          <p:nvPr/>
        </p:nvPicPr>
        <p:blipFill>
          <a:blip r:embed="rId5"/>
          <a:stretch>
            <a:fillRect/>
          </a:stretch>
        </p:blipFill>
        <p:spPr>
          <a:xfrm>
            <a:off x="633776" y="1355718"/>
            <a:ext cx="3709645" cy="3709645"/>
          </a:xfrm>
          <a:prstGeom prst="rect">
            <a:avLst/>
          </a:prstGeom>
        </p:spPr>
      </p:pic>
    </p:spTree>
    <p:extLst>
      <p:ext uri="{BB962C8B-B14F-4D97-AF65-F5344CB8AC3E}">
        <p14:creationId xmlns:p14="http://schemas.microsoft.com/office/powerpoint/2010/main" val="1652749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フリースレギュラーブランケット</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a:solidFill>
                  <a:schemeClr val="bg1"/>
                </a:solidFill>
                <a:latin typeface="Meiryo UI" panose="020B0604030504040204" pitchFamily="34" charset="-128"/>
                <a:ea typeface="Meiryo UI" panose="020B0604030504040204" pitchFamily="34" charset="-128"/>
              </a:rPr>
              <a:t>バッグ付</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900×650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バッグ</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270×210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　　　　　　</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バッグ持ち手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10×190</a:t>
            </a:r>
            <a:r>
              <a:rPr lang="en"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付属品：取説付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考：ベーシックネイビー・ランプブラック・アイボリー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ひざ掛けにも肩掛けにもなるフリース素材のブランケットを専用バッグに入れたセットアイテムです。カラーはランプブラック、ベーシックネイビー、アイボリーの</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色。オリジナル名入れも可能！</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7" name="図 36">
            <a:extLst>
              <a:ext uri="{FF2B5EF4-FFF2-40B4-BE49-F238E27FC236}">
                <a16:creationId xmlns:a16="http://schemas.microsoft.com/office/drawing/2014/main" id="{6D415649-80E8-A84B-BF70-B77D9D2C4E82}"/>
              </a:ext>
            </a:extLst>
          </p:cNvPr>
          <p:cNvPicPr>
            <a:picLocks noChangeAspect="1"/>
          </p:cNvPicPr>
          <p:nvPr/>
        </p:nvPicPr>
        <p:blipFill>
          <a:blip r:embed="rId5"/>
          <a:stretch>
            <a:fillRect/>
          </a:stretch>
        </p:blipFill>
        <p:spPr>
          <a:xfrm>
            <a:off x="406423" y="1629100"/>
            <a:ext cx="4216400" cy="3057934"/>
          </a:xfrm>
          <a:prstGeom prst="rect">
            <a:avLst/>
          </a:prstGeom>
        </p:spPr>
      </p:pic>
    </p:spTree>
    <p:extLst>
      <p:ext uri="{BB962C8B-B14F-4D97-AF65-F5344CB8AC3E}">
        <p14:creationId xmlns:p14="http://schemas.microsoft.com/office/powerpoint/2010/main" val="3747090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保冷ボトルホルダー ショルダー付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 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本体</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φ80×H195(mm)</a:t>
            </a:r>
            <a:r>
              <a:rPr lang="ja-JP" altLang="en-US" sz="900" b="0" i="0" dirty="0">
                <a:solidFill>
                  <a:srgbClr val="333333"/>
                </a:solidFill>
                <a:effectLst/>
                <a:latin typeface="-apple-system"/>
              </a:rPr>
              <a:t>・ショルダー部分</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20×1400(mm)(</a:t>
            </a:r>
            <a:r>
              <a:rPr lang="ja-JP" altLang="en-US" sz="900" b="0" i="0" dirty="0">
                <a:solidFill>
                  <a:srgbClr val="333333"/>
                </a:solidFill>
                <a:effectLst/>
                <a:latin typeface="-apple-system"/>
              </a:rPr>
              <a:t>最大</a:t>
            </a:r>
            <a:r>
              <a:rPr lang="en-US" altLang="ja-JP" sz="900" b="0" i="0" dirty="0">
                <a:solidFill>
                  <a:srgbClr val="333333"/>
                </a:solidFill>
                <a:effectLst/>
                <a:latin typeface="-apple-system"/>
              </a:rPr>
              <a:t>)</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優れた保冷機能とショルダー紐がついているためアウトドアシーンなどでは特に便利なボトルホルダーです。ミルキーベージュとインクブラックの</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色バリエーションから選択可能です。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4117362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真空ステンレス ラウンドコップボトル </a:t>
            </a:r>
            <a:r>
              <a:rPr lang="en-US" altLang="ja-JP" sz="2000" dirty="0">
                <a:solidFill>
                  <a:schemeClr val="bg1"/>
                </a:solidFill>
                <a:latin typeface="Meiryo UI" panose="020B0604030504040204" pitchFamily="34" charset="-128"/>
                <a:ea typeface="Meiryo UI" panose="020B0604030504040204" pitchFamily="34" charset="-128"/>
              </a:rPr>
              <a:t>330ml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素材：ステンレス・</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202×87×67mm</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生産国：中国</a:t>
            </a:r>
          </a:p>
          <a:p>
            <a:r>
              <a:rPr lang="ja-JP" altLang="en-US" sz="900" dirty="0">
                <a:latin typeface="Meiryo UI" panose="020B0604030504040204" pitchFamily="34" charset="-128"/>
                <a:ea typeface="Meiryo UI" panose="020B0604030504040204" pitchFamily="34" charset="-128"/>
              </a:rPr>
              <a:t>備考：真空構造、容量</a:t>
            </a:r>
            <a:r>
              <a:rPr lang="en-US" altLang="ja-JP" sz="900" dirty="0">
                <a:latin typeface="Meiryo UI" panose="020B0604030504040204" pitchFamily="34" charset="-128"/>
                <a:ea typeface="Meiryo UI" panose="020B0604030504040204" pitchFamily="34" charset="-128"/>
              </a:rPr>
              <a:t>/330ml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コップになるキャップがどこか懐かしく見た目にもかわいい</a:t>
            </a:r>
            <a:r>
              <a:rPr lang="en-US" altLang="ja-JP" sz="1600" dirty="0"/>
              <a:t>330ml</a:t>
            </a:r>
            <a:r>
              <a:rPr lang="ja-JP" altLang="en-US" sz="1600" dirty="0"/>
              <a:t>サイズのステンレスボトルです。真空構造のため保冷温効果が高く、美味しい飲み物を美味しい温度のまま持ち歩けます。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97" name="図 96">
            <a:extLst>
              <a:ext uri="{FF2B5EF4-FFF2-40B4-BE49-F238E27FC236}">
                <a16:creationId xmlns:a16="http://schemas.microsoft.com/office/drawing/2014/main" id="{50CCE268-7F09-4AC2-F7BD-2A9666C409C8}"/>
              </a:ext>
            </a:extLst>
          </p:cNvPr>
          <p:cNvPicPr>
            <a:picLocks noChangeAspect="1"/>
          </p:cNvPicPr>
          <p:nvPr/>
        </p:nvPicPr>
        <p:blipFill>
          <a:blip r:embed="rId5"/>
          <a:stretch>
            <a:fillRect/>
          </a:stretch>
        </p:blipFill>
        <p:spPr>
          <a:xfrm>
            <a:off x="683380" y="1322007"/>
            <a:ext cx="3728917" cy="3728917"/>
          </a:xfrm>
          <a:prstGeom prst="rect">
            <a:avLst/>
          </a:prstGeom>
        </p:spPr>
      </p:pic>
    </p:spTree>
    <p:extLst>
      <p:ext uri="{BB962C8B-B14F-4D97-AF65-F5344CB8AC3E}">
        <p14:creationId xmlns:p14="http://schemas.microsoft.com/office/powerpoint/2010/main" val="13072837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ポケッタブルレジカゴトート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592350"/>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本体／約</a:t>
            </a:r>
            <a:r>
              <a:rPr lang="en-US" altLang="ja-JP" sz="900" dirty="0">
                <a:latin typeface="Meiryo UI" panose="020B0604030504040204" pitchFamily="34" charset="-128"/>
                <a:ea typeface="Meiryo UI" panose="020B0604030504040204" pitchFamily="34" charset="-128"/>
              </a:rPr>
              <a:t>W360×H260×D230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持ち手／約</a:t>
            </a:r>
            <a:r>
              <a:rPr lang="en-US" altLang="ja-JP" sz="900" dirty="0">
                <a:latin typeface="Meiryo UI" panose="020B0604030504040204" pitchFamily="34" charset="-128"/>
                <a:ea typeface="Meiryo UI" panose="020B0604030504040204" pitchFamily="34" charset="-128"/>
              </a:rPr>
              <a:t>W35×H530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約</a:t>
            </a:r>
            <a:r>
              <a:rPr lang="en-US" altLang="ja-JP" sz="900" dirty="0">
                <a:latin typeface="Meiryo UI" panose="020B0604030504040204" pitchFamily="34" charset="-128"/>
                <a:ea typeface="Meiryo UI" panose="020B0604030504040204" pitchFamily="34" charset="-128"/>
              </a:rPr>
              <a:t>20L</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485401"/>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369985"/>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軽くて持ち運びしやすいポケッタブル仕様のレジカゴトートバッグ。巾着サイド部分に切れ目が入っているので、大き目のレジカゴにも設置できて、カゴに入れた荷物を詰め替えなしで持ち運べます。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Picture 2">
            <a:extLst>
              <a:ext uri="{FF2B5EF4-FFF2-40B4-BE49-F238E27FC236}">
                <a16:creationId xmlns:a16="http://schemas.microsoft.com/office/drawing/2014/main" id="{4422789E-32BB-6A32-D822-93933F3602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422" y="1507794"/>
            <a:ext cx="3817096" cy="3817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680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倒れてもこぼれないサーモタンブラー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ABS､</a:t>
            </a:r>
            <a:r>
              <a:rPr lang="ja-JP" altLang="en-US" sz="900">
                <a:latin typeface="Meiryo UI" panose="020B0604030504040204" pitchFamily="34" charset="-128"/>
                <a:ea typeface="Meiryo UI" panose="020B0604030504040204" pitchFamily="34" charset="-128"/>
              </a:rPr>
              <a:t>シリコーンゴム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Φ72×140</a:t>
            </a:r>
            <a:r>
              <a:rPr lang="en-US"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280ml</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80℃</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倒しても中身をこぼさない上、断熱材入りで保温保冷効果のある便利なサーモタンブラーです。シンプルな見た目ですがカラーバリエーションは全</a:t>
            </a:r>
            <a:r>
              <a:rPr lang="en-US" altLang="ja-JP" sz="1600" dirty="0">
                <a:latin typeface="Meiryo UI" panose="020B0604030504040204" pitchFamily="34" charset="-128"/>
                <a:ea typeface="Meiryo UI" panose="020B0604030504040204" pitchFamily="34" charset="-128"/>
              </a:rPr>
              <a:t>4</a:t>
            </a:r>
            <a:r>
              <a:rPr lang="ja-JP" altLang="en-US" sz="1600">
                <a:latin typeface="Meiryo UI" panose="020B0604030504040204" pitchFamily="34" charset="-128"/>
                <a:ea typeface="Meiryo UI" panose="020B0604030504040204" pitchFamily="34" charset="-128"/>
              </a:rPr>
              <a:t>色ありますので、名入れ用におすすめです！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540FF95-A19B-4E49-85A9-35C831347237}"/>
              </a:ext>
            </a:extLst>
          </p:cNvPr>
          <p:cNvPicPr>
            <a:picLocks noChangeAspect="1"/>
          </p:cNvPicPr>
          <p:nvPr/>
        </p:nvPicPr>
        <p:blipFill>
          <a:blip r:embed="rId5"/>
          <a:stretch>
            <a:fillRect/>
          </a:stretch>
        </p:blipFill>
        <p:spPr>
          <a:xfrm>
            <a:off x="656449" y="1491895"/>
            <a:ext cx="3696641" cy="3518131"/>
          </a:xfrm>
          <a:prstGeom prst="rect">
            <a:avLst/>
          </a:prstGeom>
        </p:spPr>
      </p:pic>
    </p:spTree>
    <p:extLst>
      <p:ext uri="{BB962C8B-B14F-4D97-AF65-F5344CB8AC3E}">
        <p14:creationId xmlns:p14="http://schemas.microsoft.com/office/powerpoint/2010/main" val="975114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エコモ・フワリエ 保冷温買い物カゴバッグ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サイズ：使用時</a:t>
            </a:r>
            <a:r>
              <a:rPr lang="en-US" altLang="ja-JP" sz="900" dirty="0">
                <a:latin typeface="Meiryo UI" panose="020B0604030504040204" pitchFamily="34" charset="-128"/>
                <a:ea typeface="Meiryo UI" panose="020B0604030504040204" pitchFamily="34" charset="-128"/>
              </a:rPr>
              <a:t>/260×355×255mm</a:t>
            </a:r>
            <a:r>
              <a:rPr lang="ja-JP" altLang="en-US" sz="900" dirty="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φ80×220mm</a:t>
            </a:r>
          </a:p>
          <a:p>
            <a:r>
              <a:rPr lang="ja-JP" altLang="en-US" sz="900" dirty="0">
                <a:latin typeface="Meiryo UI" panose="020B0604030504040204" pitchFamily="34" charset="-128"/>
                <a:ea typeface="Meiryo UI" panose="020B0604030504040204" pitchFamily="34" charset="-128"/>
              </a:rPr>
              <a:t>包装：包装袋</a:t>
            </a:r>
          </a:p>
          <a:p>
            <a:r>
              <a:rPr lang="ja-JP" altLang="en-US" sz="900" dirty="0">
                <a:latin typeface="Meiryo UI" panose="020B0604030504040204" pitchFamily="34" charset="-128"/>
                <a:ea typeface="Meiryo UI" panose="020B0604030504040204" pitchFamily="34" charset="-128"/>
              </a:rPr>
              <a:t>生産国：中国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スーパーの買い物カゴにぴったりセットできるカゴバッグ。内側をシルバーコーティングしているため保冷温効果に優れており、またコンパクトにたためて持ち歩ける点も高ポイントです。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3" name="図 32">
            <a:extLst>
              <a:ext uri="{FF2B5EF4-FFF2-40B4-BE49-F238E27FC236}">
                <a16:creationId xmlns:a16="http://schemas.microsoft.com/office/drawing/2014/main" id="{FAB19317-1E24-B1E3-08D9-DFC3AFC9A262}"/>
              </a:ext>
            </a:extLst>
          </p:cNvPr>
          <p:cNvPicPr>
            <a:picLocks noChangeAspect="1"/>
          </p:cNvPicPr>
          <p:nvPr/>
        </p:nvPicPr>
        <p:blipFill>
          <a:blip r:embed="rId5"/>
          <a:stretch>
            <a:fillRect/>
          </a:stretch>
        </p:blipFill>
        <p:spPr>
          <a:xfrm>
            <a:off x="599545" y="1374510"/>
            <a:ext cx="3655246" cy="3655246"/>
          </a:xfrm>
          <a:prstGeom prst="rect">
            <a:avLst/>
          </a:prstGeom>
        </p:spPr>
      </p:pic>
    </p:spTree>
    <p:extLst>
      <p:ext uri="{BB962C8B-B14F-4D97-AF65-F5344CB8AC3E}">
        <p14:creationId xmlns:p14="http://schemas.microsoft.com/office/powerpoint/2010/main" val="3444886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クルリト マルシェバッグ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カラー展開：ネイビー、チャコールブラック、グレー、ミントブルー、セージグリーン、スモークピンク</a:t>
            </a:r>
          </a:p>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510×350×φ200(mm)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55×360(mm)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18L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くすみカラーでおしゃれな形状のマルシェバッグ。くるりと丸めてゴムバンドで留めればコンパクトにまとまるので、食料品や日用品の買出し用エコバッグに最適です。特典や景品として重宝します。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8" name="図 67">
            <a:extLst>
              <a:ext uri="{FF2B5EF4-FFF2-40B4-BE49-F238E27FC236}">
                <a16:creationId xmlns:a16="http://schemas.microsoft.com/office/drawing/2014/main" id="{26E902C1-DFFD-CD82-02AE-6DC9DEF4CB4B}"/>
              </a:ext>
            </a:extLst>
          </p:cNvPr>
          <p:cNvPicPr>
            <a:picLocks noChangeAspect="1"/>
          </p:cNvPicPr>
          <p:nvPr/>
        </p:nvPicPr>
        <p:blipFill>
          <a:blip r:embed="rId5"/>
          <a:stretch>
            <a:fillRect/>
          </a:stretch>
        </p:blipFill>
        <p:spPr>
          <a:xfrm>
            <a:off x="733228" y="1379507"/>
            <a:ext cx="3550831" cy="3550831"/>
          </a:xfrm>
          <a:prstGeom prst="rect">
            <a:avLst/>
          </a:prstGeom>
        </p:spPr>
      </p:pic>
    </p:spTree>
    <p:extLst>
      <p:ext uri="{BB962C8B-B14F-4D97-AF65-F5344CB8AC3E}">
        <p14:creationId xmlns:p14="http://schemas.microsoft.com/office/powerpoint/2010/main" val="8508712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コンパクト防災 </a:t>
            </a:r>
            <a:r>
              <a:rPr lang="en-US" altLang="ja-JP" sz="2000" dirty="0">
                <a:solidFill>
                  <a:schemeClr val="bg1"/>
                </a:solidFill>
                <a:latin typeface="Meiryo UI" panose="020B0604030504040204" pitchFamily="34" charset="-128"/>
                <a:ea typeface="Meiryo UI" panose="020B0604030504040204" pitchFamily="34" charset="-128"/>
              </a:rPr>
              <a:t>10</a:t>
            </a:r>
            <a:r>
              <a:rPr lang="ja-JP" altLang="en-US" sz="2000" dirty="0">
                <a:solidFill>
                  <a:schemeClr val="bg1"/>
                </a:solidFill>
                <a:latin typeface="Meiryo UI" panose="020B0604030504040204" pitchFamily="34" charset="-128"/>
                <a:ea typeface="Meiryo UI" panose="020B0604030504040204" pitchFamily="34" charset="-128"/>
              </a:rPr>
              <a:t>点セット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サイズ：防災用巾着：</a:t>
            </a:r>
            <a:r>
              <a:rPr lang="en-US" altLang="ja-JP" sz="900" dirty="0">
                <a:latin typeface="Meiryo UI" panose="020B0604030504040204" pitchFamily="34" charset="-128"/>
                <a:ea typeface="Meiryo UI" panose="020B0604030504040204" pitchFamily="34" charset="-128"/>
              </a:rPr>
              <a:t>165×220mm</a:t>
            </a:r>
          </a:p>
          <a:p>
            <a:r>
              <a:rPr lang="ja-JP" altLang="en-US" sz="900" dirty="0">
                <a:latin typeface="Meiryo UI" panose="020B0604030504040204" pitchFamily="34" charset="-128"/>
                <a:ea typeface="Meiryo UI" panose="020B0604030504040204" pitchFamily="34" charset="-128"/>
              </a:rPr>
              <a:t>包装：ポリ袋入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レインコートや携帯用トイレ、除菌ウェットティッシュ、カイロなど</a:t>
            </a:r>
            <a:r>
              <a:rPr lang="en-US" altLang="ja-JP" sz="1600" dirty="0"/>
              <a:t>10</a:t>
            </a:r>
            <a:r>
              <a:rPr lang="ja-JP" altLang="en-US" sz="1600" dirty="0"/>
              <a:t>点の、いざという時のために備えておくと安心な、防災セットです。防災イベントの特典用などにおすすめです。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6C1CF4F7-C658-F09E-C30C-636E2ABBCFD8}"/>
              </a:ext>
            </a:extLst>
          </p:cNvPr>
          <p:cNvPicPr>
            <a:picLocks noChangeAspect="1"/>
          </p:cNvPicPr>
          <p:nvPr/>
        </p:nvPicPr>
        <p:blipFill>
          <a:blip r:embed="rId5"/>
          <a:stretch>
            <a:fillRect/>
          </a:stretch>
        </p:blipFill>
        <p:spPr>
          <a:xfrm>
            <a:off x="731536" y="1402630"/>
            <a:ext cx="3581955" cy="3581955"/>
          </a:xfrm>
          <a:prstGeom prst="rect">
            <a:avLst/>
          </a:prstGeom>
        </p:spPr>
      </p:pic>
    </p:spTree>
    <p:extLst>
      <p:ext uri="{BB962C8B-B14F-4D97-AF65-F5344CB8AC3E}">
        <p14:creationId xmlns:p14="http://schemas.microsoft.com/office/powerpoint/2010/main" val="10948178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アイスネックリング</a:t>
            </a:r>
            <a:r>
              <a:rPr lang="en-US" altLang="ja-JP" sz="2000" dirty="0">
                <a:solidFill>
                  <a:schemeClr val="bg1"/>
                </a:solidFill>
                <a:latin typeface="Meiryo UI" panose="020B0604030504040204" pitchFamily="34" charset="-128"/>
                <a:ea typeface="Meiryo UI" panose="020B0604030504040204" pitchFamily="34" charset="-128"/>
              </a:rPr>
              <a:t>(EVA</a:t>
            </a:r>
            <a:r>
              <a:rPr lang="ja-JP" altLang="en-US" sz="2000" dirty="0">
                <a:solidFill>
                  <a:schemeClr val="bg1"/>
                </a:solidFill>
                <a:latin typeface="Meiryo UI" panose="020B0604030504040204" pitchFamily="34" charset="-128"/>
                <a:ea typeface="Meiryo UI" panose="020B0604030504040204" pitchFamily="34" charset="-128"/>
              </a:rPr>
              <a:t>ポーチ付</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本体／（外側）</a:t>
            </a:r>
            <a:r>
              <a:rPr lang="en-US" altLang="ja-JP" sz="900" dirty="0">
                <a:latin typeface="Meiryo UI" panose="020B0604030504040204" pitchFamily="34" charset="-128"/>
                <a:ea typeface="Meiryo UI" panose="020B0604030504040204" pitchFamily="34" charset="-128"/>
              </a:rPr>
              <a:t>TPU</a:t>
            </a:r>
            <a:r>
              <a:rPr lang="ja-JP" altLang="en-US" sz="900" dirty="0">
                <a:latin typeface="Meiryo UI" panose="020B0604030504040204" pitchFamily="34" charset="-128"/>
                <a:ea typeface="Meiryo UI" panose="020B0604030504040204" pitchFamily="34" charset="-128"/>
              </a:rPr>
              <a:t>（内容物）</a:t>
            </a:r>
            <a:r>
              <a:rPr lang="en-US" altLang="ja-JP" sz="900" dirty="0">
                <a:latin typeface="Meiryo UI" panose="020B0604030504040204" pitchFamily="34" charset="-128"/>
                <a:ea typeface="Meiryo UI" panose="020B0604030504040204" pitchFamily="34" charset="-128"/>
              </a:rPr>
              <a:t>PCM</a:t>
            </a:r>
            <a:r>
              <a:rPr lang="ja-JP" altLang="en-US" sz="900" dirty="0">
                <a:latin typeface="Meiryo UI" panose="020B0604030504040204" pitchFamily="34" charset="-128"/>
                <a:ea typeface="Meiryo UI" panose="020B0604030504040204" pitchFamily="34" charset="-128"/>
              </a:rPr>
              <a:t>　　ポーチ／</a:t>
            </a:r>
            <a:r>
              <a:rPr lang="en-US" altLang="ja-JP" sz="900" dirty="0">
                <a:latin typeface="Meiryo UI" panose="020B0604030504040204" pitchFamily="34" charset="-128"/>
                <a:ea typeface="Meiryo UI" panose="020B0604030504040204" pitchFamily="34" charset="-128"/>
              </a:rPr>
              <a:t>EVA</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本体／首回り約</a:t>
            </a:r>
            <a:r>
              <a:rPr lang="en-US" altLang="ja-JP" sz="900" dirty="0">
                <a:latin typeface="Meiryo UI" panose="020B0604030504040204" pitchFamily="34" charset="-128"/>
                <a:ea typeface="Meiryo UI" panose="020B0604030504040204" pitchFamily="34" charset="-128"/>
              </a:rPr>
              <a:t>320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EVA</a:t>
            </a:r>
            <a:r>
              <a:rPr lang="ja-JP" altLang="en-US" sz="900" dirty="0">
                <a:latin typeface="Meiryo UI" panose="020B0604030504040204" pitchFamily="34" charset="-128"/>
                <a:ea typeface="Meiryo UI" panose="020B0604030504040204" pitchFamily="34" charset="-128"/>
              </a:rPr>
              <a:t>ポーチ／約</a:t>
            </a:r>
            <a:r>
              <a:rPr lang="en-US" altLang="ja-JP" sz="900" dirty="0">
                <a:latin typeface="Meiryo UI" panose="020B0604030504040204" pitchFamily="34" charset="-128"/>
                <a:ea typeface="Meiryo UI" panose="020B0604030504040204" pitchFamily="34" charset="-128"/>
              </a:rPr>
              <a:t>W185×H195</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付属品</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取説付</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HDPE</a:t>
            </a:r>
            <a:r>
              <a:rPr lang="ja-JP" altLang="en-US" sz="900" dirty="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53280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真夏の熱中症対策にオススメのアイスネックリング。冷蔵庫・冷凍庫・冷水でリングを冷やせばくり返し何度も使用することができます。冷やしたリングを収納して持ち歩ける専用ポーチ付きです。</a:t>
            </a:r>
          </a:p>
          <a:p>
            <a:pPr algn="just">
              <a:lnSpc>
                <a:spcPts val="2400"/>
              </a:lnSpc>
            </a:pPr>
            <a:endParaRPr lang="ja-JP" altLang="en-US" sz="1600" b="0" i="0" dirty="0">
              <a:solidFill>
                <a:srgbClr val="333333"/>
              </a:solidFill>
              <a:effectLst/>
              <a:highlight>
                <a:srgbClr val="FFFFFF"/>
              </a:highlight>
              <a:latin typeface="-apple-system"/>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0" name="Picture 6">
            <a:extLst>
              <a:ext uri="{FF2B5EF4-FFF2-40B4-BE49-F238E27FC236}">
                <a16:creationId xmlns:a16="http://schemas.microsoft.com/office/drawing/2014/main" id="{3ADCF03B-3EC6-5EF1-D83D-B8C6D082AE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859" y="1486949"/>
            <a:ext cx="3485099" cy="3485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55482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モシモニソナエル ワイド</a:t>
            </a:r>
            <a:r>
              <a:rPr lang="en-US" altLang="ja-JP" sz="2000" dirty="0">
                <a:solidFill>
                  <a:schemeClr val="bg1"/>
                </a:solidFill>
                <a:latin typeface="Meiryo UI" panose="020B0604030504040204" pitchFamily="34" charset="-128"/>
                <a:ea typeface="Meiryo UI" panose="020B0604030504040204" pitchFamily="34" charset="-128"/>
              </a:rPr>
              <a:t>FM/AM</a:t>
            </a:r>
            <a:r>
              <a:rPr lang="ja-JP" altLang="en-US" sz="2000" dirty="0">
                <a:solidFill>
                  <a:schemeClr val="bg1"/>
                </a:solidFill>
                <a:latin typeface="Meiryo UI" panose="020B0604030504040204" pitchFamily="34" charset="-128"/>
                <a:ea typeface="Meiryo UI" panose="020B0604030504040204" pitchFamily="34" charset="-128"/>
              </a:rPr>
              <a:t>ラジオ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カラー展開：単色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67×100×34mm</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備考：単三乾電池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本使用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別途</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非常時に役立つワイド</a:t>
            </a:r>
            <a:r>
              <a:rPr lang="en-US" altLang="ja-JP" sz="1600" dirty="0">
                <a:latin typeface="Meiryo UI" panose="020B0604030504040204" pitchFamily="34" charset="-128"/>
                <a:ea typeface="Meiryo UI" panose="020B0604030504040204" pitchFamily="34" charset="-128"/>
              </a:rPr>
              <a:t>FM</a:t>
            </a:r>
            <a:r>
              <a:rPr lang="ja-JP" altLang="en-US" sz="1600" dirty="0">
                <a:latin typeface="Meiryo UI" panose="020B0604030504040204" pitchFamily="34" charset="-128"/>
                <a:ea typeface="Meiryo UI" panose="020B0604030504040204" pitchFamily="34" charset="-128"/>
              </a:rPr>
              <a:t>対応の携帯ラジオです。災害時には何よりもまず情報が必要となりますが、これひとつ備えておけば安心です。防災イベントのノベルティ等にもおすすめです。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7B175CF6-1686-C55B-A0CE-902C663B0D39}"/>
              </a:ext>
            </a:extLst>
          </p:cNvPr>
          <p:cNvPicPr>
            <a:picLocks noChangeAspect="1"/>
          </p:cNvPicPr>
          <p:nvPr/>
        </p:nvPicPr>
        <p:blipFill>
          <a:blip r:embed="rId5"/>
          <a:stretch>
            <a:fillRect/>
          </a:stretch>
        </p:blipFill>
        <p:spPr>
          <a:xfrm>
            <a:off x="729698" y="1357054"/>
            <a:ext cx="3578454" cy="3578454"/>
          </a:xfrm>
          <a:prstGeom prst="rect">
            <a:avLst/>
          </a:prstGeom>
        </p:spPr>
      </p:pic>
    </p:spTree>
    <p:extLst>
      <p:ext uri="{BB962C8B-B14F-4D97-AF65-F5344CB8AC3E}">
        <p14:creationId xmlns:p14="http://schemas.microsoft.com/office/powerpoint/2010/main" val="32027114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いつもみまもる・ポータブル防災</a:t>
            </a:r>
            <a:r>
              <a:rPr lang="en-US" altLang="ja-JP" sz="2000" dirty="0">
                <a:solidFill>
                  <a:schemeClr val="bg1"/>
                </a:solidFill>
                <a:latin typeface="Meiryo UI" panose="020B0604030504040204" pitchFamily="34" charset="-128"/>
                <a:ea typeface="Meiryo UI" panose="020B0604030504040204" pitchFamily="34" charset="-128"/>
              </a:rPr>
              <a:t>11</a:t>
            </a:r>
            <a:r>
              <a:rPr lang="ja-JP" altLang="en-US" sz="2000" dirty="0">
                <a:solidFill>
                  <a:schemeClr val="bg1"/>
                </a:solidFill>
                <a:latin typeface="Meiryo UI" panose="020B0604030504040204" pitchFamily="34" charset="-128"/>
                <a:ea typeface="Meiryo UI" panose="020B0604030504040204" pitchFamily="34" charset="-128"/>
              </a:rPr>
              <a:t>点セット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サイズ：持出し巾着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220×170mm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備考：名入れ可能セット内容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持出し巾着、緊急簡易トイレ、アルミブランケット、水に流せるペーパー、ウェットティッシュ、綿棒、ワンタッチホータイ、ばんそうこう、ミニカイロ、</a:t>
            </a:r>
            <a:r>
              <a:rPr lang="en-US" altLang="ja-JP" sz="900" dirty="0">
                <a:latin typeface="Meiryo UI" panose="020B0604030504040204" pitchFamily="34" charset="-128"/>
                <a:ea typeface="Meiryo UI" panose="020B0604030504040204" pitchFamily="34" charset="-128"/>
              </a:rPr>
              <a:t>3D</a:t>
            </a:r>
            <a:r>
              <a:rPr lang="ja-JP" altLang="en-US" sz="900" dirty="0">
                <a:latin typeface="Meiryo UI" panose="020B0604030504040204" pitchFamily="34" charset="-128"/>
                <a:ea typeface="Meiryo UI" panose="020B0604030504040204" pitchFamily="34" charset="-128"/>
              </a:rPr>
              <a:t>マスク、ホイッスル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商品のセット内容、パッケージのデザインが変更になる場合がございます。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緊急簡易トイレやアルミブランケット、ミニカイロなど、いざという時にあると助けるアイテムが</a:t>
            </a:r>
            <a:r>
              <a:rPr lang="en-US" altLang="ja-JP" sz="1600" dirty="0"/>
              <a:t>11</a:t>
            </a:r>
            <a:r>
              <a:rPr lang="ja-JP" altLang="en-US" sz="1600" dirty="0"/>
              <a:t>点詰め合わされた緊急避難用のセット。防災イベントのノベルティ用や特典用などにおすすめ。</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1" name="図 30">
            <a:extLst>
              <a:ext uri="{FF2B5EF4-FFF2-40B4-BE49-F238E27FC236}">
                <a16:creationId xmlns:a16="http://schemas.microsoft.com/office/drawing/2014/main" id="{61F5475D-CF60-1D27-2016-A169C4265FAF}"/>
              </a:ext>
            </a:extLst>
          </p:cNvPr>
          <p:cNvPicPr>
            <a:picLocks noChangeAspect="1"/>
          </p:cNvPicPr>
          <p:nvPr/>
        </p:nvPicPr>
        <p:blipFill>
          <a:blip r:embed="rId5"/>
          <a:stretch>
            <a:fillRect/>
          </a:stretch>
        </p:blipFill>
        <p:spPr>
          <a:xfrm>
            <a:off x="680266" y="1396801"/>
            <a:ext cx="3590620" cy="3590620"/>
          </a:xfrm>
          <a:prstGeom prst="rect">
            <a:avLst/>
          </a:prstGeom>
        </p:spPr>
      </p:pic>
    </p:spTree>
    <p:extLst>
      <p:ext uri="{BB962C8B-B14F-4D97-AF65-F5344CB8AC3E}">
        <p14:creationId xmlns:p14="http://schemas.microsoft.com/office/powerpoint/2010/main" val="23103265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グラデーションサーモタンブラー </a:t>
            </a:r>
            <a:r>
              <a:rPr lang="en-US" altLang="ja-JP" sz="2000" dirty="0">
                <a:solidFill>
                  <a:schemeClr val="bg1"/>
                </a:solidFill>
                <a:latin typeface="Meiryo UI" panose="020B0604030504040204" pitchFamily="34" charset="-128"/>
                <a:ea typeface="Meiryo UI" panose="020B0604030504040204" pitchFamily="34" charset="-128"/>
              </a:rPr>
              <a:t>330ml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素材：ステンレス</a:t>
            </a:r>
            <a:r>
              <a:rPr lang="en-US" altLang="ja-JP" sz="900" dirty="0">
                <a:latin typeface="Meiryo UI" panose="020B0604030504040204" pitchFamily="34" charset="-128"/>
                <a:ea typeface="Meiryo UI" panose="020B0604030504040204" pitchFamily="34" charset="-128"/>
              </a:rPr>
              <a:t>(18-8) </a:t>
            </a:r>
            <a:r>
              <a:rPr lang="ja-JP" altLang="en-US" sz="900" dirty="0">
                <a:latin typeface="Meiryo UI" panose="020B0604030504040204" pitchFamily="34" charset="-128"/>
                <a:ea typeface="Meiryo UI" panose="020B0604030504040204" pitchFamily="34" charset="-128"/>
              </a:rPr>
              <a:t>他</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Φ83×108(mm)</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330ml</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袋、紙箱</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975"/>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highlight>
                  <a:srgbClr val="FFFFFF"/>
                </a:highlight>
                <a:latin typeface="+mn-ea"/>
              </a:rPr>
              <a:t>330ml</a:t>
            </a:r>
            <a:r>
              <a:rPr lang="ja-JP" altLang="en-US" sz="1600" b="0" i="0" dirty="0">
                <a:solidFill>
                  <a:srgbClr val="333333"/>
                </a:solidFill>
                <a:effectLst/>
                <a:highlight>
                  <a:srgbClr val="FFFFFF"/>
                </a:highlight>
                <a:latin typeface="+mn-ea"/>
              </a:rPr>
              <a:t>サイズの、淡くも鮮やかなグラデーションがとってもオシャレなタンブラーです。オリジナル名入れも可能なため、物販用にも記念用にもノベルティ用にも人気のあるタイプです。</a:t>
            </a:r>
            <a:endParaRPr lang="ja-JP" altLang="en-US" sz="1600" dirty="0">
              <a:latin typeface="+mn-ea"/>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AA8AA5F9-A760-5ECD-A8A9-EAF50341BEB9}"/>
              </a:ext>
            </a:extLst>
          </p:cNvPr>
          <p:cNvPicPr>
            <a:picLocks noChangeAspect="1"/>
          </p:cNvPicPr>
          <p:nvPr/>
        </p:nvPicPr>
        <p:blipFill>
          <a:blip r:embed="rId5"/>
          <a:stretch>
            <a:fillRect/>
          </a:stretch>
        </p:blipFill>
        <p:spPr>
          <a:xfrm>
            <a:off x="661643" y="1371565"/>
            <a:ext cx="3645181" cy="3645181"/>
          </a:xfrm>
          <a:prstGeom prst="rect">
            <a:avLst/>
          </a:prstGeom>
        </p:spPr>
      </p:pic>
    </p:spTree>
    <p:extLst>
      <p:ext uri="{BB962C8B-B14F-4D97-AF65-F5344CB8AC3E}">
        <p14:creationId xmlns:p14="http://schemas.microsoft.com/office/powerpoint/2010/main" val="624692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充電式折りたたみコンパクトファン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樹脂、ポリプロピレンストラップ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a:t>
            </a:r>
          </a:p>
          <a:p>
            <a:r>
              <a:rPr lang="ja-JP" altLang="en-US" sz="900" dirty="0">
                <a:latin typeface="Meiryo UI" panose="020B0604030504040204" pitchFamily="34" charset="-128"/>
                <a:ea typeface="Meiryo UI" panose="020B0604030504040204" pitchFamily="34" charset="-128"/>
              </a:rPr>
              <a:t>サイズ：使用時</a:t>
            </a:r>
            <a:r>
              <a:rPr lang="en-US" altLang="ja-JP" sz="900" dirty="0">
                <a:latin typeface="Meiryo UI" panose="020B0604030504040204" pitchFamily="34" charset="-128"/>
                <a:ea typeface="Meiryo UI" panose="020B0604030504040204" pitchFamily="34" charset="-128"/>
              </a:rPr>
              <a:t>:160×85×43mm </a:t>
            </a:r>
            <a:r>
              <a:rPr lang="ja-JP" altLang="en-US" sz="900" dirty="0">
                <a:latin typeface="Meiryo UI" panose="020B0604030504040204" pitchFamily="34" charset="-128"/>
                <a:ea typeface="Meiryo UI" panose="020B0604030504040204" pitchFamily="34" charset="-128"/>
              </a:rPr>
              <a:t>折りたたみ時</a:t>
            </a:r>
            <a:r>
              <a:rPr lang="en-US" altLang="ja-JP" sz="900" dirty="0">
                <a:latin typeface="Meiryo UI" panose="020B0604030504040204" pitchFamily="34" charset="-128"/>
                <a:ea typeface="Meiryo UI" panose="020B0604030504040204" pitchFamily="34" charset="-128"/>
              </a:rPr>
              <a:t>:112×85×43mm </a:t>
            </a:r>
            <a:r>
              <a:rPr lang="ja-JP" altLang="en-US" sz="900" dirty="0">
                <a:latin typeface="Meiryo UI" panose="020B0604030504040204" pitchFamily="34" charset="-128"/>
                <a:ea typeface="Meiryo UI" panose="020B0604030504040204" pitchFamily="34" charset="-128"/>
              </a:rPr>
              <a:t>ストラップ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全長約</a:t>
            </a:r>
            <a:r>
              <a:rPr lang="en-US" altLang="ja-JP" sz="900" dirty="0">
                <a:latin typeface="Meiryo UI" panose="020B0604030504040204" pitchFamily="34" charset="-128"/>
                <a:ea typeface="Meiryo UI" panose="020B0604030504040204" pitchFamily="34" charset="-128"/>
              </a:rPr>
              <a:t>390mm </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115×88×52mm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 セット内容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本体、ストラップ、蓄電用</a:t>
            </a:r>
            <a:r>
              <a:rPr lang="en-US" altLang="ja-JP" sz="900" dirty="0">
                <a:latin typeface="Meiryo UI" panose="020B0604030504040204" pitchFamily="34" charset="-128"/>
                <a:ea typeface="Meiryo UI" panose="020B0604030504040204" pitchFamily="34" charset="-128"/>
              </a:rPr>
              <a:t>USB</a:t>
            </a:r>
            <a:r>
              <a:rPr lang="ja-JP" altLang="en-US" sz="900" dirty="0">
                <a:latin typeface="Meiryo UI" panose="020B0604030504040204" pitchFamily="34" charset="-128"/>
                <a:ea typeface="Meiryo UI" panose="020B0604030504040204" pitchFamily="34" charset="-128"/>
              </a:rPr>
              <a:t>ケーブル 連続使用可能時間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1?5</a:t>
            </a:r>
            <a:r>
              <a:rPr lang="ja-JP" altLang="en-US" sz="900" dirty="0">
                <a:latin typeface="Meiryo UI" panose="020B0604030504040204" pitchFamily="34" charset="-128"/>
                <a:ea typeface="Meiryo UI" panose="020B0604030504040204" pitchFamily="34" charset="-128"/>
              </a:rPr>
              <a:t>時間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風量により異なる</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蓄電時間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時間 バッテリー容量</a:t>
            </a:r>
            <a:r>
              <a:rPr lang="en-US" altLang="ja-JP" sz="900" dirty="0">
                <a:latin typeface="Meiryo UI" panose="020B0604030504040204" pitchFamily="34" charset="-128"/>
                <a:ea typeface="Meiryo UI" panose="020B0604030504040204" pitchFamily="34" charset="-128"/>
              </a:rPr>
              <a:t>:500mAh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コンパクトに折り畳める充電式ファン。風量を</a:t>
            </a:r>
            <a:r>
              <a:rPr lang="en-US" altLang="ja-JP" sz="1600" dirty="0"/>
              <a:t>3</a:t>
            </a:r>
            <a:r>
              <a:rPr lang="ja-JP" altLang="en-US" sz="1600" dirty="0"/>
              <a:t>段階で切替えできて、携帯用にも便利！移動中・職場・学校・スポーツ時など様々な場面で活用できます。各種ノベルティや物販品として重宝します。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5" name="図 74">
            <a:extLst>
              <a:ext uri="{FF2B5EF4-FFF2-40B4-BE49-F238E27FC236}">
                <a16:creationId xmlns:a16="http://schemas.microsoft.com/office/drawing/2014/main" id="{375257D1-2571-3E6A-1A49-CB813713EED5}"/>
              </a:ext>
            </a:extLst>
          </p:cNvPr>
          <p:cNvPicPr>
            <a:picLocks noChangeAspect="1"/>
          </p:cNvPicPr>
          <p:nvPr/>
        </p:nvPicPr>
        <p:blipFill>
          <a:blip r:embed="rId5"/>
          <a:stretch>
            <a:fillRect/>
          </a:stretch>
        </p:blipFill>
        <p:spPr>
          <a:xfrm>
            <a:off x="685965" y="1342792"/>
            <a:ext cx="3667125" cy="3667125"/>
          </a:xfrm>
          <a:prstGeom prst="rect">
            <a:avLst/>
          </a:prstGeom>
        </p:spPr>
      </p:pic>
    </p:spTree>
    <p:extLst>
      <p:ext uri="{BB962C8B-B14F-4D97-AF65-F5344CB8AC3E}">
        <p14:creationId xmlns:p14="http://schemas.microsoft.com/office/powerpoint/2010/main" val="40831007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備えて安心</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スピーカー付きワイド</a:t>
            </a:r>
            <a:r>
              <a:rPr lang="en-US" altLang="ja-JP" sz="2000" dirty="0">
                <a:solidFill>
                  <a:schemeClr val="bg1"/>
                </a:solidFill>
                <a:latin typeface="Meiryo UI" panose="020B0604030504040204" pitchFamily="34" charset="-128"/>
                <a:ea typeface="Meiryo UI" panose="020B0604030504040204" pitchFamily="34" charset="-128"/>
              </a:rPr>
              <a:t>FM&amp;AM</a:t>
            </a:r>
            <a:r>
              <a:rPr lang="ja-JP" altLang="en-US" sz="2000" dirty="0">
                <a:solidFill>
                  <a:schemeClr val="bg1"/>
                </a:solidFill>
                <a:latin typeface="Meiryo UI" panose="020B0604030504040204" pitchFamily="34" charset="-128"/>
                <a:ea typeface="Meiryo UI" panose="020B0604030504040204" pitchFamily="34" charset="-128"/>
              </a:rPr>
              <a:t>ラジオ </a:t>
            </a:r>
            <a:endParaRPr lang="en-US" altLang="ja-JP"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a:t>
            </a:r>
            <a:r>
              <a:rPr lang="en-US" altLang="ja-JP" sz="900" dirty="0">
                <a:latin typeface="Meiryo UI" panose="020B0604030504040204" pitchFamily="34" charset="-128"/>
                <a:ea typeface="Meiryo UI" panose="020B0604030504040204" pitchFamily="34" charset="-128"/>
              </a:rPr>
              <a:t>PVC</a:t>
            </a:r>
            <a:r>
              <a:rPr lang="ja-JP" altLang="en-US" sz="900" dirty="0">
                <a:latin typeface="Meiryo UI" panose="020B0604030504040204" pitchFamily="34" charset="-128"/>
                <a:ea typeface="Meiryo UI" panose="020B0604030504040204" pitchFamily="34" charset="-128"/>
              </a:rPr>
              <a:t>・スチール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10×3.5×6.5cm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73g</a:t>
            </a:r>
          </a:p>
          <a:p>
            <a:r>
              <a:rPr lang="ja-JP" altLang="en-US" sz="900" dirty="0">
                <a:latin typeface="Meiryo UI" panose="020B0604030504040204" pitchFamily="34" charset="-128"/>
                <a:ea typeface="Meiryo UI" panose="020B0604030504040204" pitchFamily="34" charset="-128"/>
              </a:rPr>
              <a:t>包装：化粧箱入り</a:t>
            </a:r>
          </a:p>
          <a:p>
            <a:r>
              <a:rPr lang="ja-JP" altLang="en-US" sz="900" dirty="0">
                <a:latin typeface="Meiryo UI" panose="020B0604030504040204" pitchFamily="34" charset="-128"/>
                <a:ea typeface="Meiryo UI" panose="020B0604030504040204" pitchFamily="34" charset="-128"/>
              </a:rPr>
              <a:t>注意事項：単</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形乾電池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本使用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災害時の情報収集にとっても役立つ、イヤホンが苦手な人でも使えるスピーカー付きワイド</a:t>
            </a:r>
            <a:r>
              <a:rPr lang="en-US" altLang="ja-JP" sz="1600" dirty="0"/>
              <a:t>FM</a:t>
            </a:r>
            <a:r>
              <a:rPr lang="ja-JP" altLang="en-US" sz="1600" dirty="0"/>
              <a:t>＆</a:t>
            </a:r>
            <a:r>
              <a:rPr lang="en-US" altLang="ja-JP" sz="1600" dirty="0"/>
              <a:t>AM</a:t>
            </a:r>
            <a:r>
              <a:rPr lang="ja-JP" altLang="en-US" sz="1600" dirty="0"/>
              <a:t>ラジオです。名入れプリントも可能ですので、オリジナルグッズとしてもおすすめです。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4" name="図 63">
            <a:extLst>
              <a:ext uri="{FF2B5EF4-FFF2-40B4-BE49-F238E27FC236}">
                <a16:creationId xmlns:a16="http://schemas.microsoft.com/office/drawing/2014/main" id="{A52995DA-CF70-80C8-2871-650777997137}"/>
              </a:ext>
            </a:extLst>
          </p:cNvPr>
          <p:cNvPicPr>
            <a:picLocks noChangeAspect="1"/>
          </p:cNvPicPr>
          <p:nvPr/>
        </p:nvPicPr>
        <p:blipFill>
          <a:blip r:embed="rId5"/>
          <a:stretch>
            <a:fillRect/>
          </a:stretch>
        </p:blipFill>
        <p:spPr>
          <a:xfrm>
            <a:off x="701958" y="1411148"/>
            <a:ext cx="3549996" cy="3549996"/>
          </a:xfrm>
          <a:prstGeom prst="rect">
            <a:avLst/>
          </a:prstGeom>
        </p:spPr>
      </p:pic>
    </p:spTree>
    <p:extLst>
      <p:ext uri="{BB962C8B-B14F-4D97-AF65-F5344CB8AC3E}">
        <p14:creationId xmlns:p14="http://schemas.microsoft.com/office/powerpoint/2010/main" val="24608956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4WAY</a:t>
            </a:r>
            <a:r>
              <a:rPr lang="ja-JP" altLang="en-US" sz="2000" dirty="0">
                <a:solidFill>
                  <a:schemeClr val="bg1"/>
                </a:solidFill>
                <a:latin typeface="Meiryo UI" panose="020B0604030504040204" pitchFamily="34" charset="-128"/>
                <a:ea typeface="Meiryo UI" panose="020B0604030504040204" pitchFamily="34" charset="-128"/>
              </a:rPr>
              <a:t>ランタンライト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HIPS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PS</a:t>
            </a:r>
            <a:r>
              <a:rPr lang="ja-JP" altLang="en-US" sz="900" dirty="0">
                <a:latin typeface="Meiryo UI" panose="020B0604030504040204" pitchFamily="34" charset="-128"/>
                <a:ea typeface="Meiryo UI" panose="020B0604030504040204" pitchFamily="34" charset="-128"/>
              </a:rPr>
              <a:t>・鉄</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Φ68×95mm</a:t>
            </a:r>
          </a:p>
          <a:p>
            <a:r>
              <a:rPr lang="ja-JP" altLang="en-US" sz="900" dirty="0">
                <a:latin typeface="Meiryo UI" panose="020B0604030504040204" pitchFamily="34" charset="-128"/>
                <a:ea typeface="Meiryo UI" panose="020B0604030504040204" pitchFamily="34" charset="-128"/>
              </a:rPr>
              <a:t>包装：箱入 箱サイズ</a:t>
            </a:r>
            <a:r>
              <a:rPr lang="en-US" altLang="ja-JP" sz="900" dirty="0">
                <a:latin typeface="Meiryo UI" panose="020B0604030504040204" pitchFamily="34" charset="-128"/>
                <a:ea typeface="Meiryo UI" panose="020B0604030504040204" pitchFamily="34" charset="-128"/>
              </a:rPr>
              <a:t>/110×77×75mm</a:t>
            </a:r>
          </a:p>
          <a:p>
            <a:r>
              <a:rPr lang="ja-JP" altLang="en-US" sz="900" dirty="0">
                <a:latin typeface="Meiryo UI" panose="020B0604030504040204" pitchFamily="34" charset="-128"/>
                <a:ea typeface="Meiryo UI" panose="020B0604030504040204" pitchFamily="34" charset="-128"/>
              </a:rPr>
              <a:t>備考：電源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単</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電池</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本別売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ボタンひとつで懐中電灯、卓上ライト、</a:t>
            </a:r>
            <a:r>
              <a:rPr lang="en-US" altLang="ja-JP" sz="1600" dirty="0"/>
              <a:t>SOS</a:t>
            </a:r>
            <a:r>
              <a:rPr lang="ja-JP" altLang="en-US" sz="1600" dirty="0"/>
              <a:t>を求める赤色点滅ライトと変えることができる上、左右の取っ手を上に向けて引っ張ればランタンとしても利用可能。防災グッズ用におすすめ。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3" name="図 32">
            <a:extLst>
              <a:ext uri="{FF2B5EF4-FFF2-40B4-BE49-F238E27FC236}">
                <a16:creationId xmlns:a16="http://schemas.microsoft.com/office/drawing/2014/main" id="{03CCC782-70D1-3CDC-DE78-3155D8F08B4E}"/>
              </a:ext>
            </a:extLst>
          </p:cNvPr>
          <p:cNvPicPr>
            <a:picLocks noChangeAspect="1"/>
          </p:cNvPicPr>
          <p:nvPr/>
        </p:nvPicPr>
        <p:blipFill>
          <a:blip r:embed="rId5"/>
          <a:stretch>
            <a:fillRect/>
          </a:stretch>
        </p:blipFill>
        <p:spPr>
          <a:xfrm>
            <a:off x="657623" y="1342571"/>
            <a:ext cx="3655868" cy="3655868"/>
          </a:xfrm>
          <a:prstGeom prst="rect">
            <a:avLst/>
          </a:prstGeom>
        </p:spPr>
      </p:pic>
    </p:spTree>
    <p:extLst>
      <p:ext uri="{BB962C8B-B14F-4D97-AF65-F5344CB8AC3E}">
        <p14:creationId xmlns:p14="http://schemas.microsoft.com/office/powerpoint/2010/main" val="40658506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シャイニーマット真空ステンレスマグ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カラー展開：ブラウン、ブラック</a:t>
            </a:r>
          </a:p>
          <a:p>
            <a:r>
              <a:rPr lang="ja-JP" altLang="en-US" sz="900" dirty="0">
                <a:latin typeface="Meiryo UI" panose="020B0604030504040204" pitchFamily="34" charset="-128"/>
                <a:ea typeface="Meiryo UI" panose="020B0604030504040204" pitchFamily="34" charset="-128"/>
              </a:rPr>
              <a:t>素材：ステンレス鋼</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φ87×100mm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105×105×105mm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 容量</a:t>
            </a:r>
            <a:r>
              <a:rPr lang="en-US" altLang="ja-JP" sz="900" dirty="0">
                <a:latin typeface="Meiryo UI" panose="020B0604030504040204" pitchFamily="34" charset="-128"/>
                <a:ea typeface="Meiryo UI" panose="020B0604030504040204" pitchFamily="34" charset="-128"/>
              </a:rPr>
              <a:t>:430ml__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真空ステンレス素材で保冷も保温もしっかりしてくれるため、美味しい飲み物を美味しい温度のまま味わえます。マットな質感もオリジナル名入れがよく映え、高級感のあるアイテムです。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ED636054-1302-C63A-B89B-E0B149DED30E}"/>
              </a:ext>
            </a:extLst>
          </p:cNvPr>
          <p:cNvPicPr>
            <a:picLocks noChangeAspect="1"/>
          </p:cNvPicPr>
          <p:nvPr/>
        </p:nvPicPr>
        <p:blipFill>
          <a:blip r:embed="rId5"/>
          <a:stretch>
            <a:fillRect/>
          </a:stretch>
        </p:blipFill>
        <p:spPr>
          <a:xfrm>
            <a:off x="733739" y="1422052"/>
            <a:ext cx="3590620" cy="3590620"/>
          </a:xfrm>
          <a:prstGeom prst="rect">
            <a:avLst/>
          </a:prstGeom>
        </p:spPr>
      </p:pic>
    </p:spTree>
    <p:extLst>
      <p:ext uri="{BB962C8B-B14F-4D97-AF65-F5344CB8AC3E}">
        <p14:creationId xmlns:p14="http://schemas.microsoft.com/office/powerpoint/2010/main" val="727920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クルリト ランチバッグ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270×300(</a:t>
            </a:r>
            <a:r>
              <a:rPr lang="ja-JP" altLang="en-US" sz="900">
                <a:latin typeface="Meiryo UI" panose="020B0604030504040204" pitchFamily="34" charset="-128"/>
                <a:ea typeface="Meiryo UI" panose="020B0604030504040204" pitchFamily="34" charset="-128"/>
              </a:rPr>
              <a:t>持ち手含む</a:t>
            </a:r>
            <a:r>
              <a:rPr lang="en-US" altLang="ja-JP" sz="900" dirty="0">
                <a:latin typeface="Meiryo UI" panose="020B0604030504040204" pitchFamily="34" charset="-128"/>
                <a:ea typeface="Meiryo UI" panose="020B0604030504040204" pitchFamily="34" charset="-128"/>
              </a:rPr>
              <a:t>440)(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　　　　　　</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50×140(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折りたたみ・マチ</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190(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10</a:t>
            </a:r>
            <a:r>
              <a:rPr lang="en" altLang="ja-JP" sz="900" dirty="0">
                <a:latin typeface="Meiryo UI" panose="020B0604030504040204" pitchFamily="34" charset="-128"/>
                <a:ea typeface="Meiryo UI" panose="020B0604030504040204" pitchFamily="34" charset="-128"/>
              </a:rPr>
              <a:t>L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考：ネイビー・ブラック・カーキ・レッド・ブルー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幅広いマチでお弁当をそのまま入れられるシンプルなランチバッグです。クルクルと丸めてゴムバンドで留めればコンパクトになり持ち歩き用としても便利です。</a:t>
            </a:r>
            <a:r>
              <a:rPr lang="en-US" altLang="ja-JP" sz="1600" dirty="0">
                <a:latin typeface="Meiryo UI" panose="020B0604030504040204" pitchFamily="34" charset="-128"/>
                <a:ea typeface="Meiryo UI" panose="020B0604030504040204" pitchFamily="34" charset="-128"/>
              </a:rPr>
              <a:t>5</a:t>
            </a:r>
            <a:r>
              <a:rPr lang="ja-JP" altLang="en-US" sz="1600">
                <a:latin typeface="Meiryo UI" panose="020B0604030504040204" pitchFamily="34" charset="-128"/>
                <a:ea typeface="Meiryo UI" panose="020B0604030504040204" pitchFamily="34" charset="-128"/>
              </a:rPr>
              <a:t>色展開からお選びください。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0" name="図 19">
            <a:extLst>
              <a:ext uri="{FF2B5EF4-FFF2-40B4-BE49-F238E27FC236}">
                <a16:creationId xmlns:a16="http://schemas.microsoft.com/office/drawing/2014/main" id="{AD04C9B8-CD9B-3247-A72C-8AD2DA211100}"/>
              </a:ext>
            </a:extLst>
          </p:cNvPr>
          <p:cNvPicPr>
            <a:picLocks noChangeAspect="1"/>
          </p:cNvPicPr>
          <p:nvPr/>
        </p:nvPicPr>
        <p:blipFill>
          <a:blip r:embed="rId5"/>
          <a:stretch>
            <a:fillRect/>
          </a:stretch>
        </p:blipFill>
        <p:spPr>
          <a:xfrm>
            <a:off x="757331" y="1364529"/>
            <a:ext cx="3604502" cy="3622892"/>
          </a:xfrm>
          <a:prstGeom prst="rect">
            <a:avLst/>
          </a:prstGeom>
        </p:spPr>
      </p:pic>
    </p:spTree>
    <p:extLst>
      <p:ext uri="{BB962C8B-B14F-4D97-AF65-F5344CB8AC3E}">
        <p14:creationId xmlns:p14="http://schemas.microsoft.com/office/powerpoint/2010/main" val="1157922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セルトナ・ポータブルマルシェ保冷バッグ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素材：ポリエステル、アルミ蒸着フィルム</a:t>
            </a:r>
          </a:p>
          <a:p>
            <a:r>
              <a:rPr lang="ja-JP" altLang="en-US" sz="900" dirty="0">
                <a:latin typeface="Meiryo UI" panose="020B0604030504040204" pitchFamily="34" charset="-128"/>
                <a:ea typeface="Meiryo UI" panose="020B0604030504040204" pitchFamily="34" charset="-128"/>
              </a:rPr>
              <a:t>サイズ：使用時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310×340×200mm(</a:t>
            </a:r>
            <a:r>
              <a:rPr lang="ja-JP" altLang="en-US" sz="900" dirty="0">
                <a:latin typeface="Meiryo UI" panose="020B0604030504040204" pitchFamily="34" charset="-128"/>
                <a:ea typeface="Meiryo UI" panose="020B0604030504040204" pitchFamily="34" charset="-128"/>
              </a:rPr>
              <a:t>間口</a:t>
            </a:r>
            <a:r>
              <a:rPr lang="en-US" altLang="ja-JP" sz="900" dirty="0">
                <a:latin typeface="Meiryo UI" panose="020B0604030504040204" pitchFamily="34" charset="-128"/>
                <a:ea typeface="Meiryo UI" panose="020B0604030504040204" pitchFamily="34" charset="-128"/>
              </a:rPr>
              <a:t>620mm)</a:t>
            </a:r>
            <a:r>
              <a:rPr lang="ja-JP" altLang="en-US" sz="900" dirty="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170×200×40mm</a:t>
            </a:r>
          </a:p>
          <a:p>
            <a:r>
              <a:rPr lang="ja-JP" altLang="en-US" sz="900" dirty="0">
                <a:latin typeface="Meiryo UI" panose="020B0604030504040204" pitchFamily="34" charset="-128"/>
                <a:ea typeface="Meiryo UI" panose="020B0604030504040204" pitchFamily="34" charset="-128"/>
              </a:rPr>
              <a:t>包装：ポリ袋入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保冷保温性と耐久性に優れているため非常に便利な上、</a:t>
            </a:r>
            <a:r>
              <a:rPr lang="en-US" altLang="ja-JP" sz="1600" dirty="0"/>
              <a:t>5</a:t>
            </a:r>
            <a:r>
              <a:rPr lang="ja-JP" altLang="en-US" sz="1600" dirty="0"/>
              <a:t>色のカラーバリエーションから選ぶこともできるマルジェバッグです。オリジナル名入れも可能なためノベルティグッズ用としてもおすすめ。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E559F112-B2C5-2D16-14C4-F8B3CE54BB51}"/>
              </a:ext>
            </a:extLst>
          </p:cNvPr>
          <p:cNvPicPr>
            <a:picLocks noChangeAspect="1"/>
          </p:cNvPicPr>
          <p:nvPr/>
        </p:nvPicPr>
        <p:blipFill>
          <a:blip r:embed="rId5"/>
          <a:stretch>
            <a:fillRect/>
          </a:stretch>
        </p:blipFill>
        <p:spPr>
          <a:xfrm>
            <a:off x="709624" y="1396801"/>
            <a:ext cx="3590620" cy="3590620"/>
          </a:xfrm>
          <a:prstGeom prst="rect">
            <a:avLst/>
          </a:prstGeom>
        </p:spPr>
      </p:pic>
    </p:spTree>
    <p:extLst>
      <p:ext uri="{BB962C8B-B14F-4D97-AF65-F5344CB8AC3E}">
        <p14:creationId xmlns:p14="http://schemas.microsoft.com/office/powerpoint/2010/main" val="4022383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ダブルウォール耐熱マグカップ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素材：ホウケイ酸ガラス</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φ80×85mm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95×110×110mm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備考：名入れ可能、容量：約</a:t>
            </a:r>
            <a:r>
              <a:rPr lang="en-US" altLang="ja-JP" sz="900" dirty="0">
                <a:latin typeface="Meiryo UI" panose="020B0604030504040204" pitchFamily="34" charset="-128"/>
                <a:ea typeface="Meiryo UI" panose="020B0604030504040204" pitchFamily="34" charset="-128"/>
              </a:rPr>
              <a:t>240ml ※</a:t>
            </a:r>
            <a:r>
              <a:rPr lang="ja-JP" altLang="en-US" sz="900" dirty="0">
                <a:latin typeface="Meiryo UI" panose="020B0604030504040204" pitchFamily="34" charset="-128"/>
                <a:ea typeface="Meiryo UI" panose="020B0604030504040204" pitchFamily="34" charset="-128"/>
              </a:rPr>
              <a:t>手作りの為、形、容量・重量等に多少の個体差が生じる場合があります。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熱いものを入れても外側は熱くならず、冷たいものを入れても結露しにくい使い勝手バツグンの耐熱マグカップです。シンプルな透明デザインのため見た目にもオシャレなアイテムです。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5" name="図 74">
            <a:extLst>
              <a:ext uri="{FF2B5EF4-FFF2-40B4-BE49-F238E27FC236}">
                <a16:creationId xmlns:a16="http://schemas.microsoft.com/office/drawing/2014/main" id="{B18A1BF6-033D-BB3D-4C73-DE20034B72B7}"/>
              </a:ext>
            </a:extLst>
          </p:cNvPr>
          <p:cNvPicPr>
            <a:picLocks noChangeAspect="1"/>
          </p:cNvPicPr>
          <p:nvPr/>
        </p:nvPicPr>
        <p:blipFill>
          <a:blip r:embed="rId5"/>
          <a:stretch>
            <a:fillRect/>
          </a:stretch>
        </p:blipFill>
        <p:spPr>
          <a:xfrm>
            <a:off x="683991" y="1325508"/>
            <a:ext cx="3757874" cy="3757874"/>
          </a:xfrm>
          <a:prstGeom prst="rect">
            <a:avLst/>
          </a:prstGeom>
        </p:spPr>
      </p:pic>
    </p:spTree>
    <p:extLst>
      <p:ext uri="{BB962C8B-B14F-4D97-AF65-F5344CB8AC3E}">
        <p14:creationId xmlns:p14="http://schemas.microsoft.com/office/powerpoint/2010/main" val="95860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フリースベーシックブランケット ラージ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カラー展開：ネイビー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ブラック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ライトブルー</a:t>
            </a:r>
          </a:p>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1100×750(mm)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備考：取説付</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ラージサイズのすっきりシンプルなベーシックタイプのブランケットです。ネイビー、ブラック、ライトブルーの</a:t>
            </a:r>
            <a:r>
              <a:rPr lang="en-US" altLang="ja-JP" sz="1600" b="0" i="0" dirty="0">
                <a:solidFill>
                  <a:srgbClr val="333333"/>
                </a:solidFill>
                <a:effectLst/>
                <a:highlight>
                  <a:srgbClr val="FFFFFF"/>
                </a:highlight>
                <a:latin typeface="-apple-system"/>
              </a:rPr>
              <a:t>3</a:t>
            </a:r>
            <a:r>
              <a:rPr lang="ja-JP" altLang="en-US" sz="1600" b="0" i="0" dirty="0">
                <a:solidFill>
                  <a:srgbClr val="333333"/>
                </a:solidFill>
                <a:effectLst/>
                <a:highlight>
                  <a:srgbClr val="FFFFFF"/>
                </a:highlight>
                <a:latin typeface="-apple-system"/>
              </a:rPr>
              <a:t>色展開でジェンダーレスに使用でき、オフィスなどでも利用可能です。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6A52C34-46E5-6CF4-8A78-84A464E041E2}"/>
              </a:ext>
            </a:extLst>
          </p:cNvPr>
          <p:cNvPicPr>
            <a:picLocks noChangeAspect="1"/>
          </p:cNvPicPr>
          <p:nvPr/>
        </p:nvPicPr>
        <p:blipFill>
          <a:blip r:embed="rId5"/>
          <a:stretch>
            <a:fillRect/>
          </a:stretch>
        </p:blipFill>
        <p:spPr>
          <a:xfrm>
            <a:off x="667731" y="1422052"/>
            <a:ext cx="3576573" cy="3576573"/>
          </a:xfrm>
          <a:prstGeom prst="rect">
            <a:avLst/>
          </a:prstGeom>
        </p:spPr>
      </p:pic>
    </p:spTree>
    <p:extLst>
      <p:ext uri="{BB962C8B-B14F-4D97-AF65-F5344CB8AC3E}">
        <p14:creationId xmlns:p14="http://schemas.microsoft.com/office/powerpoint/2010/main" val="3012889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涼感フェイスタオル 抗菌タイプ</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ボトルケース付</a:t>
            </a:r>
            <a:r>
              <a:rPr lang="en-US" altLang="ja-JP" sz="2000" dirty="0">
                <a:solidFill>
                  <a:schemeClr val="bg1"/>
                </a:solidFill>
                <a:latin typeface="Meiryo UI" panose="020B0604030504040204" pitchFamily="34" charset="-128"/>
                <a:ea typeface="Meiryo UI" panose="020B0604030504040204" pitchFamily="34" charset="-128"/>
              </a:rPr>
              <a:t>) </a:t>
            </a:r>
            <a:r>
              <a:rPr lang="ja-JP" altLang="en-US" sz="2000" dirty="0">
                <a:solidFill>
                  <a:schemeClr val="bg1"/>
                </a:solidFill>
                <a:latin typeface="Meiryo UI" panose="020B0604030504040204" pitchFamily="34" charset="-128"/>
                <a:ea typeface="Meiryo UI" panose="020B0604030504040204" pitchFamily="34" charset="-128"/>
              </a:rPr>
              <a:t>ホワイト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592350"/>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タオル／ポリエステル　　ボトル／</a:t>
            </a:r>
            <a:r>
              <a:rPr lang="en-US" altLang="ja-JP" sz="900" dirty="0">
                <a:latin typeface="Meiryo UI" panose="020B0604030504040204" pitchFamily="34" charset="-128"/>
                <a:ea typeface="Meiryo UI" panose="020B0604030504040204" pitchFamily="34" charset="-128"/>
              </a:rPr>
              <a:t>PET</a:t>
            </a:r>
            <a:r>
              <a:rPr lang="ja-JP" altLang="en-US" sz="900" dirty="0">
                <a:latin typeface="Meiryo UI" panose="020B0604030504040204" pitchFamily="34" charset="-128"/>
                <a:ea typeface="Meiryo UI" panose="020B0604030504040204" pitchFamily="34" charset="-128"/>
              </a:rPr>
              <a:t>　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タオル／約</a:t>
            </a:r>
            <a:r>
              <a:rPr lang="en-US" altLang="ja-JP" sz="900" dirty="0">
                <a:latin typeface="Meiryo UI" panose="020B0604030504040204" pitchFamily="34" charset="-128"/>
                <a:ea typeface="Meiryo UI" panose="020B0604030504040204" pitchFamily="34" charset="-128"/>
              </a:rPr>
              <a:t>W850×H340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ボトル／</a:t>
            </a:r>
            <a:r>
              <a:rPr lang="en-US" altLang="ja-JP" sz="900" dirty="0">
                <a:latin typeface="Meiryo UI" panose="020B0604030504040204" pitchFamily="34" charset="-128"/>
                <a:ea typeface="Meiryo UI" panose="020B0604030504040204" pitchFamily="34" charset="-128"/>
              </a:rPr>
              <a:t>φ74×163</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485401"/>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369985"/>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収納用の専用ボトルケースが付いた、涼感フェイスタオル。抗菌防臭加工により、菌の繁殖を抑え、臭いの発生を防ぎます。夏フェスやスポーツイベントのノベルティや物販品にご活用ください。</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6" name="Picture 2">
            <a:extLst>
              <a:ext uri="{FF2B5EF4-FFF2-40B4-BE49-F238E27FC236}">
                <a16:creationId xmlns:a16="http://schemas.microsoft.com/office/drawing/2014/main" id="{9DC61E48-059D-7553-011C-7B892727F8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424" y="1522598"/>
            <a:ext cx="3640270" cy="3640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167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アルミハンギングボトル</a:t>
            </a:r>
            <a:r>
              <a:rPr lang="en-US" altLang="ja-JP" sz="2000" dirty="0">
                <a:solidFill>
                  <a:schemeClr val="bg1"/>
                </a:solidFill>
                <a:latin typeface="Meiryo UI" panose="020B0604030504040204" pitchFamily="34" charset="-128"/>
                <a:ea typeface="Meiryo UI" panose="020B0604030504040204" pitchFamily="34" charset="-128"/>
              </a:rPr>
              <a:t>(L)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9255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カラー展開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マットシルバー</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マットブラック</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マットホワイト</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素材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アルミ、</a:t>
            </a:r>
            <a:r>
              <a:rPr lang="en-US" altLang="ja-JP" sz="900" spc="200" dirty="0">
                <a:latin typeface="Meiryo UI" panose="020B0604030504040204" pitchFamily="34" charset="-128"/>
                <a:ea typeface="Meiryo UI" panose="020B0604030504040204" pitchFamily="34" charset="-128"/>
              </a:rPr>
              <a:t>PP</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φ70×192(mm)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容量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500ml</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包装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エアパッキン、紙箱</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備考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取説付</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紙箱面</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、食品衛生検査済</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latin typeface="-apple-system"/>
              </a:rPr>
              <a:t>L</a:t>
            </a:r>
            <a:r>
              <a:rPr lang="ja-JP" altLang="en-US" sz="1600" b="0" i="0" dirty="0">
                <a:solidFill>
                  <a:srgbClr val="333333"/>
                </a:solidFill>
                <a:effectLst/>
                <a:latin typeface="-apple-system"/>
              </a:rPr>
              <a:t>サイズ</a:t>
            </a:r>
            <a:r>
              <a:rPr lang="en-US" altLang="ja-JP" sz="1600" b="0" i="0" dirty="0">
                <a:solidFill>
                  <a:srgbClr val="333333"/>
                </a:solidFill>
                <a:effectLst/>
                <a:latin typeface="-apple-system"/>
              </a:rPr>
              <a:t>500ml</a:t>
            </a:r>
            <a:r>
              <a:rPr lang="ja-JP" altLang="en-US" sz="1600" b="0" i="0" dirty="0">
                <a:solidFill>
                  <a:srgbClr val="333333"/>
                </a:solidFill>
                <a:effectLst/>
                <a:latin typeface="-apple-system"/>
              </a:rPr>
              <a:t>サイズのシンプルでマットな質感が非常にクールなアルミボトルです。キャップ部分がカラビナになっているため、アウトドアでも日常でも持ち歩きやすくてグッドです！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40" name="Picture 16">
            <a:extLst>
              <a:ext uri="{FF2B5EF4-FFF2-40B4-BE49-F238E27FC236}">
                <a16:creationId xmlns:a16="http://schemas.microsoft.com/office/drawing/2014/main" id="{562CF636-6F71-8355-1943-AAC4CD778A2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6915" b="11746"/>
          <a:stretch/>
        </p:blipFill>
        <p:spPr bwMode="auto">
          <a:xfrm>
            <a:off x="497351" y="1787250"/>
            <a:ext cx="4032250" cy="2876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98133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532</TotalTime>
  <Words>2989</Words>
  <Application>Microsoft Office PowerPoint</Application>
  <PresentationFormat>画面に合わせる (4:3)</PresentationFormat>
  <Paragraphs>484</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伊藤佳代</cp:lastModifiedBy>
  <cp:revision>247</cp:revision>
  <cp:lastPrinted>2021-07-20T08:57:41Z</cp:lastPrinted>
  <dcterms:created xsi:type="dcterms:W3CDTF">2021-06-21T09:41:39Z</dcterms:created>
  <dcterms:modified xsi:type="dcterms:W3CDTF">2024-07-19T07:02:11Z</dcterms:modified>
</cp:coreProperties>
</file>