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94" autoAdjust="0"/>
    <p:restoredTop sz="94656"/>
  </p:normalViewPr>
  <p:slideViewPr>
    <p:cSldViewPr snapToGrid="0" snapToObjects="1">
      <p:cViewPr varScale="1">
        <p:scale>
          <a:sx n="68" d="100"/>
          <a:sy n="68" d="100"/>
        </p:scale>
        <p:origin x="312" y="45"/>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2024/7/19</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3216311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32651029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40330955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2679753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5503382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33624791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0927878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24175805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2671017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621739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22029531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40978882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557326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2070246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74736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ライオン チャーミーマジカ除菌＋（</a:t>
            </a:r>
            <a:r>
              <a:rPr lang="en-US" altLang="ja-JP" sz="2000" dirty="0">
                <a:solidFill>
                  <a:schemeClr val="bg1"/>
                </a:solidFill>
                <a:latin typeface="Meiryo UI" panose="020B0604030504040204" pitchFamily="34" charset="-128"/>
                <a:ea typeface="Meiryo UI" panose="020B0604030504040204" pitchFamily="34" charset="-128"/>
              </a:rPr>
              <a:t>220ml</a:t>
            </a:r>
            <a:r>
              <a:rPr lang="ja-JP" altLang="en-US" sz="2000" dirty="0">
                <a:solidFill>
                  <a:schemeClr val="bg1"/>
                </a:solidFill>
                <a:latin typeface="Meiryo UI" panose="020B0604030504040204" pitchFamily="34" charset="-128"/>
                <a:ea typeface="Meiryo UI" panose="020B0604030504040204" pitchFamily="34" charset="-128"/>
              </a:rPr>
              <a:t>）オリジナル箱入り</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成分：界面活性剤</a:t>
            </a:r>
            <a:r>
              <a:rPr lang="en-US" altLang="ja-JP" sz="900" dirty="0">
                <a:latin typeface="Meiryo UI" panose="020B0604030504040204" pitchFamily="34" charset="-128"/>
                <a:ea typeface="Meiryo UI" panose="020B0604030504040204" pitchFamily="34" charset="-128"/>
              </a:rPr>
              <a:t>(30%</a:t>
            </a:r>
            <a:r>
              <a:rPr lang="ja-JP" altLang="en-US" sz="900" dirty="0">
                <a:latin typeface="Meiryo UI" panose="020B0604030504040204" pitchFamily="34" charset="-128"/>
                <a:ea typeface="Meiryo UI" panose="020B0604030504040204" pitchFamily="34" charset="-128"/>
              </a:rPr>
              <a:t>アルキルアミンオキシド 、アルキルエーテル硫酸エステルナトリウム、ポリオキシエチレンアルキルエーテル、アルキルスルホン酸ナトリウム</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、安定化剤、</a:t>
            </a:r>
            <a:r>
              <a:rPr lang="en-US" altLang="ja-JP" sz="900" dirty="0">
                <a:latin typeface="Meiryo UI" panose="020B0604030504040204" pitchFamily="34" charset="-128"/>
                <a:ea typeface="Meiryo UI" panose="020B0604030504040204" pitchFamily="34" charset="-128"/>
              </a:rPr>
              <a:t>pH</a:t>
            </a:r>
            <a:r>
              <a:rPr lang="ja-JP" altLang="en-US" sz="900" dirty="0">
                <a:latin typeface="Meiryo UI" panose="020B0604030504040204" pitchFamily="34" charset="-128"/>
                <a:ea typeface="Meiryo UI" panose="020B0604030504040204" pitchFamily="34" charset="-128"/>
              </a:rPr>
              <a:t>調整剤</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W49×H190×49mm</a:t>
            </a:r>
            <a:r>
              <a:rPr lang="ja-JP" altLang="en-US" sz="900" dirty="0">
                <a:latin typeface="Meiryo UI" panose="020B0604030504040204" pitchFamily="34" charset="-128"/>
                <a:ea typeface="Meiryo UI" panose="020B0604030504040204" pitchFamily="34" charset="-128"/>
              </a:rPr>
              <a:t>（箱サイズ：約</a:t>
            </a:r>
            <a:r>
              <a:rPr lang="en-US" altLang="ja-JP" sz="900" dirty="0">
                <a:latin typeface="Meiryo UI" panose="020B0604030504040204" pitchFamily="34" charset="-128"/>
                <a:ea typeface="Meiryo UI" panose="020B0604030504040204" pitchFamily="34" charset="-128"/>
              </a:rPr>
              <a:t>48×48×191.5mm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箱印刷：</a:t>
            </a:r>
            <a:r>
              <a:rPr lang="en-US" altLang="ja-JP" sz="900" dirty="0">
                <a:latin typeface="Meiryo UI" panose="020B0604030504040204" pitchFamily="34" charset="-128"/>
                <a:ea typeface="Meiryo UI" panose="020B0604030504040204" pitchFamily="34" charset="-128"/>
              </a:rPr>
              <a:t>4c</a:t>
            </a:r>
            <a:r>
              <a:rPr lang="ja-JP" altLang="en-US" sz="900" dirty="0">
                <a:latin typeface="Meiryo UI" panose="020B0604030504040204" pitchFamily="34" charset="-128"/>
                <a:ea typeface="Meiryo UI" panose="020B0604030504040204" pitchFamily="34" charset="-128"/>
              </a:rPr>
              <a:t>フルカラー（オンデマンド印刷）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油汚れがサラサラ落ちる、人気の「ライオンのチャーミーマジカ除菌＋」をフルカラーで名入れ印刷したオリジナル化粧箱に収納。お客様への贈答・配布用をはじめ、各種ノベルティに最適です。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2" name="Picture 8">
            <a:extLst>
              <a:ext uri="{FF2B5EF4-FFF2-40B4-BE49-F238E27FC236}">
                <a16:creationId xmlns:a16="http://schemas.microsoft.com/office/drawing/2014/main" id="{7C00D47C-7A0A-59BE-B9C7-C8D7BB63C3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084" y="1378294"/>
            <a:ext cx="3540279" cy="3540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9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カトラリーセット麦わら入りタイプミニ</a:t>
            </a:r>
            <a:r>
              <a:rPr lang="en-US" altLang="ja-JP" sz="2000" dirty="0">
                <a:solidFill>
                  <a:schemeClr val="bg1"/>
                </a:solidFill>
                <a:latin typeface="Meiryo UI" panose="020B0604030504040204" pitchFamily="34" charset="-128"/>
                <a:ea typeface="Meiryo UI" panose="020B0604030504040204" pitchFamily="34" charset="-128"/>
              </a:rPr>
              <a:t>(3</a:t>
            </a:r>
            <a:r>
              <a:rPr lang="ja-JP" altLang="en-US" sz="2000" dirty="0">
                <a:solidFill>
                  <a:schemeClr val="bg1"/>
                </a:solidFill>
                <a:latin typeface="Meiryo UI" panose="020B0604030504040204" pitchFamily="34" charset="-128"/>
                <a:ea typeface="Meiryo UI" panose="020B0604030504040204" pitchFamily="34" charset="-128"/>
              </a:rPr>
              <a:t>点</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、麦わら　他</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：ケース／約</a:t>
            </a:r>
            <a:r>
              <a:rPr lang="en-US" altLang="ja-JP" sz="900" dirty="0">
                <a:latin typeface="Meiryo UI" panose="020B0604030504040204" pitchFamily="34" charset="-128"/>
                <a:ea typeface="Meiryo UI" panose="020B0604030504040204" pitchFamily="34" charset="-128"/>
              </a:rPr>
              <a:t>W55×H24×D127</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スプーン／組み立て時約</a:t>
            </a:r>
            <a:r>
              <a:rPr lang="en-US" altLang="ja-JP" sz="900" dirty="0">
                <a:latin typeface="Meiryo UI" panose="020B0604030504040204" pitchFamily="34" charset="-128"/>
                <a:ea typeface="Meiryo UI" panose="020B0604030504040204" pitchFamily="34" charset="-128"/>
              </a:rPr>
              <a:t>W29×H174</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フォーク／組み立て時約</a:t>
            </a:r>
            <a:r>
              <a:rPr lang="en-US" altLang="ja-JP" sz="900" dirty="0">
                <a:latin typeface="Meiryo UI" panose="020B0604030504040204" pitchFamily="34" charset="-128"/>
                <a:ea typeface="Meiryo UI" panose="020B0604030504040204" pitchFamily="34" charset="-128"/>
              </a:rPr>
              <a:t>W26×H174</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箸／組み立て時約</a:t>
            </a:r>
            <a:r>
              <a:rPr lang="en-US" altLang="ja-JP" sz="900" dirty="0">
                <a:latin typeface="Meiryo UI" panose="020B0604030504040204" pitchFamily="34" charset="-128"/>
                <a:ea typeface="Meiryo UI" panose="020B0604030504040204" pitchFamily="34" charset="-128"/>
              </a:rPr>
              <a:t>H187</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装：</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本来破棄される麦わらを配合して作られたエコ商品です。カトラリーはそれぞれ分解して収納できるため、収納時はとてもコンパクトです。ケースはボールチェーン付きで必要な時にサッと取り出して使用でき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098778C-7A76-A855-0B90-260DD26E3453}"/>
              </a:ext>
            </a:extLst>
          </p:cNvPr>
          <p:cNvPicPr>
            <a:picLocks noChangeAspect="1"/>
          </p:cNvPicPr>
          <p:nvPr/>
        </p:nvPicPr>
        <p:blipFill>
          <a:blip r:embed="rId5"/>
          <a:stretch>
            <a:fillRect/>
          </a:stretch>
        </p:blipFill>
        <p:spPr>
          <a:xfrm>
            <a:off x="738099" y="1432280"/>
            <a:ext cx="3539768" cy="3539768"/>
          </a:xfrm>
          <a:prstGeom prst="rect">
            <a:avLst/>
          </a:prstGeom>
        </p:spPr>
      </p:pic>
    </p:spTree>
    <p:extLst>
      <p:ext uri="{BB962C8B-B14F-4D97-AF65-F5344CB8AC3E}">
        <p14:creationId xmlns:p14="http://schemas.microsoft.com/office/powerpoint/2010/main" val="3614312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マルチメモ</a:t>
            </a:r>
            <a:r>
              <a:rPr lang="en-US" altLang="ja-JP" sz="2000" dirty="0">
                <a:solidFill>
                  <a:schemeClr val="bg1"/>
                </a:solidFill>
                <a:latin typeface="Meiryo UI" panose="020B0604030504040204" pitchFamily="34" charset="-128"/>
                <a:ea typeface="Meiryo UI" panose="020B0604030504040204" pitchFamily="34" charset="-128"/>
              </a:rPr>
              <a:t>(L)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材：紙</a:t>
            </a:r>
            <a:r>
              <a:rPr lang="en-US" altLang="ja-JP" sz="900" dirty="0">
                <a:latin typeface="Meiryo UI" panose="020B0604030504040204" pitchFamily="34" charset="-128"/>
                <a:ea typeface="Meiryo UI" panose="020B0604030504040204" pitchFamily="34" charset="-128"/>
              </a:rPr>
              <a:t>(A/</a:t>
            </a:r>
            <a:r>
              <a:rPr lang="ja-JP" altLang="en-US" sz="900">
                <a:latin typeface="Meiryo UI" panose="020B0604030504040204" pitchFamily="34" charset="-128"/>
                <a:ea typeface="Meiryo UI" panose="020B0604030504040204" pitchFamily="34" charset="-128"/>
              </a:rPr>
              <a:t>各色約</a:t>
            </a:r>
            <a:r>
              <a:rPr lang="en-US" altLang="ja-JP" sz="900" dirty="0">
                <a:latin typeface="Meiryo UI" panose="020B0604030504040204" pitchFamily="34" charset="-128"/>
                <a:ea typeface="Meiryo UI" panose="020B0604030504040204" pitchFamily="34" charset="-128"/>
              </a:rPr>
              <a:t>25</a:t>
            </a:r>
            <a:r>
              <a:rPr lang="ja-JP" altLang="en-US" sz="90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B/</a:t>
            </a:r>
            <a:r>
              <a:rPr lang="ja-JP" altLang="en-US" sz="900">
                <a:latin typeface="Meiryo UI" panose="020B0604030504040204" pitchFamily="34" charset="-128"/>
                <a:ea typeface="Meiryo UI" panose="020B0604030504040204" pitchFamily="34" charset="-128"/>
              </a:rPr>
              <a:t>各色約</a:t>
            </a:r>
            <a:r>
              <a:rPr lang="en-US" altLang="ja-JP" sz="900" dirty="0">
                <a:latin typeface="Meiryo UI" panose="020B0604030504040204" pitchFamily="34" charset="-128"/>
                <a:ea typeface="Meiryo UI" panose="020B0604030504040204" pitchFamily="34" charset="-128"/>
              </a:rPr>
              <a:t>25</a:t>
            </a:r>
            <a:r>
              <a:rPr lang="ja-JP" altLang="en-US" sz="90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C/</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100</a:t>
            </a:r>
            <a:r>
              <a:rPr lang="ja-JP" altLang="en-US" sz="90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D/</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100</a:t>
            </a:r>
            <a:r>
              <a:rPr lang="ja-JP" altLang="en-US" sz="90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82×131×17mm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考：ワインレッド・ロイヤルネイビー・マットブラック・ソフトアイボリー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用途に合わせて使い分けられる</a:t>
            </a:r>
            <a:r>
              <a:rPr lang="en-US" altLang="ja-JP" sz="1600" dirty="0">
                <a:latin typeface="Meiryo UI" panose="020B0604030504040204" pitchFamily="34" charset="-128"/>
                <a:ea typeface="Meiryo UI" panose="020B0604030504040204" pitchFamily="34" charset="-128"/>
              </a:rPr>
              <a:t>4</a:t>
            </a:r>
            <a:r>
              <a:rPr lang="ja-JP" altLang="en-US" sz="1600">
                <a:latin typeface="Meiryo UI" panose="020B0604030504040204" pitchFamily="34" charset="-128"/>
                <a:ea typeface="Meiryo UI" panose="020B0604030504040204" pitchFamily="34" charset="-128"/>
              </a:rPr>
              <a:t>サイズがセットになった、ブック型付箋です。カバーにはフルカラーでの名入れプリントが可能ですので、オリジナルノベルティ用としておすすめです。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9580304-774E-9D43-B174-7C1C8C06592A}"/>
              </a:ext>
            </a:extLst>
          </p:cNvPr>
          <p:cNvPicPr>
            <a:picLocks noChangeAspect="1"/>
          </p:cNvPicPr>
          <p:nvPr/>
        </p:nvPicPr>
        <p:blipFill>
          <a:blip r:embed="rId5"/>
          <a:stretch>
            <a:fillRect/>
          </a:stretch>
        </p:blipFill>
        <p:spPr>
          <a:xfrm>
            <a:off x="631774" y="1425558"/>
            <a:ext cx="3784639" cy="3625366"/>
          </a:xfrm>
          <a:prstGeom prst="rect">
            <a:avLst/>
          </a:prstGeom>
        </p:spPr>
      </p:pic>
    </p:spTree>
    <p:extLst>
      <p:ext uri="{BB962C8B-B14F-4D97-AF65-F5344CB8AC3E}">
        <p14:creationId xmlns:p14="http://schemas.microsoft.com/office/powerpoint/2010/main" val="574982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プレミアムタオルハンカチ</a:t>
            </a:r>
            <a:r>
              <a:rPr lang="en-US" altLang="ja-JP" sz="2000" dirty="0">
                <a:solidFill>
                  <a:schemeClr val="bg1"/>
                </a:solidFill>
                <a:latin typeface="Meiryo UI" panose="020B0604030504040204" pitchFamily="34" charset="-128"/>
                <a:ea typeface="Meiryo UI" panose="020B0604030504040204" pitchFamily="34" charset="-128"/>
              </a:rPr>
              <a:t>3</a:t>
            </a:r>
            <a:r>
              <a:rPr lang="ja-JP" altLang="en-US" sz="2000" dirty="0">
                <a:solidFill>
                  <a:schemeClr val="bg1"/>
                </a:solidFill>
                <a:latin typeface="Meiryo UI" panose="020B0604030504040204" pitchFamily="34" charset="-128"/>
                <a:ea typeface="Meiryo UI" panose="020B0604030504040204" pitchFamily="34" charset="-128"/>
              </a:rPr>
              <a:t>枚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20×20cm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94g</a:t>
            </a:r>
          </a:p>
          <a:p>
            <a:r>
              <a:rPr lang="ja-JP" altLang="en-US" sz="900" dirty="0">
                <a:latin typeface="Meiryo UI" panose="020B0604030504040204" pitchFamily="34" charset="-128"/>
                <a:ea typeface="Meiryo UI" panose="020B0604030504040204" pitchFamily="34" charset="-128"/>
              </a:rPr>
              <a:t>包装：化粧箱入り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肌触りの良い上質なタオルハンカチの三枚セットです。高級感のあるゴールドデザインのパッケージもとっても素敵です。イベントの景品用や特典用などにもおすすめのアイテムです。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A6DF81E7-2014-A8E4-8CA4-FA8DFB1E9075}"/>
              </a:ext>
            </a:extLst>
          </p:cNvPr>
          <p:cNvPicPr>
            <a:picLocks noChangeAspect="1"/>
          </p:cNvPicPr>
          <p:nvPr/>
        </p:nvPicPr>
        <p:blipFill>
          <a:blip r:embed="rId5"/>
          <a:stretch>
            <a:fillRect/>
          </a:stretch>
        </p:blipFill>
        <p:spPr>
          <a:xfrm>
            <a:off x="700632" y="1381428"/>
            <a:ext cx="3590620" cy="3590620"/>
          </a:xfrm>
          <a:prstGeom prst="rect">
            <a:avLst/>
          </a:prstGeom>
        </p:spPr>
      </p:pic>
    </p:spTree>
    <p:extLst>
      <p:ext uri="{BB962C8B-B14F-4D97-AF65-F5344CB8AC3E}">
        <p14:creationId xmlns:p14="http://schemas.microsoft.com/office/powerpoint/2010/main" val="1971919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 便利なウォータージャグ</a:t>
            </a:r>
            <a:r>
              <a:rPr lang="en-US" altLang="ja-JP" sz="2000" dirty="0">
                <a:solidFill>
                  <a:schemeClr val="bg1"/>
                </a:solidFill>
                <a:latin typeface="Meiryo UI" panose="020B0604030504040204" pitchFamily="34" charset="-128"/>
                <a:ea typeface="Meiryo UI" panose="020B0604030504040204" pitchFamily="34" charset="-128"/>
              </a:rPr>
              <a:t>8L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ポリアミド・ポリエチレン・ポリエチレンテレフタレート 持ち手・コック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 コック取付口・給水口・蓋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ポリエチレン</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40×14×35cm</a:t>
            </a:r>
          </a:p>
          <a:p>
            <a:r>
              <a:rPr lang="ja-JP" altLang="en-US" sz="900" dirty="0">
                <a:latin typeface="Meiryo UI" panose="020B0604030504040204" pitchFamily="34" charset="-128"/>
                <a:ea typeface="Meiryo UI" panose="020B0604030504040204" pitchFamily="34" charset="-128"/>
              </a:rPr>
              <a:t>包装：台紙付きポリ袋入り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折り畳んで携帯・収納できる！注ぎ口が</a:t>
            </a:r>
            <a:r>
              <a:rPr lang="en-US" altLang="ja-JP" sz="1600" dirty="0"/>
              <a:t>2</a:t>
            </a:r>
            <a:r>
              <a:rPr lang="ja-JP" altLang="en-US" sz="1600" dirty="0"/>
              <a:t>つ付いた、便利なウォータージャグ。たっぷり</a:t>
            </a:r>
            <a:r>
              <a:rPr lang="en-US" altLang="ja-JP" sz="1600" dirty="0"/>
              <a:t>8L</a:t>
            </a:r>
            <a:r>
              <a:rPr lang="ja-JP" altLang="en-US" sz="1600" dirty="0"/>
              <a:t>分給水できるので、アウトドアや災害時に重宝します。アウトドアや防災関連のノベルティに最適です。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5" name="図 24">
            <a:extLst>
              <a:ext uri="{FF2B5EF4-FFF2-40B4-BE49-F238E27FC236}">
                <a16:creationId xmlns:a16="http://schemas.microsoft.com/office/drawing/2014/main" id="{1E8340D3-5776-3DB0-C832-A7E15CFD1D99}"/>
              </a:ext>
            </a:extLst>
          </p:cNvPr>
          <p:cNvPicPr>
            <a:picLocks noChangeAspect="1"/>
          </p:cNvPicPr>
          <p:nvPr/>
        </p:nvPicPr>
        <p:blipFill>
          <a:blip r:embed="rId5"/>
          <a:stretch>
            <a:fillRect/>
          </a:stretch>
        </p:blipFill>
        <p:spPr>
          <a:xfrm>
            <a:off x="676799" y="1388442"/>
            <a:ext cx="3594190" cy="3594190"/>
          </a:xfrm>
          <a:prstGeom prst="rect">
            <a:avLst/>
          </a:prstGeom>
        </p:spPr>
      </p:pic>
    </p:spTree>
    <p:extLst>
      <p:ext uri="{BB962C8B-B14F-4D97-AF65-F5344CB8AC3E}">
        <p14:creationId xmlns:p14="http://schemas.microsoft.com/office/powerpoint/2010/main" val="1463812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クリアタンクボトル </a:t>
            </a:r>
            <a:r>
              <a:rPr lang="en-US" altLang="ja-JP" sz="2000" dirty="0">
                <a:solidFill>
                  <a:schemeClr val="bg1"/>
                </a:solidFill>
                <a:latin typeface="Meiryo UI" panose="020B0604030504040204" pitchFamily="34" charset="-128"/>
                <a:ea typeface="Meiryo UI" panose="020B0604030504040204" pitchFamily="34" charset="-128"/>
              </a:rPr>
              <a:t>350ml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AS､PP</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φ67×137</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350ml</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80℃</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大きめのカットフルーツなども入れやすい寸胴タイプの</a:t>
            </a:r>
            <a:r>
              <a:rPr lang="en-US" altLang="ja-JP" sz="1600" dirty="0">
                <a:latin typeface="Meiryo UI" panose="020B0604030504040204" pitchFamily="34" charset="-128"/>
                <a:ea typeface="Meiryo UI" panose="020B0604030504040204" pitchFamily="34" charset="-128"/>
              </a:rPr>
              <a:t>350ml</a:t>
            </a:r>
            <a:r>
              <a:rPr lang="ja-JP" altLang="en-US" sz="1600">
                <a:latin typeface="Meiryo UI" panose="020B0604030504040204" pitchFamily="34" charset="-128"/>
                <a:ea typeface="Meiryo UI" panose="020B0604030504040204" pitchFamily="34" charset="-128"/>
              </a:rPr>
              <a:t>クリアボトルです。カラーバリエーションも全</a:t>
            </a:r>
            <a:r>
              <a:rPr lang="en-US" altLang="ja-JP" sz="1600" dirty="0">
                <a:latin typeface="Meiryo UI" panose="020B0604030504040204" pitchFamily="34" charset="-128"/>
                <a:ea typeface="Meiryo UI" panose="020B0604030504040204" pitchFamily="34" charset="-128"/>
              </a:rPr>
              <a:t>4</a:t>
            </a:r>
            <a:r>
              <a:rPr lang="ja-JP" altLang="en-US" sz="1600">
                <a:latin typeface="Meiryo UI" panose="020B0604030504040204" pitchFamily="34" charset="-128"/>
                <a:ea typeface="Meiryo UI" panose="020B0604030504040204" pitchFamily="34" charset="-128"/>
              </a:rPr>
              <a:t>色と豊富ですので、名入れするオリジナルデザイン等に合わせてお選びください。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23940DF-11FE-8B41-BABC-CD456F979AE6}"/>
              </a:ext>
            </a:extLst>
          </p:cNvPr>
          <p:cNvPicPr>
            <a:picLocks noChangeAspect="1"/>
          </p:cNvPicPr>
          <p:nvPr/>
        </p:nvPicPr>
        <p:blipFill>
          <a:blip r:embed="rId5"/>
          <a:stretch>
            <a:fillRect/>
          </a:stretch>
        </p:blipFill>
        <p:spPr>
          <a:xfrm>
            <a:off x="397844" y="1937128"/>
            <a:ext cx="4028813" cy="2760166"/>
          </a:xfrm>
          <a:prstGeom prst="rect">
            <a:avLst/>
          </a:prstGeom>
        </p:spPr>
      </p:pic>
    </p:spTree>
    <p:extLst>
      <p:ext uri="{BB962C8B-B14F-4D97-AF65-F5344CB8AC3E}">
        <p14:creationId xmlns:p14="http://schemas.microsoft.com/office/powerpoint/2010/main" val="3159439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太麺 魚介醤油つけ麺</a:t>
            </a:r>
            <a:r>
              <a:rPr lang="en-US" altLang="ja-JP" sz="2000" dirty="0">
                <a:solidFill>
                  <a:schemeClr val="bg1"/>
                </a:solidFill>
                <a:latin typeface="Meiryo UI" panose="020B0604030504040204" pitchFamily="34" charset="-128"/>
                <a:ea typeface="Meiryo UI" panose="020B0604030504040204" pitchFamily="34" charset="-128"/>
              </a:rPr>
              <a:t>2</a:t>
            </a:r>
            <a:r>
              <a:rPr lang="ja-JP" altLang="en-US" sz="2000" dirty="0">
                <a:solidFill>
                  <a:schemeClr val="bg1"/>
                </a:solidFill>
                <a:latin typeface="Meiryo UI" panose="020B0604030504040204" pitchFamily="34" charset="-128"/>
                <a:ea typeface="Meiryo UI" panose="020B0604030504040204" pitchFamily="34" charset="-128"/>
              </a:rPr>
              <a:t>食入　</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税率</a:t>
            </a:r>
            <a:r>
              <a:rPr lang="en-US" altLang="ja-JP" sz="2000" dirty="0">
                <a:solidFill>
                  <a:schemeClr val="bg1"/>
                </a:solidFill>
                <a:latin typeface="Meiryo UI" panose="020B0604030504040204" pitchFamily="34" charset="-128"/>
                <a:ea typeface="Meiryo UI" panose="020B0604030504040204" pitchFamily="34" charset="-128"/>
              </a:rPr>
              <a:t>8</a:t>
            </a:r>
            <a:r>
              <a:rPr lang="ja-JP" altLang="en-US" sz="2000" dirty="0">
                <a:solidFill>
                  <a:schemeClr val="bg1"/>
                </a:solidFill>
                <a:latin typeface="Meiryo UI" panose="020B0604030504040204" pitchFamily="34" charset="-128"/>
                <a:ea typeface="Meiryo UI" panose="020B0604030504040204" pitchFamily="34" charset="-128"/>
              </a:rPr>
              <a:t>％</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包装</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化粧箱</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日本</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備考</a:t>
            </a:r>
            <a:r>
              <a:rPr lang="en-US" altLang="ja-JP" sz="900" spc="200">
                <a:latin typeface="Meiryo UI" panose="020B0604030504040204" pitchFamily="34" charset="-128"/>
                <a:ea typeface="Meiryo UI" panose="020B0604030504040204" pitchFamily="34" charset="-128"/>
              </a:rPr>
              <a:t>:</a:t>
            </a:r>
            <a:r>
              <a:rPr lang="ja-JP" altLang="en-US" sz="900" spc="200">
                <a:latin typeface="Meiryo UI" panose="020B0604030504040204" pitchFamily="34" charset="-128"/>
                <a:ea typeface="Meiryo UI" panose="020B0604030504040204" pitchFamily="34" charset="-128"/>
              </a:rPr>
              <a:t> </a:t>
            </a:r>
            <a:r>
              <a:rPr lang="ja-JP" altLang="en-US" sz="900" spc="200" dirty="0">
                <a:latin typeface="Meiryo UI" panose="020B0604030504040204" pitchFamily="34" charset="-128"/>
                <a:ea typeface="Meiryo UI" panose="020B0604030504040204" pitchFamily="34" charset="-128"/>
              </a:rPr>
              <a:t>内容量</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麺</a:t>
            </a:r>
            <a:r>
              <a:rPr lang="en-US" altLang="ja-JP" sz="900" spc="200" dirty="0">
                <a:latin typeface="Meiryo UI" panose="020B0604030504040204" pitchFamily="34" charset="-128"/>
                <a:ea typeface="Meiryo UI" panose="020B0604030504040204" pitchFamily="34" charset="-128"/>
              </a:rPr>
              <a:t>100g×2</a:t>
            </a:r>
            <a:r>
              <a:rPr lang="ja-JP" altLang="en-US" sz="900" spc="200" dirty="0">
                <a:latin typeface="Meiryo UI" panose="020B0604030504040204" pitchFamily="34" charset="-128"/>
                <a:ea typeface="Meiryo UI" panose="020B0604030504040204" pitchFamily="34" charset="-128"/>
              </a:rPr>
              <a:t>・スープ</a:t>
            </a:r>
            <a:r>
              <a:rPr lang="en-US" altLang="ja-JP" sz="900" spc="200" dirty="0">
                <a:latin typeface="Meiryo UI" panose="020B0604030504040204" pitchFamily="34" charset="-128"/>
                <a:ea typeface="Meiryo UI" panose="020B0604030504040204" pitchFamily="34" charset="-128"/>
              </a:rPr>
              <a:t>×2</a:t>
            </a:r>
            <a:r>
              <a:rPr lang="ja-JP" altLang="en-US" sz="900" spc="200" dirty="0">
                <a:latin typeface="Meiryo UI" panose="020B0604030504040204" pitchFamily="34" charset="-128"/>
                <a:ea typeface="Meiryo UI" panose="020B0604030504040204" pitchFamily="34" charset="-128"/>
              </a:rPr>
              <a:t>、賞味期間</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製造日より</a:t>
            </a:r>
            <a:r>
              <a:rPr lang="en-US" altLang="ja-JP" sz="900" spc="200" dirty="0">
                <a:latin typeface="Meiryo UI" panose="020B0604030504040204" pitchFamily="34" charset="-128"/>
                <a:ea typeface="Meiryo UI" panose="020B0604030504040204" pitchFamily="34" charset="-128"/>
              </a:rPr>
              <a:t>60</a:t>
            </a:r>
            <a:r>
              <a:rPr lang="ja-JP" altLang="en-US" sz="900" spc="200" dirty="0">
                <a:latin typeface="Meiryo UI" panose="020B0604030504040204" pitchFamily="34" charset="-128"/>
                <a:ea typeface="Meiryo UI" panose="020B0604030504040204" pitchFamily="34" charset="-128"/>
              </a:rPr>
              <a:t>日、日本製</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53280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魚介の旨味をしっかり味わえる濃厚つけ汁と、食べごたえたっぷりのもっちり太麺が絶妙なバランスで味わえる、醤油つけ麺</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食セットです。ちょっとした贈り物やイベント景品用に最適！</a:t>
            </a:r>
          </a:p>
          <a:p>
            <a:pPr algn="just">
              <a:lnSpc>
                <a:spcPts val="2400"/>
              </a:lnSpc>
            </a:pPr>
            <a:endParaRPr lang="ja-JP" altLang="en-US" sz="1600" b="0" i="0" dirty="0">
              <a:solidFill>
                <a:srgbClr val="333333"/>
              </a:solidFill>
              <a:effectLst/>
              <a:latin typeface="-apple-system"/>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6" name="Picture 2">
            <a:extLst>
              <a:ext uri="{FF2B5EF4-FFF2-40B4-BE49-F238E27FC236}">
                <a16:creationId xmlns:a16="http://schemas.microsoft.com/office/drawing/2014/main" id="{C2910657-F262-ECA7-7B81-D64CF03FE8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787" y="1397867"/>
            <a:ext cx="3514110" cy="3514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4015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カラビナソーラーライト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105×40×15mm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機　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電源</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ソーラー</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/108×43×17mm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太陽光で充電できるため電源いらずで、便利な手のひらサイズのコンパクトで可愛らしいライトです。名入れプリントも可能ですので、オリジナルグッズやノベルティアイテムとしてもおすすめです。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432965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電子メモパッド</a:t>
            </a:r>
            <a:r>
              <a:rPr lang="en-US" altLang="ja-JP" sz="2000" dirty="0">
                <a:solidFill>
                  <a:schemeClr val="bg1"/>
                </a:solidFill>
                <a:latin typeface="Meiryo UI" panose="020B0604030504040204" pitchFamily="34" charset="-128"/>
                <a:ea typeface="Meiryo UI" panose="020B0604030504040204" pitchFamily="34" charset="-128"/>
              </a:rPr>
              <a:t>4.4</a:t>
            </a:r>
            <a:r>
              <a:rPr lang="ja-JP" altLang="en-US" sz="2000" dirty="0">
                <a:solidFill>
                  <a:schemeClr val="bg1"/>
                </a:solidFill>
                <a:latin typeface="Meiryo UI" panose="020B0604030504040204" pitchFamily="34" charset="-128"/>
                <a:ea typeface="Meiryo UI" panose="020B0604030504040204" pitchFamily="34" charset="-128"/>
              </a:rPr>
              <a:t>インチ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W90×D9×H129mm</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42g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繰り返し書いて消せる電子メモパッド。紙を使わないので、環境に優しくコンパクトで持ち運びにも便利。操作も簡単で職場や家庭で伝言帳として気軽に使えます。オリジナルの名入れも承ります。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1" name="図 80">
            <a:extLst>
              <a:ext uri="{FF2B5EF4-FFF2-40B4-BE49-F238E27FC236}">
                <a16:creationId xmlns:a16="http://schemas.microsoft.com/office/drawing/2014/main" id="{11E4F4F1-4BA8-D9D6-0080-F9DFB3337F27}"/>
              </a:ext>
            </a:extLst>
          </p:cNvPr>
          <p:cNvPicPr>
            <a:picLocks noChangeAspect="1"/>
          </p:cNvPicPr>
          <p:nvPr/>
        </p:nvPicPr>
        <p:blipFill>
          <a:blip r:embed="rId5"/>
          <a:stretch>
            <a:fillRect/>
          </a:stretch>
        </p:blipFill>
        <p:spPr>
          <a:xfrm>
            <a:off x="784484" y="1456927"/>
            <a:ext cx="3482686" cy="3482686"/>
          </a:xfrm>
          <a:prstGeom prst="rect">
            <a:avLst/>
          </a:prstGeom>
        </p:spPr>
      </p:pic>
    </p:spTree>
    <p:extLst>
      <p:ext uri="{BB962C8B-B14F-4D97-AF65-F5344CB8AC3E}">
        <p14:creationId xmlns:p14="http://schemas.microsoft.com/office/powerpoint/2010/main" val="4007211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エコバッグ</a:t>
            </a:r>
            <a:r>
              <a:rPr lang="en-US" altLang="ja-JP" sz="2000" dirty="0">
                <a:solidFill>
                  <a:schemeClr val="bg1"/>
                </a:solidFill>
                <a:latin typeface="Meiryo UI" panose="020B0604030504040204" pitchFamily="34" charset="-128"/>
                <a:ea typeface="Meiryo UI" panose="020B0604030504040204" pitchFamily="34" charset="-128"/>
              </a:rPr>
              <a:t>in</a:t>
            </a:r>
            <a:r>
              <a:rPr lang="ja-JP" altLang="en-US" sz="2000" dirty="0">
                <a:solidFill>
                  <a:schemeClr val="bg1"/>
                </a:solidFill>
                <a:latin typeface="Meiryo UI" panose="020B0604030504040204" pitchFamily="34" charset="-128"/>
                <a:ea typeface="Meiryo UI" panose="020B0604030504040204" pitchFamily="34" charset="-128"/>
              </a:rPr>
              <a:t>グリップケース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・ポリエステル</a:t>
            </a:r>
          </a:p>
          <a:p>
            <a:r>
              <a:rPr lang="ja-JP" altLang="en-US" sz="900" dirty="0">
                <a:latin typeface="Meiryo UI" panose="020B0604030504040204" pitchFamily="34" charset="-128"/>
                <a:ea typeface="Meiryo UI" panose="020B0604030504040204" pitchFamily="34" charset="-128"/>
              </a:rPr>
              <a:t>サイズ：ケース</a:t>
            </a:r>
            <a:r>
              <a:rPr lang="en-US" altLang="ja-JP" sz="900" dirty="0">
                <a:latin typeface="Meiryo UI" panose="020B0604030504040204" pitchFamily="34" charset="-128"/>
                <a:ea typeface="Meiryo UI" panose="020B0604030504040204" pitchFamily="34" charset="-128"/>
              </a:rPr>
              <a:t>/36×1×27mm</a:t>
            </a:r>
            <a:r>
              <a:rPr lang="ja-JP" altLang="en-US" sz="900" dirty="0">
                <a:latin typeface="Meiryo UI" panose="020B0604030504040204" pitchFamily="34" charset="-128"/>
                <a:ea typeface="Meiryo UI" panose="020B0604030504040204" pitchFamily="34" charset="-128"/>
              </a:rPr>
              <a:t>、バッグ</a:t>
            </a:r>
            <a:r>
              <a:rPr lang="en-US" altLang="ja-JP" sz="900" dirty="0">
                <a:latin typeface="Meiryo UI" panose="020B0604030504040204" pitchFamily="34" charset="-128"/>
                <a:ea typeface="Meiryo UI" panose="020B0604030504040204" pitchFamily="34" charset="-128"/>
              </a:rPr>
              <a:t>/36×345mm</a:t>
            </a:r>
          </a:p>
          <a:p>
            <a:r>
              <a:rPr lang="ja-JP" altLang="en-US" sz="900" dirty="0">
                <a:latin typeface="Meiryo UI" panose="020B0604030504040204" pitchFamily="34" charset="-128"/>
                <a:ea typeface="Meiryo UI" panose="020B0604030504040204" pitchFamily="34" charset="-128"/>
              </a:rPr>
              <a:t>包装：化粧箱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取っ手のグリップ内に本体を収納することができる非常に便利なアイデアエコバッグです。オリジナルデザインの名入れプリントも可能なためノベルティや物販用にもおすすめです。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1" name="図 20">
            <a:extLst>
              <a:ext uri="{FF2B5EF4-FFF2-40B4-BE49-F238E27FC236}">
                <a16:creationId xmlns:a16="http://schemas.microsoft.com/office/drawing/2014/main" id="{FBD652A2-FB4F-ED0A-E730-3112FC76853F}"/>
              </a:ext>
            </a:extLst>
          </p:cNvPr>
          <p:cNvPicPr>
            <a:picLocks noChangeAspect="1"/>
          </p:cNvPicPr>
          <p:nvPr/>
        </p:nvPicPr>
        <p:blipFill>
          <a:blip r:embed="rId5"/>
          <a:stretch>
            <a:fillRect/>
          </a:stretch>
        </p:blipFill>
        <p:spPr>
          <a:xfrm>
            <a:off x="736369" y="1325524"/>
            <a:ext cx="3646524" cy="3646524"/>
          </a:xfrm>
          <a:prstGeom prst="rect">
            <a:avLst/>
          </a:prstGeom>
        </p:spPr>
      </p:pic>
    </p:spTree>
    <p:extLst>
      <p:ext uri="{BB962C8B-B14F-4D97-AF65-F5344CB8AC3E}">
        <p14:creationId xmlns:p14="http://schemas.microsoft.com/office/powerpoint/2010/main" val="1356879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LED9</a:t>
            </a:r>
            <a:r>
              <a:rPr lang="ja-JP" altLang="en-US" sz="2000">
                <a:solidFill>
                  <a:schemeClr val="bg1"/>
                </a:solidFill>
                <a:latin typeface="Meiryo UI" panose="020B0604030504040204" pitchFamily="34" charset="-128"/>
                <a:ea typeface="Meiryo UI" panose="020B0604030504040204" pitchFamily="34" charset="-128"/>
              </a:rPr>
              <a:t>灯カラビナ付ライト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材：アルミ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Φ27×142</a:t>
            </a:r>
            <a:r>
              <a:rPr lang="en-US"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（包装形態：エアパッキン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付属品：単</a:t>
            </a:r>
            <a:r>
              <a:rPr lang="en-US" altLang="ja-JP" sz="900" dirty="0">
                <a:latin typeface="Meiryo UI" panose="020B0604030504040204" pitchFamily="34" charset="-128"/>
                <a:ea typeface="Meiryo UI" panose="020B0604030504040204" pitchFamily="34" charset="-128"/>
              </a:rPr>
              <a:t>4</a:t>
            </a:r>
            <a:r>
              <a:rPr lang="ja-JP" altLang="en-US" sz="900">
                <a:latin typeface="Meiryo UI" panose="020B0604030504040204" pitchFamily="34" charset="-128"/>
                <a:ea typeface="Meiryo UI" panose="020B0604030504040204" pitchFamily="34" charset="-128"/>
              </a:rPr>
              <a:t>乾電池</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商品に電池は含まれません</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考：マットシルバー・マットブラック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9</a:t>
            </a:r>
            <a:r>
              <a:rPr lang="ja-JP" altLang="en-US" sz="1600">
                <a:latin typeface="Meiryo UI" panose="020B0604030504040204" pitchFamily="34" charset="-128"/>
                <a:ea typeface="Meiryo UI" panose="020B0604030504040204" pitchFamily="34" charset="-128"/>
              </a:rPr>
              <a:t>灯でとっても明るく照らしてくれますのでキャンプ用にも災害用にもおすすめの</a:t>
            </a:r>
            <a:r>
              <a:rPr lang="en-US" altLang="ja-JP" sz="1600" dirty="0">
                <a:latin typeface="Meiryo UI" panose="020B0604030504040204" pitchFamily="34" charset="-128"/>
                <a:ea typeface="Meiryo UI" panose="020B0604030504040204" pitchFamily="34" charset="-128"/>
              </a:rPr>
              <a:t>LED</a:t>
            </a:r>
            <a:r>
              <a:rPr lang="ja-JP" altLang="en-US" sz="1600">
                <a:latin typeface="Meiryo UI" panose="020B0604030504040204" pitchFamily="34" charset="-128"/>
                <a:ea typeface="Meiryo UI" panose="020B0604030504040204" pitchFamily="34" charset="-128"/>
              </a:rPr>
              <a:t>ライトです。全</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色のカラー展開から、オリジナル名入れのデザインに合わせてお選びください。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7640AD3-5733-A44C-BA0B-92BD6D95F4B0}"/>
              </a:ext>
            </a:extLst>
          </p:cNvPr>
          <p:cNvPicPr>
            <a:picLocks noChangeAspect="1"/>
          </p:cNvPicPr>
          <p:nvPr/>
        </p:nvPicPr>
        <p:blipFill>
          <a:blip r:embed="rId5"/>
          <a:stretch>
            <a:fillRect/>
          </a:stretch>
        </p:blipFill>
        <p:spPr>
          <a:xfrm>
            <a:off x="636857" y="1411148"/>
            <a:ext cx="3717154" cy="3628120"/>
          </a:xfrm>
          <a:prstGeom prst="rect">
            <a:avLst/>
          </a:prstGeom>
        </p:spPr>
      </p:pic>
    </p:spTree>
    <p:extLst>
      <p:ext uri="{BB962C8B-B14F-4D97-AF65-F5344CB8AC3E}">
        <p14:creationId xmlns:p14="http://schemas.microsoft.com/office/powerpoint/2010/main" val="2252068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マイクロファイバークロス</a:t>
            </a:r>
            <a:r>
              <a:rPr lang="en-US" altLang="ja-JP" sz="2000" dirty="0">
                <a:solidFill>
                  <a:schemeClr val="bg1"/>
                </a:solidFill>
                <a:latin typeface="Meiryo UI" panose="020B0604030504040204" pitchFamily="34" charset="-128"/>
                <a:ea typeface="Meiryo UI" panose="020B0604030504040204" pitchFamily="34" charset="-128"/>
              </a:rPr>
              <a:t>5</a:t>
            </a:r>
            <a:r>
              <a:rPr lang="ja-JP" altLang="en-US" sz="2000" dirty="0">
                <a:solidFill>
                  <a:schemeClr val="bg1"/>
                </a:solidFill>
                <a:latin typeface="Meiryo UI" panose="020B0604030504040204" pitchFamily="34" charset="-128"/>
                <a:ea typeface="Meiryo UI" panose="020B0604030504040204" pitchFamily="34" charset="-128"/>
              </a:rPr>
              <a:t>色セット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300×300×2mm</a:t>
            </a:r>
          </a:p>
          <a:p>
            <a:r>
              <a:rPr lang="ja-JP" altLang="en-US" sz="900" dirty="0">
                <a:latin typeface="Meiryo UI" panose="020B0604030504040204" pitchFamily="34" charset="-128"/>
                <a:ea typeface="Meiryo UI" panose="020B0604030504040204" pitchFamily="34" charset="-128"/>
              </a:rPr>
              <a:t>包装：化粧箱入り</a:t>
            </a:r>
            <a:r>
              <a:rPr lang="en-US" altLang="ja-JP" sz="900" dirty="0">
                <a:latin typeface="Meiryo UI" panose="020B0604030504040204" pitchFamily="34" charset="-128"/>
                <a:ea typeface="Meiryo UI" panose="020B0604030504040204" pitchFamily="34" charset="-128"/>
              </a:rPr>
              <a:t>,155×175×35mm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大判</a:t>
            </a:r>
            <a:r>
              <a:rPr lang="en-US" altLang="ja-JP" sz="1600" dirty="0"/>
              <a:t>30cm</a:t>
            </a:r>
            <a:r>
              <a:rPr lang="ja-JP" altLang="en-US" sz="1600" dirty="0"/>
              <a:t>でたっぷり使えるマイクロファイバークロス</a:t>
            </a:r>
            <a:r>
              <a:rPr lang="en-US" altLang="ja-JP" sz="1600" dirty="0"/>
              <a:t>5</a:t>
            </a:r>
            <a:r>
              <a:rPr lang="ja-JP" altLang="en-US" sz="1600" dirty="0"/>
              <a:t>色が揃って、使い分け出来るお得なセット。超極細繊維で乾拭き時は埃や水分を拭き取り、水拭き時には汚れをしっかり落とします。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6" name="図 55">
            <a:extLst>
              <a:ext uri="{FF2B5EF4-FFF2-40B4-BE49-F238E27FC236}">
                <a16:creationId xmlns:a16="http://schemas.microsoft.com/office/drawing/2014/main" id="{80E8DC4B-DC96-AD14-6CC3-309D8DE30EBE}"/>
              </a:ext>
            </a:extLst>
          </p:cNvPr>
          <p:cNvPicPr>
            <a:picLocks noChangeAspect="1"/>
          </p:cNvPicPr>
          <p:nvPr/>
        </p:nvPicPr>
        <p:blipFill>
          <a:blip r:embed="rId5"/>
          <a:stretch>
            <a:fillRect/>
          </a:stretch>
        </p:blipFill>
        <p:spPr>
          <a:xfrm>
            <a:off x="669770" y="1371166"/>
            <a:ext cx="3598678" cy="3598678"/>
          </a:xfrm>
          <a:prstGeom prst="rect">
            <a:avLst/>
          </a:prstGeom>
        </p:spPr>
      </p:pic>
    </p:spTree>
    <p:extLst>
      <p:ext uri="{BB962C8B-B14F-4D97-AF65-F5344CB8AC3E}">
        <p14:creationId xmlns:p14="http://schemas.microsoft.com/office/powerpoint/2010/main" val="3283404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至福の逸品 あごだしつゆの生そば</a:t>
            </a:r>
            <a:r>
              <a:rPr lang="en-US" altLang="ja-JP" sz="2000" dirty="0">
                <a:solidFill>
                  <a:schemeClr val="bg1"/>
                </a:solidFill>
                <a:latin typeface="Meiryo UI" panose="020B0604030504040204" pitchFamily="34" charset="-128"/>
                <a:ea typeface="Meiryo UI" panose="020B0604030504040204" pitchFamily="34" charset="-128"/>
              </a:rPr>
              <a:t>2</a:t>
            </a:r>
            <a:r>
              <a:rPr lang="ja-JP" altLang="en-US" sz="2000" dirty="0">
                <a:solidFill>
                  <a:schemeClr val="bg1"/>
                </a:solidFill>
                <a:latin typeface="Meiryo UI" panose="020B0604030504040204" pitchFamily="34" charset="-128"/>
                <a:ea typeface="Meiryo UI" panose="020B0604030504040204" pitchFamily="34" charset="-128"/>
              </a:rPr>
              <a:t>食組　</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税率</a:t>
            </a:r>
            <a:r>
              <a:rPr lang="en-US" altLang="ja-JP" sz="2000" dirty="0">
                <a:solidFill>
                  <a:schemeClr val="bg1"/>
                </a:solidFill>
                <a:latin typeface="Meiryo UI" panose="020B0604030504040204" pitchFamily="34" charset="-128"/>
                <a:ea typeface="Meiryo UI" panose="020B0604030504040204" pitchFamily="34" charset="-128"/>
              </a:rPr>
              <a:t>8</a:t>
            </a:r>
            <a:r>
              <a:rPr lang="ja-JP" altLang="en-US" sz="2000" dirty="0">
                <a:solidFill>
                  <a:schemeClr val="bg1"/>
                </a:solidFill>
                <a:latin typeface="Meiryo UI" panose="020B0604030504040204" pitchFamily="34" charset="-128"/>
                <a:ea typeface="Meiryo UI" panose="020B0604030504040204" pitchFamily="34" charset="-128"/>
              </a:rPr>
              <a:t>％</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化粧箱入り</a:t>
            </a:r>
          </a:p>
          <a:p>
            <a:pPr>
              <a:tabLst>
                <a:tab pos="450850" algn="l"/>
                <a:tab pos="631825" algn="l"/>
              </a:tabLst>
            </a:pPr>
            <a:r>
              <a:rPr lang="ja-JP" altLang="en-US" sz="900" dirty="0">
                <a:latin typeface="Meiryo UI" panose="020B0604030504040204" pitchFamily="34" charset="-128"/>
                <a:ea typeface="Meiryo UI" panose="020B0604030504040204" pitchFamily="34" charset="-128"/>
              </a:rPr>
              <a:t>注意事項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賞味期間：</a:t>
            </a:r>
            <a:r>
              <a:rPr lang="en-US" altLang="ja-JP" sz="900" dirty="0">
                <a:latin typeface="Meiryo UI" panose="020B0604030504040204" pitchFamily="34" charset="-128"/>
                <a:ea typeface="Meiryo UI" panose="020B0604030504040204" pitchFamily="34" charset="-128"/>
              </a:rPr>
              <a:t>60</a:t>
            </a:r>
            <a:r>
              <a:rPr lang="ja-JP" altLang="en-US" sz="900" dirty="0">
                <a:latin typeface="Meiryo UI" panose="020B0604030504040204" pitchFamily="34" charset="-128"/>
                <a:ea typeface="Meiryo UI" panose="020B0604030504040204" pitchFamily="34" charset="-128"/>
              </a:rPr>
              <a:t>日間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常温</a:t>
            </a:r>
            <a:r>
              <a:rPr lang="en-US" altLang="ja-JP" sz="900" dirty="0">
                <a:latin typeface="Meiryo UI" panose="020B0604030504040204" pitchFamily="34" charset="-128"/>
                <a:ea typeface="Meiryo UI" panose="020B0604030504040204" pitchFamily="34" charset="-128"/>
              </a:rPr>
              <a:t>)</a:t>
            </a:r>
          </a:p>
          <a:p>
            <a:pPr>
              <a:tabLst>
                <a:tab pos="450850" algn="l"/>
                <a:tab pos="631825" algn="l"/>
              </a:tabLst>
            </a:pPr>
            <a:r>
              <a:rPr lang="ja-JP" altLang="en-US" sz="900" dirty="0">
                <a:latin typeface="Meiryo UI" panose="020B0604030504040204" pitchFamily="34" charset="-128"/>
                <a:ea typeface="Meiryo UI" panose="020B0604030504040204" pitchFamily="34" charset="-128"/>
              </a:rPr>
              <a:t>備考	</a:t>
            </a:r>
            <a:r>
              <a:rPr lang="en-US" altLang="ja-JP"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&lt;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&gt; </a:t>
            </a:r>
            <a:r>
              <a:rPr lang="ja-JP" altLang="en-US" sz="900" dirty="0">
                <a:latin typeface="Meiryo UI" panose="020B0604030504040204" pitchFamily="34" charset="-128"/>
                <a:ea typeface="Meiryo UI" panose="020B0604030504040204" pitchFamily="34" charset="-128"/>
              </a:rPr>
              <a:t>生そば</a:t>
            </a:r>
            <a:r>
              <a:rPr lang="en-US" altLang="ja-JP" sz="900" dirty="0">
                <a:latin typeface="Meiryo UI" panose="020B0604030504040204" pitchFamily="34" charset="-128"/>
                <a:ea typeface="Meiryo UI" panose="020B0604030504040204" pitchFamily="34" charset="-128"/>
              </a:rPr>
              <a:t>180g×1 </a:t>
            </a:r>
            <a:r>
              <a:rPr lang="ja-JP" altLang="en-US" sz="900" dirty="0">
                <a:latin typeface="Meiryo UI" panose="020B0604030504040204" pitchFamily="34" charset="-128"/>
                <a:ea typeface="Meiryo UI" panose="020B0604030504040204" pitchFamily="34" charset="-128"/>
              </a:rPr>
              <a:t>だし</a:t>
            </a:r>
            <a:r>
              <a:rPr lang="en-US" altLang="ja-JP" sz="900" dirty="0">
                <a:latin typeface="Meiryo UI" panose="020B0604030504040204" pitchFamily="34" charset="-128"/>
                <a:ea typeface="Meiryo UI" panose="020B0604030504040204" pitchFamily="34" charset="-128"/>
              </a:rPr>
              <a:t>17g×2</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latin typeface="-apple-system"/>
              </a:rPr>
              <a:t>2</a:t>
            </a:r>
            <a:r>
              <a:rPr lang="ja-JP" altLang="en-US" sz="1600" b="0" i="0" dirty="0">
                <a:solidFill>
                  <a:srgbClr val="333333"/>
                </a:solidFill>
                <a:effectLst/>
                <a:latin typeface="-apple-system"/>
              </a:rPr>
              <a:t>食組のあごだしつゆ生そば。長崎県産の香り豊かなあごだしを使用し、生そばも石臼から挽いており、自宅に居ながらに本格的な打ち立てに近い味を楽しめます。高級感ある箱デザインも◎！</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6" name="Picture 2">
            <a:extLst>
              <a:ext uri="{FF2B5EF4-FFF2-40B4-BE49-F238E27FC236}">
                <a16:creationId xmlns:a16="http://schemas.microsoft.com/office/drawing/2014/main" id="{12AC6BA0-8578-C71D-D8DB-633CDA32A1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7239" y="1597412"/>
            <a:ext cx="3302505" cy="3302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05564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ポータブル</a:t>
            </a:r>
            <a:r>
              <a:rPr lang="en-US" altLang="ja-JP" sz="2000" dirty="0">
                <a:solidFill>
                  <a:schemeClr val="bg1"/>
                </a:solidFill>
                <a:latin typeface="Meiryo UI" panose="020B0604030504040204" pitchFamily="34" charset="-128"/>
                <a:ea typeface="Meiryo UI" panose="020B0604030504040204" pitchFamily="34" charset="-128"/>
              </a:rPr>
              <a:t>&amp;</a:t>
            </a:r>
            <a:r>
              <a:rPr lang="ja-JP" altLang="en-US" sz="2000">
                <a:solidFill>
                  <a:schemeClr val="bg1"/>
                </a:solidFill>
                <a:latin typeface="Meiryo UI" panose="020B0604030504040204" pitchFamily="34" charset="-128"/>
                <a:ea typeface="Meiryo UI" panose="020B0604030504040204" pitchFamily="34" charset="-128"/>
              </a:rPr>
              <a:t>スタンドファン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AS</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PC</a:t>
            </a:r>
            <a:r>
              <a:rPr lang="ja-JP" altLang="en-US" sz="900">
                <a:latin typeface="Meiryo UI" panose="020B0604030504040204" pitchFamily="34" charset="-128"/>
                <a:ea typeface="Meiryo UI" panose="020B0604030504040204" pitchFamily="34" charset="-128"/>
              </a:rPr>
              <a:t>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73×148×22mm</a:t>
            </a:r>
            <a:r>
              <a:rPr lang="ja-JP" altLang="en-US" sz="900">
                <a:latin typeface="Meiryo UI" panose="020B0604030504040204" pitchFamily="34" charset="-128"/>
                <a:ea typeface="Meiryo UI" panose="020B0604030504040204" pitchFamily="34" charset="-128"/>
              </a:rPr>
              <a:t>（包装形態：エアパッキン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考：単</a:t>
            </a:r>
            <a:r>
              <a:rPr lang="en-US" altLang="ja-JP" sz="900" dirty="0">
                <a:latin typeface="Meiryo UI" panose="020B0604030504040204" pitchFamily="34" charset="-128"/>
                <a:ea typeface="Meiryo UI" panose="020B0604030504040204" pitchFamily="34" charset="-128"/>
              </a:rPr>
              <a:t>4</a:t>
            </a:r>
            <a:r>
              <a:rPr lang="ja-JP" altLang="en-US" sz="900">
                <a:latin typeface="Meiryo UI" panose="020B0604030504040204" pitchFamily="34" charset="-128"/>
                <a:ea typeface="Meiryo UI" panose="020B0604030504040204" pitchFamily="34" charset="-128"/>
              </a:rPr>
              <a:t>乾電池</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屋外で手に持って使っても、デスク上で立てて置いても使える便利なファンです。乾電池式のため充電する手間いらずがポイント。夏場の屋外イベントのノベルティ用などに是非ご活用ください。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861173B-EC60-4847-9AA9-0F3557B6A0CC}"/>
              </a:ext>
            </a:extLst>
          </p:cNvPr>
          <p:cNvPicPr>
            <a:picLocks noChangeAspect="1"/>
          </p:cNvPicPr>
          <p:nvPr/>
        </p:nvPicPr>
        <p:blipFill>
          <a:blip r:embed="rId5"/>
          <a:stretch>
            <a:fillRect/>
          </a:stretch>
        </p:blipFill>
        <p:spPr>
          <a:xfrm>
            <a:off x="1473184" y="1464483"/>
            <a:ext cx="2121422" cy="3522938"/>
          </a:xfrm>
          <a:prstGeom prst="rect">
            <a:avLst/>
          </a:prstGeom>
        </p:spPr>
      </p:pic>
    </p:spTree>
    <p:extLst>
      <p:ext uri="{BB962C8B-B14F-4D97-AF65-F5344CB8AC3E}">
        <p14:creationId xmlns:p14="http://schemas.microsoft.com/office/powerpoint/2010/main" val="648852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はるさめスープ　食べ比べ</a:t>
            </a:r>
            <a:r>
              <a:rPr lang="en-US" altLang="ja-JP" sz="2000" dirty="0">
                <a:solidFill>
                  <a:schemeClr val="bg1"/>
                </a:solidFill>
                <a:latin typeface="Meiryo UI" panose="020B0604030504040204" pitchFamily="34" charset="-128"/>
                <a:ea typeface="Meiryo UI" panose="020B0604030504040204" pitchFamily="34" charset="-128"/>
              </a:rPr>
              <a:t>3</a:t>
            </a:r>
            <a:r>
              <a:rPr lang="ja-JP" altLang="en-US" sz="2000" dirty="0">
                <a:solidFill>
                  <a:schemeClr val="bg1"/>
                </a:solidFill>
                <a:latin typeface="Meiryo UI" panose="020B0604030504040204" pitchFamily="34" charset="-128"/>
                <a:ea typeface="Meiryo UI" panose="020B0604030504040204" pitchFamily="34" charset="-128"/>
              </a:rPr>
              <a:t>食セット　</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税率</a:t>
            </a:r>
            <a:r>
              <a:rPr lang="en-US" altLang="ja-JP" sz="2000" dirty="0">
                <a:solidFill>
                  <a:schemeClr val="bg1"/>
                </a:solidFill>
                <a:latin typeface="Meiryo UI" panose="020B0604030504040204" pitchFamily="34" charset="-128"/>
                <a:ea typeface="Meiryo UI" panose="020B0604030504040204" pitchFamily="34" charset="-128"/>
              </a:rPr>
              <a:t>8</a:t>
            </a:r>
            <a:r>
              <a:rPr lang="ja-JP" altLang="en-US" sz="2000" dirty="0">
                <a:solidFill>
                  <a:schemeClr val="bg1"/>
                </a:solidFill>
                <a:latin typeface="Meiryo UI" panose="020B0604030504040204" pitchFamily="34" charset="-128"/>
                <a:ea typeface="Meiryo UI" panose="020B0604030504040204" pitchFamily="34" charset="-128"/>
              </a:rPr>
              <a:t>％</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包装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化粧箱</a:t>
            </a:r>
          </a:p>
          <a:p>
            <a:pPr>
              <a:tabLst>
                <a:tab pos="450850" algn="l"/>
                <a:tab pos="631825" algn="l"/>
              </a:tabLst>
            </a:pPr>
            <a:r>
              <a:rPr lang="ja-JP" altLang="en-US" sz="900" dirty="0">
                <a:latin typeface="Meiryo UI" panose="020B0604030504040204" pitchFamily="34" charset="-128"/>
                <a:ea typeface="Meiryo UI" panose="020B0604030504040204" pitchFamily="34" charset="-128"/>
              </a:rPr>
              <a:t>備考	</a:t>
            </a:r>
            <a:r>
              <a:rPr lang="en-US" altLang="ja-JP"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125×150×90mm</a:t>
            </a:r>
            <a:r>
              <a:rPr lang="ja-JP" altLang="en-US" sz="900" dirty="0">
                <a:latin typeface="Meiryo UI" panose="020B0604030504040204" pitchFamily="34" charset="-128"/>
                <a:ea typeface="Meiryo UI" panose="020B0604030504040204" pitchFamily="34" charset="-128"/>
              </a:rPr>
              <a:t>　内容量</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春雨</a:t>
            </a:r>
            <a:r>
              <a:rPr lang="en-US" altLang="ja-JP" sz="900" dirty="0">
                <a:latin typeface="Meiryo UI" panose="020B0604030504040204" pitchFamily="34" charset="-128"/>
                <a:ea typeface="Meiryo UI" panose="020B0604030504040204" pitchFamily="34" charset="-128"/>
              </a:rPr>
              <a:t>10g×3</a:t>
            </a:r>
            <a:r>
              <a:rPr lang="ja-JP" altLang="en-US" sz="900" dirty="0">
                <a:latin typeface="Meiryo UI" panose="020B0604030504040204" pitchFamily="34" charset="-128"/>
                <a:ea typeface="Meiryo UI" panose="020B0604030504040204" pitchFamily="34" charset="-128"/>
              </a:rPr>
              <a:t>･スープ</a:t>
            </a:r>
            <a:r>
              <a:rPr lang="en-US" altLang="ja-JP" sz="900" dirty="0">
                <a:latin typeface="Meiryo UI" panose="020B0604030504040204" pitchFamily="34" charset="-128"/>
                <a:ea typeface="Meiryo UI" panose="020B0604030504040204" pitchFamily="34" charset="-128"/>
              </a:rPr>
              <a:t>5g×3(</a:t>
            </a:r>
            <a:r>
              <a:rPr lang="ja-JP" altLang="en-US" sz="900" dirty="0">
                <a:latin typeface="Meiryo UI" panose="020B0604030504040204" pitchFamily="34" charset="-128"/>
                <a:ea typeface="Meiryo UI" panose="020B0604030504040204" pitchFamily="34" charset="-128"/>
              </a:rPr>
              <a:t>タマネギ･チリ･シジミ</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賞味期間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製造日より</a:t>
            </a:r>
            <a:r>
              <a:rPr lang="en-US" altLang="ja-JP" sz="900" dirty="0">
                <a:latin typeface="Meiryo UI" panose="020B0604030504040204" pitchFamily="34" charset="-128"/>
                <a:ea typeface="Meiryo UI" panose="020B0604030504040204" pitchFamily="34" charset="-128"/>
              </a:rPr>
              <a:t>720</a:t>
            </a:r>
            <a:r>
              <a:rPr lang="ja-JP" altLang="en-US" sz="900" dirty="0">
                <a:latin typeface="Meiryo UI" panose="020B0604030504040204" pitchFamily="34" charset="-128"/>
                <a:ea typeface="Meiryo UI" panose="020B0604030504040204" pitchFamily="34" charset="-128"/>
              </a:rPr>
              <a:t>日</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日本製　出荷可能日を必ずご確認ください　カートン割れ不可</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タマネギ、チリ、シジミの</a:t>
            </a:r>
            <a:r>
              <a:rPr lang="en-US" altLang="ja-JP" sz="1600" b="0" i="0" dirty="0">
                <a:solidFill>
                  <a:srgbClr val="333333"/>
                </a:solidFill>
                <a:effectLst/>
                <a:latin typeface="-apple-system"/>
              </a:rPr>
              <a:t>3</a:t>
            </a:r>
            <a:r>
              <a:rPr lang="ja-JP" altLang="en-US" sz="1600" b="0" i="0" dirty="0">
                <a:solidFill>
                  <a:srgbClr val="333333"/>
                </a:solidFill>
                <a:effectLst/>
                <a:latin typeface="-apple-system"/>
              </a:rPr>
              <a:t>種類のはるさめスープを食べ比べできる</a:t>
            </a:r>
            <a:r>
              <a:rPr lang="en-US" altLang="ja-JP" sz="1600" b="0" i="0" dirty="0">
                <a:solidFill>
                  <a:srgbClr val="333333"/>
                </a:solidFill>
                <a:effectLst/>
                <a:latin typeface="-apple-system"/>
              </a:rPr>
              <a:t>3</a:t>
            </a:r>
            <a:r>
              <a:rPr lang="ja-JP" altLang="en-US" sz="1600" b="0" i="0" dirty="0">
                <a:solidFill>
                  <a:srgbClr val="333333"/>
                </a:solidFill>
                <a:effectLst/>
                <a:latin typeface="-apple-system"/>
              </a:rPr>
              <a:t>食セットです。お湯を注ぐだけで手軽に美味しく食べられるため、貰って嬉しい賞品として、特典用や景品用としてもおすすめ。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8" name="Picture 4">
            <a:extLst>
              <a:ext uri="{FF2B5EF4-FFF2-40B4-BE49-F238E27FC236}">
                <a16:creationId xmlns:a16="http://schemas.microsoft.com/office/drawing/2014/main" id="{8F61B2C3-5DBF-E1D4-9386-3F87E44A56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756" y="1392322"/>
            <a:ext cx="3595099" cy="3595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356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モシモニソナエル </a:t>
            </a:r>
            <a:r>
              <a:rPr lang="en-US" altLang="ja-JP" sz="2000" dirty="0">
                <a:solidFill>
                  <a:schemeClr val="bg1"/>
                </a:solidFill>
                <a:latin typeface="Meiryo UI" panose="020B0604030504040204" pitchFamily="34" charset="-128"/>
                <a:ea typeface="Meiryo UI" panose="020B0604030504040204" pitchFamily="34" charset="-128"/>
              </a:rPr>
              <a:t>FM</a:t>
            </a:r>
            <a:r>
              <a:rPr lang="ja-JP" altLang="en-US" sz="2000" dirty="0">
                <a:solidFill>
                  <a:schemeClr val="bg1"/>
                </a:solidFill>
                <a:latin typeface="Meiryo UI" panose="020B0604030504040204" pitchFamily="34" charset="-128"/>
                <a:ea typeface="Meiryo UI" panose="020B0604030504040204" pitchFamily="34" charset="-128"/>
              </a:rPr>
              <a:t>ポケットラジオ</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グレー・ネイビー </a:t>
            </a:r>
            <a:r>
              <a:rPr lang="en-US" altLang="ja-JP" sz="900" b="0" i="0" dirty="0">
                <a:solidFill>
                  <a:srgbClr val="333333"/>
                </a:solidFill>
                <a:effectLst/>
                <a:latin typeface="-apple-system"/>
              </a:rPr>
              <a:t>2</a:t>
            </a:r>
            <a:r>
              <a:rPr lang="ja-JP" altLang="en-US" sz="900" b="0" i="0" dirty="0">
                <a:solidFill>
                  <a:srgbClr val="333333"/>
                </a:solidFill>
                <a:effectLst/>
                <a:latin typeface="-apple-system"/>
              </a:rPr>
              <a:t>色取混ぜ</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26×116×21mm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ライト</a:t>
            </a:r>
            <a:r>
              <a:rPr lang="en-US" altLang="ja-JP" sz="900" b="0" i="0" dirty="0">
                <a:solidFill>
                  <a:srgbClr val="333333"/>
                </a:solidFill>
                <a:effectLst/>
                <a:latin typeface="-apple-system"/>
              </a:rPr>
              <a:t>/LED1</a:t>
            </a:r>
            <a:r>
              <a:rPr lang="ja-JP" altLang="en-US" sz="900" b="0" i="0" dirty="0">
                <a:solidFill>
                  <a:srgbClr val="333333"/>
                </a:solidFill>
                <a:effectLst/>
                <a:latin typeface="-apple-system"/>
              </a:rPr>
              <a:t>灯式、単四乾電池</a:t>
            </a:r>
            <a:r>
              <a:rPr lang="en-US" altLang="ja-JP" sz="900" b="0" i="0" dirty="0">
                <a:solidFill>
                  <a:srgbClr val="333333"/>
                </a:solidFill>
                <a:effectLst/>
                <a:latin typeface="-apple-system"/>
              </a:rPr>
              <a:t>2</a:t>
            </a:r>
            <a:r>
              <a:rPr lang="ja-JP" altLang="en-US" sz="900" b="0" i="0" dirty="0">
                <a:solidFill>
                  <a:srgbClr val="333333"/>
                </a:solidFill>
                <a:effectLst/>
                <a:latin typeface="-apple-system"/>
              </a:rPr>
              <a:t>本使用</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別途</a:t>
            </a:r>
            <a:r>
              <a:rPr lang="en-US" altLang="ja-JP" sz="900" b="0" i="0" dirty="0">
                <a:solidFill>
                  <a:srgbClr val="333333"/>
                </a:solidFill>
                <a:effectLst/>
                <a:latin typeface="-apple-system"/>
              </a:rPr>
              <a:t>)</a:t>
            </a:r>
            <a:endParaRPr lang="en-US" altLang="ja-JP" sz="900" dirty="0">
              <a:solidFill>
                <a:srgbClr val="333333"/>
              </a:solidFill>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ズボンのポケットなどにも入れておけるほどのコンパクトなスティックサイズで、</a:t>
            </a:r>
            <a:r>
              <a:rPr lang="en-US" altLang="ja-JP" sz="1600" b="0" i="0" dirty="0">
                <a:solidFill>
                  <a:srgbClr val="333333"/>
                </a:solidFill>
                <a:effectLst/>
                <a:latin typeface="-apple-system"/>
              </a:rPr>
              <a:t>LED</a:t>
            </a:r>
            <a:r>
              <a:rPr lang="ja-JP" altLang="en-US" sz="1600" b="0" i="0" dirty="0">
                <a:solidFill>
                  <a:srgbClr val="333333"/>
                </a:solidFill>
                <a:effectLst/>
                <a:latin typeface="-apple-system"/>
              </a:rPr>
              <a:t>ライト付きも嬉しいワイド</a:t>
            </a:r>
            <a:r>
              <a:rPr lang="en-US" altLang="ja-JP" sz="1600" b="0" i="0" dirty="0">
                <a:solidFill>
                  <a:srgbClr val="333333"/>
                </a:solidFill>
                <a:effectLst/>
                <a:latin typeface="-apple-system"/>
              </a:rPr>
              <a:t>FM</a:t>
            </a:r>
            <a:r>
              <a:rPr lang="ja-JP" altLang="en-US" sz="1600" b="0" i="0" dirty="0">
                <a:solidFill>
                  <a:srgbClr val="333333"/>
                </a:solidFill>
                <a:effectLst/>
                <a:latin typeface="-apple-system"/>
              </a:rPr>
              <a:t>ラジオです。防災イベント等のノベルティグッズ用などとしてもおすすめです。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9535805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書キ込メル保存容器 </a:t>
            </a:r>
            <a:r>
              <a:rPr lang="en-US" altLang="ja-JP" sz="2000" dirty="0">
                <a:solidFill>
                  <a:schemeClr val="bg1"/>
                </a:solidFill>
                <a:latin typeface="Meiryo UI" panose="020B0604030504040204" pitchFamily="34" charset="-128"/>
                <a:ea typeface="Meiryo UI" panose="020B0604030504040204" pitchFamily="34" charset="-128"/>
              </a:rPr>
              <a:t>400ml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シリコーンゴム</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124×53×124mm </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400ml</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電子レンジ対応可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蓋に油性ボールペンで書き込める上、簡単に洗い落とせて何度でも繰り返し使える、</a:t>
            </a:r>
            <a:r>
              <a:rPr lang="en-US" altLang="ja-JP" sz="1600" dirty="0">
                <a:latin typeface="Meiryo UI" panose="020B0604030504040204" pitchFamily="34" charset="-128"/>
                <a:ea typeface="Meiryo UI" panose="020B0604030504040204" pitchFamily="34" charset="-128"/>
              </a:rPr>
              <a:t>400ml</a:t>
            </a:r>
            <a:r>
              <a:rPr lang="ja-JP" altLang="en-US" sz="1600">
                <a:latin typeface="Meiryo UI" panose="020B0604030504040204" pitchFamily="34" charset="-128"/>
                <a:ea typeface="Meiryo UI" panose="020B0604030504040204" pitchFamily="34" charset="-128"/>
              </a:rPr>
              <a:t>サイズの保存容器。オリジナル名入れは側面に可能で、カラーはブラックとホワイトから選択可能。</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AFBFEDA-CD8F-6C4E-9EA8-50EEB0DAAD55}"/>
              </a:ext>
            </a:extLst>
          </p:cNvPr>
          <p:cNvPicPr>
            <a:picLocks noChangeAspect="1"/>
          </p:cNvPicPr>
          <p:nvPr/>
        </p:nvPicPr>
        <p:blipFill>
          <a:blip r:embed="rId5"/>
          <a:stretch>
            <a:fillRect/>
          </a:stretch>
        </p:blipFill>
        <p:spPr>
          <a:xfrm>
            <a:off x="412213" y="1812479"/>
            <a:ext cx="4262823" cy="3026857"/>
          </a:xfrm>
          <a:prstGeom prst="rect">
            <a:avLst/>
          </a:prstGeom>
        </p:spPr>
      </p:pic>
    </p:spTree>
    <p:extLst>
      <p:ext uri="{BB962C8B-B14F-4D97-AF65-F5344CB8AC3E}">
        <p14:creationId xmlns:p14="http://schemas.microsoft.com/office/powerpoint/2010/main" val="23971407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 折りたたみ抗菌トート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CN" altLang="en-US" sz="900" b="0" i="0" dirty="0">
                <a:solidFill>
                  <a:srgbClr val="333333"/>
                </a:solidFill>
                <a:effectLst/>
                <a:latin typeface="-apple-system"/>
              </a:rPr>
              <a:t>縦</a:t>
            </a:r>
            <a:r>
              <a:rPr lang="en-US" altLang="zh-CN" sz="900" b="0" i="0" dirty="0">
                <a:solidFill>
                  <a:srgbClr val="333333"/>
                </a:solidFill>
                <a:effectLst/>
                <a:latin typeface="-apple-system"/>
              </a:rPr>
              <a:t>550×</a:t>
            </a:r>
            <a:r>
              <a:rPr lang="zh-CN" altLang="en-US" sz="900" b="0" i="0" dirty="0">
                <a:solidFill>
                  <a:srgbClr val="333333"/>
                </a:solidFill>
                <a:effectLst/>
                <a:latin typeface="-apple-system"/>
              </a:rPr>
              <a:t>横</a:t>
            </a:r>
            <a:r>
              <a:rPr lang="en-US" altLang="zh-CN" sz="900" b="0" i="0" dirty="0">
                <a:solidFill>
                  <a:srgbClr val="333333"/>
                </a:solidFill>
                <a:effectLst/>
                <a:latin typeface="-apple-system"/>
              </a:rPr>
              <a:t>300×</a:t>
            </a:r>
            <a:r>
              <a:rPr lang="zh-CN" altLang="en-US" sz="900" b="0" i="0" dirty="0">
                <a:solidFill>
                  <a:srgbClr val="333333"/>
                </a:solidFill>
                <a:effectLst/>
                <a:latin typeface="-apple-system"/>
              </a:rPr>
              <a:t>奥行</a:t>
            </a:r>
            <a:r>
              <a:rPr lang="en-US" altLang="zh-CN" sz="900" b="0" i="0" dirty="0">
                <a:solidFill>
                  <a:srgbClr val="333333"/>
                </a:solidFill>
                <a:effectLst/>
                <a:latin typeface="-apple-system"/>
              </a:rPr>
              <a:t>180mm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抗菌防臭加工済みの耐久性に優れたテント生地を使用したトートバッグです。折りたたんでコンパクトに収納できるため、持ち歩き用にも便利。名入れ印刷可能で、ノベルティ用等におすすめです。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94649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モシモニソナエル </a:t>
            </a:r>
            <a:r>
              <a:rPr lang="en-US" altLang="ja-JP" sz="2000" dirty="0">
                <a:solidFill>
                  <a:schemeClr val="bg1"/>
                </a:solidFill>
                <a:latin typeface="Meiryo UI" panose="020B0604030504040204" pitchFamily="34" charset="-128"/>
                <a:ea typeface="Meiryo UI" panose="020B0604030504040204" pitchFamily="34" charset="-128"/>
              </a:rPr>
              <a:t>3</a:t>
            </a:r>
            <a:r>
              <a:rPr lang="ja-JP" altLang="en-US" sz="2000" dirty="0">
                <a:solidFill>
                  <a:schemeClr val="bg1"/>
                </a:solidFill>
                <a:latin typeface="Meiryo UI" panose="020B0604030504040204" pitchFamily="34" charset="-128"/>
                <a:ea typeface="Meiryo UI" panose="020B0604030504040204" pitchFamily="34" charset="-128"/>
              </a:rPr>
              <a:t>シチュエーションライト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PS</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PP</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62×62×196mm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中国</a:t>
            </a:r>
            <a:endParaRPr lang="en-US" altLang="ja-JP" sz="900" b="0" i="0" dirty="0">
              <a:solidFill>
                <a:srgbClr val="333333"/>
              </a:solidFill>
              <a:effectLst/>
              <a:latin typeface="-apple-system"/>
            </a:endParaRPr>
          </a:p>
          <a:p>
            <a:pPr>
              <a:tabLst>
                <a:tab pos="542925" algn="l"/>
                <a:tab pos="715963" algn="l"/>
              </a:tabLst>
            </a:pPr>
            <a:r>
              <a:rPr lang="ja-JP" altLang="en-US" sz="900" b="1" i="0" dirty="0">
                <a:solidFill>
                  <a:srgbClr val="333333"/>
                </a:solidFill>
                <a:effectLst/>
                <a:highlight>
                  <a:srgbClr val="FFFFFF"/>
                </a:highlight>
                <a:latin typeface="-apple-system"/>
              </a:rPr>
              <a:t>備</a:t>
            </a:r>
            <a:r>
              <a:rPr lang="ja-JP" altLang="en-US" sz="900" spc="200" dirty="0">
                <a:latin typeface="Meiryo UI" panose="020B0604030504040204" pitchFamily="34" charset="-128"/>
                <a:ea typeface="Meiryo UI" panose="020B0604030504040204" pitchFamily="34" charset="-128"/>
              </a:rPr>
              <a:t>　</a:t>
            </a:r>
            <a:r>
              <a:rPr lang="ja-JP" altLang="en-US" sz="900" b="1" i="0" dirty="0">
                <a:solidFill>
                  <a:srgbClr val="333333"/>
                </a:solidFill>
                <a:effectLst/>
                <a:highlight>
                  <a:srgbClr val="FFFFFF"/>
                </a:highlight>
                <a:latin typeface="-apple-system"/>
              </a:rPr>
              <a:t>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LED1+9</a:t>
            </a:r>
            <a:r>
              <a:rPr lang="ja-JP" altLang="en-US" sz="900" dirty="0">
                <a:latin typeface="Meiryo UI" panose="020B0604030504040204" pitchFamily="34" charset="-128"/>
                <a:ea typeface="Meiryo UI" panose="020B0604030504040204" pitchFamily="34" charset="-128"/>
              </a:rPr>
              <a:t>灯式、単三乾電池</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本使用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別途</a:t>
            </a:r>
            <a:r>
              <a:rPr lang="en-US" altLang="ja-JP" sz="900" dirty="0">
                <a:latin typeface="Meiryo UI" panose="020B0604030504040204" pitchFamily="34" charset="-128"/>
                <a:ea typeface="Meiryo UI" panose="020B0604030504040204" pitchFamily="34" charset="-128"/>
              </a:rPr>
              <a:t>)</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ランタンライト、スタンドライト、ハンディライトと、</a:t>
            </a:r>
            <a:r>
              <a:rPr lang="en-US" altLang="ja-JP" sz="1600" b="0" i="0" dirty="0">
                <a:solidFill>
                  <a:srgbClr val="333333"/>
                </a:solidFill>
                <a:effectLst/>
                <a:latin typeface="-apple-system"/>
              </a:rPr>
              <a:t>3</a:t>
            </a:r>
            <a:r>
              <a:rPr lang="ja-JP" altLang="en-US" sz="1600" b="0" i="0" dirty="0">
                <a:solidFill>
                  <a:srgbClr val="333333"/>
                </a:solidFill>
                <a:effectLst/>
                <a:latin typeface="-apple-system"/>
              </a:rPr>
              <a:t>つの使い加賀田ができる便利なアイテムです。電池式のコードレス仕様のためアウトドアシーンで大活躍まちがいなし！</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8" name="Picture 4">
            <a:extLst>
              <a:ext uri="{FF2B5EF4-FFF2-40B4-BE49-F238E27FC236}">
                <a16:creationId xmlns:a16="http://schemas.microsoft.com/office/drawing/2014/main" id="{EE0F1701-4118-6148-565B-00754BE88D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641" y="1468522"/>
            <a:ext cx="3514110" cy="3514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6847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再生</a:t>
            </a:r>
            <a:r>
              <a:rPr lang="en-US" altLang="ja-JP" sz="2000" dirty="0">
                <a:solidFill>
                  <a:schemeClr val="bg1"/>
                </a:solidFill>
                <a:latin typeface="Meiryo UI" panose="020B0604030504040204" pitchFamily="34" charset="-128"/>
                <a:ea typeface="Meiryo UI" panose="020B0604030504040204" pitchFamily="34" charset="-128"/>
              </a:rPr>
              <a:t>PET</a:t>
            </a:r>
            <a:r>
              <a:rPr lang="ja-JP" altLang="en-US" sz="2000" dirty="0">
                <a:solidFill>
                  <a:schemeClr val="bg1"/>
                </a:solidFill>
                <a:latin typeface="Meiryo UI" panose="020B0604030504040204" pitchFamily="34" charset="-128"/>
                <a:ea typeface="Meiryo UI" panose="020B0604030504040204" pitchFamily="34" charset="-128"/>
              </a:rPr>
              <a:t>クールタオル</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カラビナ付ボトル入</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1064010"/>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カラー展開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全</a:t>
            </a:r>
            <a:r>
              <a:rPr lang="en-US" altLang="ja-JP" sz="900" spc="200" dirty="0">
                <a:latin typeface="Meiryo UI" panose="020B0604030504040204" pitchFamily="34" charset="-128"/>
                <a:ea typeface="Meiryo UI" panose="020B0604030504040204" pitchFamily="34" charset="-128"/>
              </a:rPr>
              <a:t>2</a:t>
            </a:r>
            <a:r>
              <a:rPr lang="ja-JP" altLang="en-US" sz="900" spc="200" dirty="0">
                <a:latin typeface="Meiryo UI" panose="020B0604030504040204" pitchFamily="34" charset="-128"/>
                <a:ea typeface="Meiryo UI" panose="020B0604030504040204" pitchFamily="34" charset="-128"/>
              </a:rPr>
              <a:t>色</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素材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タオル</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ポリエステル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再生</a:t>
            </a:r>
            <a:r>
              <a:rPr lang="en-US" altLang="ja-JP" sz="900" spc="200" dirty="0">
                <a:latin typeface="Meiryo UI" panose="020B0604030504040204" pitchFamily="34" charset="-128"/>
                <a:ea typeface="Meiryo UI" panose="020B0604030504040204" pitchFamily="34" charset="-128"/>
              </a:rPr>
              <a:t>PET)</a:t>
            </a:r>
            <a:r>
              <a:rPr lang="ja-JP" altLang="en-US" sz="900" spc="200" dirty="0">
                <a:latin typeface="Meiryo UI" panose="020B0604030504040204" pitchFamily="34" charset="-128"/>
                <a:ea typeface="Meiryo UI" panose="020B0604030504040204" pitchFamily="34" charset="-128"/>
              </a:rPr>
              <a:t>ボトル</a:t>
            </a:r>
            <a:r>
              <a:rPr lang="en-US" altLang="ja-JP" sz="900" spc="200" dirty="0">
                <a:latin typeface="Meiryo UI" panose="020B0604030504040204" pitchFamily="34" charset="-128"/>
                <a:ea typeface="Meiryo UI" panose="020B0604030504040204" pitchFamily="34" charset="-128"/>
              </a:rPr>
              <a:t>:PET</a:t>
            </a:r>
            <a:r>
              <a:rPr lang="ja-JP" altLang="en-US" sz="900" spc="200" dirty="0">
                <a:latin typeface="Meiryo UI" panose="020B0604030504040204" pitchFamily="34" charset="-128"/>
                <a:ea typeface="Meiryo UI" panose="020B0604030504040204" pitchFamily="34" charset="-128"/>
              </a:rPr>
              <a:t>、</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en-US" altLang="ja-JP" sz="900" spc="200" dirty="0">
                <a:latin typeface="Meiryo UI" panose="020B0604030504040204" pitchFamily="34" charset="-128"/>
                <a:ea typeface="Meiryo UI" panose="020B0604030504040204" pitchFamily="34" charset="-128"/>
              </a:rPr>
              <a:t>           </a:t>
            </a:r>
            <a:r>
              <a:rPr lang="ja-JP" altLang="en-US" sz="900" spc="200" dirty="0">
                <a:latin typeface="Meiryo UI" panose="020B0604030504040204" pitchFamily="34" charset="-128"/>
                <a:ea typeface="Meiryo UI" panose="020B0604030504040204" pitchFamily="34" charset="-128"/>
              </a:rPr>
              <a:t>ポリプロピレン</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タオル</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約</a:t>
            </a:r>
            <a:r>
              <a:rPr lang="en-US" altLang="ja-JP" sz="900" spc="200" dirty="0">
                <a:latin typeface="Meiryo UI" panose="020B0604030504040204" pitchFamily="34" charset="-128"/>
                <a:ea typeface="Meiryo UI" panose="020B0604030504040204" pitchFamily="34" charset="-128"/>
              </a:rPr>
              <a:t>300×800mm </a:t>
            </a:r>
            <a:r>
              <a:rPr lang="ja-JP" altLang="en-US" sz="900" spc="200" dirty="0">
                <a:latin typeface="Meiryo UI" panose="020B0604030504040204" pitchFamily="34" charset="-128"/>
                <a:ea typeface="Meiryo UI" panose="020B0604030504040204" pitchFamily="34" charset="-128"/>
              </a:rPr>
              <a:t>ボトル</a:t>
            </a:r>
            <a:r>
              <a:rPr lang="en-US" altLang="ja-JP" sz="900" spc="200" dirty="0">
                <a:latin typeface="Meiryo UI" panose="020B0604030504040204" pitchFamily="34" charset="-128"/>
                <a:ea typeface="Meiryo UI" panose="020B0604030504040204" pitchFamily="34" charset="-128"/>
              </a:rPr>
              <a:t>:φ65×160mm </a:t>
            </a:r>
          </a:p>
          <a:p>
            <a:pPr>
              <a:tabLst>
                <a:tab pos="542925" algn="l"/>
                <a:tab pos="715963" algn="l"/>
              </a:tabLst>
            </a:pPr>
            <a:r>
              <a:rPr lang="en-US" altLang="ja-JP" sz="900" spc="200">
                <a:latin typeface="Meiryo UI" panose="020B0604030504040204" pitchFamily="34" charset="-128"/>
                <a:ea typeface="Meiryo UI" panose="020B0604030504040204" pitchFamily="34" charset="-128"/>
              </a:rPr>
              <a:t>           </a:t>
            </a:r>
            <a:r>
              <a:rPr lang="ja-JP" altLang="en-US" sz="900" spc="200">
                <a:latin typeface="Meiryo UI" panose="020B0604030504040204" pitchFamily="34" charset="-128"/>
                <a:ea typeface="Meiryo UI" panose="020B0604030504040204" pitchFamily="34" charset="-128"/>
              </a:rPr>
              <a:t>箱</a:t>
            </a: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168×73×73mm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包装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化粧箱入</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備考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名入れ可能</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水に濡らして絞るだけでひんやり冷たくて気持ちが良いクールタオルのボトル入り！ボトルは地球環境に優しい再生</a:t>
            </a:r>
            <a:r>
              <a:rPr lang="en-US" altLang="ja-JP" sz="1600" b="0" i="0" dirty="0">
                <a:solidFill>
                  <a:srgbClr val="333333"/>
                </a:solidFill>
                <a:effectLst/>
                <a:latin typeface="-apple-system"/>
              </a:rPr>
              <a:t>PET</a:t>
            </a:r>
            <a:r>
              <a:rPr lang="ja-JP" altLang="en-US" sz="1600" b="0" i="0" dirty="0">
                <a:solidFill>
                  <a:srgbClr val="333333"/>
                </a:solidFill>
                <a:effectLst/>
                <a:latin typeface="-apple-system"/>
              </a:rPr>
              <a:t>素材に加え、カラビナ付きため持ち歩きも非常に便利でおすすめです。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44" name="Picture 20">
            <a:extLst>
              <a:ext uri="{FF2B5EF4-FFF2-40B4-BE49-F238E27FC236}">
                <a16:creationId xmlns:a16="http://schemas.microsoft.com/office/drawing/2014/main" id="{DF08D0E8-7094-51B9-5249-E6F4B53C09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070" y="1464094"/>
            <a:ext cx="3560089" cy="3560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9673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スタンド付き</a:t>
            </a: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ファン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素材：本体・卓上スタンド</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:175×89×45mm</a:t>
            </a:r>
            <a:r>
              <a:rPr lang="ja-JP" altLang="en-US" sz="900" dirty="0">
                <a:latin typeface="Meiryo UI" panose="020B0604030504040204" pitchFamily="34" charset="-128"/>
                <a:ea typeface="Meiryo UI" panose="020B0604030504040204" pitchFamily="34" charset="-128"/>
              </a:rPr>
              <a:t>卓上スタンド</a:t>
            </a:r>
            <a:r>
              <a:rPr lang="en-US" altLang="ja-JP" sz="900" dirty="0">
                <a:latin typeface="Meiryo UI" panose="020B0604030504040204" pitchFamily="34" charset="-128"/>
                <a:ea typeface="Meiryo UI" panose="020B0604030504040204" pitchFamily="34" charset="-128"/>
              </a:rPr>
              <a:t>:29×56×45mm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181×95×50mm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備考：名入れ可能、単三乾電池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本体、卓上スタンド</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月上旬入荷予定</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職場のデスク上や勉強机などでスタンドファンとしても利用できるハンディファンです。暑さ対策グッズとして今や定番であり、いくつあっても困らないため、特典用としても喜ばれます。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8392AD7-75F3-6547-7AEC-B1539C7348BE}"/>
              </a:ext>
            </a:extLst>
          </p:cNvPr>
          <p:cNvPicPr>
            <a:picLocks noChangeAspect="1"/>
          </p:cNvPicPr>
          <p:nvPr/>
        </p:nvPicPr>
        <p:blipFill>
          <a:blip r:embed="rId5"/>
          <a:stretch>
            <a:fillRect/>
          </a:stretch>
        </p:blipFill>
        <p:spPr>
          <a:xfrm>
            <a:off x="717428" y="1371901"/>
            <a:ext cx="3615520" cy="3615520"/>
          </a:xfrm>
          <a:prstGeom prst="rect">
            <a:avLst/>
          </a:prstGeom>
        </p:spPr>
      </p:pic>
    </p:spTree>
    <p:extLst>
      <p:ext uri="{BB962C8B-B14F-4D97-AF65-F5344CB8AC3E}">
        <p14:creationId xmlns:p14="http://schemas.microsoft.com/office/powerpoint/2010/main" val="16984823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プレミアム生麺　贅沢食べ比べセット　</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税率</a:t>
            </a:r>
            <a:r>
              <a:rPr lang="en-US" altLang="ja-JP" sz="2000" dirty="0">
                <a:solidFill>
                  <a:schemeClr val="bg1"/>
                </a:solidFill>
                <a:latin typeface="Meiryo UI" panose="020B0604030504040204" pitchFamily="34" charset="-128"/>
                <a:ea typeface="Meiryo UI" panose="020B0604030504040204" pitchFamily="34" charset="-128"/>
              </a:rPr>
              <a:t>8</a:t>
            </a:r>
            <a:r>
              <a:rPr lang="ja-JP" altLang="en-US" sz="2000" dirty="0">
                <a:solidFill>
                  <a:schemeClr val="bg1"/>
                </a:solidFill>
                <a:latin typeface="Meiryo UI" panose="020B0604030504040204" pitchFamily="34" charset="-128"/>
                <a:ea typeface="Meiryo UI" panose="020B0604030504040204" pitchFamily="34" charset="-128"/>
              </a:rPr>
              <a:t>％</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化粧箱</a:t>
            </a:r>
          </a:p>
          <a:p>
            <a:pPr>
              <a:tabLst>
                <a:tab pos="450850" algn="l"/>
                <a:tab pos="631825" algn="l"/>
              </a:tabLst>
            </a:pPr>
            <a:r>
              <a:rPr lang="ja-JP" altLang="en-US" sz="900" dirty="0">
                <a:latin typeface="Meiryo UI" panose="020B0604030504040204" pitchFamily="34" charset="-128"/>
                <a:ea typeface="Meiryo UI" panose="020B0604030504040204" pitchFamily="34" charset="-128"/>
              </a:rPr>
              <a:t>備考</a:t>
            </a:r>
            <a:r>
              <a:rPr lang="en-US" altLang="ja-JP"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80×180×120mm</a:t>
            </a:r>
            <a:r>
              <a:rPr lang="ja-JP" altLang="en-US" sz="900" dirty="0">
                <a:latin typeface="Meiryo UI" panose="020B0604030504040204" pitchFamily="34" charset="-128"/>
                <a:ea typeface="Meiryo UI" panose="020B0604030504040204" pitchFamily="34" charset="-128"/>
              </a:rPr>
              <a:t>　内容量</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麺</a:t>
            </a:r>
            <a:r>
              <a:rPr lang="en-US" altLang="ja-JP" sz="900" dirty="0">
                <a:latin typeface="Meiryo UI" panose="020B0604030504040204" pitchFamily="34" charset="-128"/>
                <a:ea typeface="Meiryo UI" panose="020B0604030504040204" pitchFamily="34" charset="-128"/>
              </a:rPr>
              <a:t>100g×3(</a:t>
            </a:r>
            <a:r>
              <a:rPr lang="ja-JP" altLang="en-US" sz="900" dirty="0">
                <a:latin typeface="Meiryo UI" panose="020B0604030504040204" pitchFamily="34" charset="-128"/>
                <a:ea typeface="Meiryo UI" panose="020B0604030504040204" pitchFamily="34" charset="-128"/>
              </a:rPr>
              <a:t>うどん･中華麺･パスタ</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･液体スープ</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うどん･ラーメン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･粉末スープ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ペペロンチーノ</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賞味期間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製造日より</a:t>
            </a:r>
            <a:r>
              <a:rPr lang="en-US" altLang="ja-JP" sz="900" dirty="0">
                <a:latin typeface="Meiryo UI" panose="020B0604030504040204" pitchFamily="34" charset="-128"/>
                <a:ea typeface="Meiryo UI" panose="020B0604030504040204" pitchFamily="34" charset="-128"/>
              </a:rPr>
              <a:t>60</a:t>
            </a:r>
            <a:r>
              <a:rPr lang="ja-JP" altLang="en-US" sz="900" dirty="0">
                <a:latin typeface="Meiryo UI" panose="020B0604030504040204" pitchFamily="34" charset="-128"/>
                <a:ea typeface="Meiryo UI" panose="020B0604030504040204" pitchFamily="34" charset="-128"/>
              </a:rPr>
              <a:t>日</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日本製 </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カートン結束での出荷となります</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出荷可能日を必ずご確認くださいカートン割れ不可</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うどん、中華麺、パスタの</a:t>
            </a:r>
            <a:r>
              <a:rPr lang="en-US" altLang="ja-JP" sz="1600" b="0" i="0" dirty="0">
                <a:solidFill>
                  <a:srgbClr val="333333"/>
                </a:solidFill>
                <a:effectLst/>
                <a:latin typeface="-apple-system"/>
              </a:rPr>
              <a:t>3</a:t>
            </a:r>
            <a:r>
              <a:rPr lang="ja-JP" altLang="en-US" sz="1600" b="0" i="0" dirty="0">
                <a:solidFill>
                  <a:srgbClr val="333333"/>
                </a:solidFill>
                <a:effectLst/>
                <a:latin typeface="-apple-system"/>
              </a:rPr>
              <a:t>種類の本格生麺を自宅に居ながらに手軽に美味しく食べ比べできる贅沢</a:t>
            </a:r>
            <a:r>
              <a:rPr lang="en-US" altLang="ja-JP" sz="1600" b="0" i="0" dirty="0">
                <a:solidFill>
                  <a:srgbClr val="333333"/>
                </a:solidFill>
                <a:effectLst/>
                <a:latin typeface="-apple-system"/>
              </a:rPr>
              <a:t>3</a:t>
            </a:r>
            <a:r>
              <a:rPr lang="ja-JP" altLang="en-US" sz="1600" b="0" i="0" dirty="0">
                <a:solidFill>
                  <a:srgbClr val="333333"/>
                </a:solidFill>
                <a:effectLst/>
                <a:latin typeface="-apple-system"/>
              </a:rPr>
              <a:t>食セットです。年末年始のご挨拶用からイベント等での景品用、賞品用などにもおすすめです。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6" name="Picture 2">
            <a:extLst>
              <a:ext uri="{FF2B5EF4-FFF2-40B4-BE49-F238E27FC236}">
                <a16:creationId xmlns:a16="http://schemas.microsoft.com/office/drawing/2014/main" id="{DB97CD55-2BCC-7678-BFE0-04AD548E93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8732" y="1404464"/>
            <a:ext cx="3514110" cy="3514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823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見やすいキッチンタイマー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色アソート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ブルー・グリーン</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PS</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70×53×10mm</a:t>
            </a:r>
          </a:p>
          <a:p>
            <a:r>
              <a:rPr lang="ja-JP" altLang="en-US" sz="900" dirty="0">
                <a:latin typeface="Meiryo UI" panose="020B0604030504040204" pitchFamily="34" charset="-128"/>
                <a:ea typeface="Meiryo UI" panose="020B0604030504040204" pitchFamily="34" charset="-128"/>
              </a:rPr>
              <a:t>包装：化粧箱入り</a:t>
            </a:r>
            <a:r>
              <a:rPr lang="en-US" altLang="ja-JP" sz="900" dirty="0">
                <a:latin typeface="Meiryo UI" panose="020B0604030504040204" pitchFamily="34" charset="-128"/>
                <a:ea typeface="Meiryo UI" panose="020B0604030504040204" pitchFamily="34" charset="-128"/>
              </a:rPr>
              <a:t>,75×54×14mm</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LR113</a:t>
            </a:r>
            <a:r>
              <a:rPr lang="ja-JP" altLang="en-US" sz="900" dirty="0">
                <a:latin typeface="Meiryo UI" panose="020B0604030504040204" pitchFamily="34" charset="-128"/>
                <a:ea typeface="Meiryo UI" panose="020B0604030504040204" pitchFamily="34" charset="-128"/>
              </a:rPr>
              <a:t>ボタン電池</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内臓</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画面が大きく、遠くからでも表示が良く見えるキッチンタイマー。マグネット付きなので冷蔵庫などに貼り付け可能です。名入れをしてキャンペーンの賞品やノベルティとしてご活用ください。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7" name="図 36">
            <a:extLst>
              <a:ext uri="{FF2B5EF4-FFF2-40B4-BE49-F238E27FC236}">
                <a16:creationId xmlns:a16="http://schemas.microsoft.com/office/drawing/2014/main" id="{B2B14132-9C15-25F8-6CA7-53092ABB749D}"/>
              </a:ext>
            </a:extLst>
          </p:cNvPr>
          <p:cNvPicPr>
            <a:picLocks noChangeAspect="1"/>
          </p:cNvPicPr>
          <p:nvPr/>
        </p:nvPicPr>
        <p:blipFill>
          <a:blip r:embed="rId5"/>
          <a:stretch>
            <a:fillRect/>
          </a:stretch>
        </p:blipFill>
        <p:spPr>
          <a:xfrm>
            <a:off x="658246" y="1341425"/>
            <a:ext cx="3709499" cy="3709499"/>
          </a:xfrm>
          <a:prstGeom prst="rect">
            <a:avLst/>
          </a:prstGeom>
        </p:spPr>
      </p:pic>
    </p:spTree>
    <p:extLst>
      <p:ext uri="{BB962C8B-B14F-4D97-AF65-F5344CB8AC3E}">
        <p14:creationId xmlns:p14="http://schemas.microsoft.com/office/powerpoint/2010/main" val="2636191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多目的</a:t>
            </a:r>
            <a:r>
              <a:rPr lang="en-US" altLang="ja-JP" sz="2000" dirty="0">
                <a:solidFill>
                  <a:schemeClr val="bg1"/>
                </a:solidFill>
                <a:latin typeface="Meiryo UI" panose="020B0604030504040204" pitchFamily="34" charset="-128"/>
                <a:ea typeface="Meiryo UI" panose="020B0604030504040204" pitchFamily="34" charset="-128"/>
              </a:rPr>
              <a:t>COB</a:t>
            </a:r>
            <a:r>
              <a:rPr lang="ja-JP" altLang="en-US" sz="2000" dirty="0">
                <a:solidFill>
                  <a:schemeClr val="bg1"/>
                </a:solidFill>
                <a:latin typeface="Meiryo UI" panose="020B0604030504040204" pitchFamily="34" charset="-128"/>
                <a:ea typeface="Meiryo UI" panose="020B0604030504040204" pitchFamily="34" charset="-128"/>
              </a:rPr>
              <a:t>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単色</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87×87×35mm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zh-TW" sz="900" b="0" i="0" dirty="0">
                <a:solidFill>
                  <a:srgbClr val="333333"/>
                </a:solidFill>
                <a:effectLst/>
                <a:latin typeface="-apple-system"/>
              </a:rPr>
              <a:t>COB</a:t>
            </a:r>
            <a:r>
              <a:rPr lang="zh-TW" altLang="en-US" sz="900" b="0" i="0" dirty="0">
                <a:solidFill>
                  <a:srgbClr val="333333"/>
                </a:solidFill>
                <a:effectLst/>
                <a:latin typeface="-apple-system"/>
              </a:rPr>
              <a:t>式、単四乾電池</a:t>
            </a:r>
            <a:r>
              <a:rPr lang="en-US" altLang="zh-TW" sz="900" b="0" i="0" dirty="0">
                <a:solidFill>
                  <a:srgbClr val="333333"/>
                </a:solidFill>
                <a:effectLst/>
                <a:latin typeface="-apple-system"/>
              </a:rPr>
              <a:t>3</a:t>
            </a:r>
            <a:r>
              <a:rPr lang="zh-TW" altLang="en-US" sz="900" b="0" i="0" dirty="0">
                <a:solidFill>
                  <a:srgbClr val="333333"/>
                </a:solidFill>
                <a:effectLst/>
                <a:latin typeface="-apple-system"/>
              </a:rPr>
              <a:t>本使用</a:t>
            </a:r>
            <a:r>
              <a:rPr lang="en-US" altLang="zh-TW" sz="900" b="0" i="0" dirty="0">
                <a:solidFill>
                  <a:srgbClr val="333333"/>
                </a:solidFill>
                <a:effectLst/>
                <a:latin typeface="-apple-system"/>
              </a:rPr>
              <a:t>(</a:t>
            </a:r>
            <a:r>
              <a:rPr lang="zh-TW" altLang="en-US" sz="900" b="0" i="0" dirty="0">
                <a:solidFill>
                  <a:srgbClr val="333333"/>
                </a:solidFill>
                <a:effectLst/>
                <a:latin typeface="-apple-system"/>
              </a:rPr>
              <a:t>別途</a:t>
            </a:r>
            <a:r>
              <a:rPr lang="en-US" altLang="zh-TW" sz="900" b="0" i="0" dirty="0">
                <a:solidFill>
                  <a:srgbClr val="333333"/>
                </a:solidFill>
                <a:effectLst/>
                <a:latin typeface="-apple-system"/>
              </a:rPr>
              <a:t>)</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フックで吊るしたりマグネットで貼ったり、手持ちの懐中電灯としても使える、シンプルデザインの</a:t>
            </a:r>
            <a:r>
              <a:rPr lang="en-US" altLang="ja-JP" sz="1600" b="0" i="0" dirty="0">
                <a:solidFill>
                  <a:srgbClr val="333333"/>
                </a:solidFill>
                <a:effectLst/>
                <a:latin typeface="-apple-system"/>
              </a:rPr>
              <a:t>COB</a:t>
            </a:r>
            <a:r>
              <a:rPr lang="ja-JP" altLang="en-US" sz="1600" b="0" i="0" dirty="0">
                <a:solidFill>
                  <a:srgbClr val="333333"/>
                </a:solidFill>
                <a:effectLst/>
                <a:latin typeface="-apple-system"/>
              </a:rPr>
              <a:t>ライトです。イベントやキャンペーンの特典用、ノベルティ用などにもおすすめ。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3797342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市松模様箱入 今治タオルハンカチ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綿</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250×250mm</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日本</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CN" altLang="en-US" sz="900" b="0" i="0" dirty="0">
                <a:solidFill>
                  <a:srgbClr val="333333"/>
                </a:solidFill>
                <a:effectLst/>
                <a:latin typeface="-apple-system"/>
              </a:rPr>
              <a:t>認定番号</a:t>
            </a:r>
            <a:r>
              <a:rPr lang="en-US" altLang="zh-CN" sz="900" b="0" i="0" dirty="0">
                <a:solidFill>
                  <a:srgbClr val="333333"/>
                </a:solidFill>
                <a:effectLst/>
                <a:latin typeface="-apple-system"/>
              </a:rPr>
              <a:t>/</a:t>
            </a:r>
            <a:r>
              <a:rPr lang="zh-CN" altLang="en-US" sz="900" b="0" i="0" dirty="0">
                <a:solidFill>
                  <a:srgbClr val="333333"/>
                </a:solidFill>
                <a:effectLst/>
                <a:latin typeface="-apple-system"/>
              </a:rPr>
              <a:t>第</a:t>
            </a:r>
            <a:r>
              <a:rPr lang="en-US" altLang="zh-CN" sz="900" b="0" i="0" dirty="0">
                <a:solidFill>
                  <a:srgbClr val="333333"/>
                </a:solidFill>
                <a:effectLst/>
                <a:latin typeface="-apple-system"/>
              </a:rPr>
              <a:t>2012-569</a:t>
            </a:r>
            <a:r>
              <a:rPr lang="zh-CN" altLang="en-US" sz="900" b="0" i="0" dirty="0">
                <a:solidFill>
                  <a:srgbClr val="333333"/>
                </a:solidFill>
                <a:effectLst/>
                <a:latin typeface="-apple-system"/>
              </a:rPr>
              <a:t>号</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利用シーンを選ばない上品で良質な純白の今治タオルハンカチを、伝統的な市松柄のギフトボックスに詰めました。贈答用はもちろん、イベント等での特典用や景品用としても人気があります。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1487490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越後製菓 感謝のあられ</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ありがとう</a:t>
            </a:r>
            <a:r>
              <a:rPr lang="en-US" altLang="ja-JP" sz="2000" dirty="0">
                <a:solidFill>
                  <a:schemeClr val="bg1"/>
                </a:solidFill>
                <a:latin typeface="Meiryo UI" panose="020B0604030504040204" pitchFamily="34" charset="-128"/>
                <a:ea typeface="Meiryo UI" panose="020B0604030504040204" pitchFamily="34" charset="-128"/>
              </a:rPr>
              <a:t>〜4</a:t>
            </a:r>
            <a:r>
              <a:rPr lang="ja-JP" altLang="en-US" sz="2000" dirty="0">
                <a:solidFill>
                  <a:schemeClr val="bg1"/>
                </a:solidFill>
                <a:latin typeface="Meiryo UI" panose="020B0604030504040204" pitchFamily="34" charset="-128"/>
                <a:ea typeface="Meiryo UI" panose="020B0604030504040204" pitchFamily="34" charset="-128"/>
              </a:rPr>
              <a:t>袋</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青色</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　</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税率</a:t>
            </a:r>
            <a:r>
              <a:rPr lang="en-US" altLang="ja-JP" sz="2000" dirty="0">
                <a:solidFill>
                  <a:schemeClr val="bg1"/>
                </a:solidFill>
                <a:latin typeface="Meiryo UI" panose="020B0604030504040204" pitchFamily="34" charset="-128"/>
                <a:ea typeface="Meiryo UI" panose="020B0604030504040204" pitchFamily="34" charset="-128"/>
              </a:rPr>
              <a:t>8</a:t>
            </a:r>
            <a:r>
              <a:rPr lang="ja-JP" altLang="en-US" sz="2000" dirty="0">
                <a:solidFill>
                  <a:schemeClr val="bg1"/>
                </a:solidFill>
                <a:latin typeface="Meiryo UI" panose="020B0604030504040204" pitchFamily="34" charset="-128"/>
                <a:ea typeface="Meiryo UI" panose="020B0604030504040204" pitchFamily="34" charset="-128"/>
              </a:rPr>
              <a:t>％</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化粧箱入り</a:t>
            </a:r>
          </a:p>
          <a:p>
            <a:pPr>
              <a:tabLst>
                <a:tab pos="450850" algn="l"/>
                <a:tab pos="631825" algn="l"/>
              </a:tabLst>
            </a:pPr>
            <a:r>
              <a:rPr lang="ja-JP" altLang="en-US" sz="900" dirty="0">
                <a:latin typeface="Meiryo UI" panose="020B0604030504040204" pitchFamily="34" charset="-128"/>
                <a:ea typeface="Meiryo UI" panose="020B0604030504040204" pitchFamily="34" charset="-128"/>
              </a:rPr>
              <a:t>注意事項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賞味期間：</a:t>
            </a:r>
            <a:r>
              <a:rPr lang="en-US" altLang="ja-JP" sz="900" dirty="0">
                <a:latin typeface="Meiryo UI" panose="020B0604030504040204" pitchFamily="34" charset="-128"/>
                <a:ea typeface="Meiryo UI" panose="020B0604030504040204" pitchFamily="34" charset="-128"/>
              </a:rPr>
              <a:t>120</a:t>
            </a:r>
            <a:r>
              <a:rPr lang="ja-JP" altLang="en-US" sz="900" dirty="0">
                <a:latin typeface="Meiryo UI" panose="020B0604030504040204" pitchFamily="34" charset="-128"/>
                <a:ea typeface="Meiryo UI" panose="020B0604030504040204" pitchFamily="34" charset="-128"/>
              </a:rPr>
              <a:t>日間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常温</a:t>
            </a:r>
            <a:r>
              <a:rPr lang="en-US" altLang="ja-JP" sz="900" dirty="0">
                <a:latin typeface="Meiryo UI" panose="020B0604030504040204" pitchFamily="34" charset="-128"/>
                <a:ea typeface="Meiryo UI" panose="020B0604030504040204" pitchFamily="34" charset="-128"/>
              </a:rPr>
              <a:t>)</a:t>
            </a:r>
          </a:p>
          <a:p>
            <a:pPr>
              <a:tabLst>
                <a:tab pos="450850" algn="l"/>
                <a:tab pos="631825" algn="l"/>
              </a:tabLst>
            </a:pPr>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&lt;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&gt; </a:t>
            </a:r>
            <a:r>
              <a:rPr lang="ja-JP" altLang="en-US" sz="900" dirty="0">
                <a:latin typeface="Meiryo UI" panose="020B0604030504040204" pitchFamily="34" charset="-128"/>
                <a:ea typeface="Meiryo UI" panose="020B0604030504040204" pitchFamily="34" charset="-128"/>
              </a:rPr>
              <a:t>あられ</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杵もち</a:t>
            </a:r>
            <a:r>
              <a:rPr lang="en-US" altLang="ja-JP" sz="900" dirty="0">
                <a:latin typeface="Meiryo UI" panose="020B0604030504040204" pitchFamily="34" charset="-128"/>
                <a:ea typeface="Meiryo UI" panose="020B0604030504040204" pitchFamily="34" charset="-128"/>
              </a:rPr>
              <a:t>)12g×4</a:t>
            </a:r>
            <a:r>
              <a:rPr lang="ja-JP" altLang="en-US" sz="900" dirty="0">
                <a:latin typeface="Meiryo UI" panose="020B0604030504040204" pitchFamily="34" charset="-128"/>
                <a:ea typeface="Meiryo UI" panose="020B0604030504040204" pitchFamily="34" charset="-128"/>
              </a:rPr>
              <a:t>袋</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日頃の感謝を伝える老舗越後製菓のサラダおかき</a:t>
            </a:r>
            <a:r>
              <a:rPr lang="en-US" altLang="ja-JP" sz="1600" b="0" i="0" dirty="0">
                <a:solidFill>
                  <a:srgbClr val="333333"/>
                </a:solidFill>
                <a:effectLst/>
                <a:latin typeface="-apple-system"/>
              </a:rPr>
              <a:t>4</a:t>
            </a:r>
            <a:r>
              <a:rPr lang="ja-JP" altLang="en-US" sz="1600" b="0" i="0" dirty="0">
                <a:solidFill>
                  <a:srgbClr val="333333"/>
                </a:solidFill>
                <a:effectLst/>
                <a:latin typeface="-apple-system"/>
              </a:rPr>
              <a:t>袋入り。国産もち米を</a:t>
            </a:r>
            <a:r>
              <a:rPr lang="en-US" altLang="ja-JP" sz="1600" b="0" i="0" dirty="0">
                <a:solidFill>
                  <a:srgbClr val="333333"/>
                </a:solidFill>
                <a:effectLst/>
                <a:latin typeface="-apple-system"/>
              </a:rPr>
              <a:t>100</a:t>
            </a:r>
            <a:r>
              <a:rPr lang="ja-JP" altLang="en-US" sz="1600" b="0" i="0" dirty="0">
                <a:solidFill>
                  <a:srgbClr val="333333"/>
                </a:solidFill>
                <a:effectLst/>
                <a:latin typeface="-apple-system"/>
              </a:rPr>
              <a:t>％原料に使用しこんがり焼き上げた米菓です。程良い塩味とサクッとした食感で老若男女に愛される味です。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Picture 4">
            <a:extLst>
              <a:ext uri="{FF2B5EF4-FFF2-40B4-BE49-F238E27FC236}">
                <a16:creationId xmlns:a16="http://schemas.microsoft.com/office/drawing/2014/main" id="{7CEB7798-6E52-FE4E-3E59-E762BCD2AC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6981" y="1450195"/>
            <a:ext cx="3487034" cy="3487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167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369332"/>
          </a:xfrm>
          <a:prstGeom prst="rect">
            <a:avLst/>
          </a:prstGeom>
          <a:noFill/>
        </p:spPr>
        <p:txBody>
          <a:bodyPr wrap="square" rtlCol="0">
            <a:spAutoFit/>
          </a:bodyPr>
          <a:lstStyle/>
          <a:p>
            <a:pPr algn="ctr"/>
            <a:r>
              <a:rPr lang="en-US" altLang="ja-JP" dirty="0">
                <a:solidFill>
                  <a:schemeClr val="bg1"/>
                </a:solidFill>
                <a:latin typeface="Meiryo UI" panose="020B0604030504040204" pitchFamily="34" charset="-128"/>
                <a:ea typeface="Meiryo UI" panose="020B0604030504040204" pitchFamily="34" charset="-128"/>
              </a:rPr>
              <a:t>3WAY</a:t>
            </a:r>
            <a:r>
              <a:rPr lang="ja-JP" altLang="en-US" dirty="0">
                <a:solidFill>
                  <a:schemeClr val="bg1"/>
                </a:solidFill>
                <a:latin typeface="Meiryo UI" panose="020B0604030504040204" pitchFamily="34" charset="-128"/>
                <a:ea typeface="Meiryo UI" panose="020B0604030504040204" pitchFamily="34" charset="-128"/>
              </a:rPr>
              <a:t>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474147"/>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ポリプロピレン・ポリスチレン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約</a:t>
            </a:r>
            <a:r>
              <a:rPr lang="en-US" altLang="ja-JP" sz="900" dirty="0">
                <a:latin typeface="Meiryo UI" panose="020B0604030504040204" pitchFamily="34" charset="-128"/>
                <a:ea typeface="Meiryo UI" panose="020B0604030504040204" pitchFamily="34" charset="-128"/>
              </a:rPr>
              <a:t>8×7.5×14.5cm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化粧箱入り</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単</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形乾電池</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本使用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316284"/>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200868"/>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持っても、掛けても、置いても使える、すっきりシンプルながらオシャレなライトです。電池式のため充電する必要がなく、緊急時などにも便利。ノベルティ用などにもおすすめです。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0" name="Picture 6">
            <a:extLst>
              <a:ext uri="{FF2B5EF4-FFF2-40B4-BE49-F238E27FC236}">
                <a16:creationId xmlns:a16="http://schemas.microsoft.com/office/drawing/2014/main" id="{C383522B-7ACD-F602-B726-330F44CE78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836" y="1561556"/>
            <a:ext cx="3422093" cy="3422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1192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369332"/>
          </a:xfrm>
          <a:prstGeom prst="rect">
            <a:avLst/>
          </a:prstGeom>
          <a:noFill/>
        </p:spPr>
        <p:txBody>
          <a:bodyPr wrap="square" rtlCol="0">
            <a:spAutoFit/>
          </a:bodyPr>
          <a:lstStyle/>
          <a:p>
            <a:pPr algn="ctr"/>
            <a:r>
              <a:rPr lang="ja-JP" altLang="en-US" sz="1800" dirty="0">
                <a:solidFill>
                  <a:schemeClr val="bg1"/>
                </a:solidFill>
                <a:latin typeface="Meiryo UI" panose="020B0604030504040204" pitchFamily="34" charset="-128"/>
                <a:ea typeface="Meiryo UI" panose="020B0604030504040204" pitchFamily="34" charset="-128"/>
              </a:rPr>
              <a:t>カトラリーセット バンブーファイバー入タイプ</a:t>
            </a:r>
            <a:r>
              <a:rPr lang="en-US" altLang="ja-JP" sz="1800" dirty="0">
                <a:solidFill>
                  <a:schemeClr val="bg1"/>
                </a:solidFill>
                <a:latin typeface="Meiryo UI" panose="020B0604030504040204" pitchFamily="34" charset="-128"/>
                <a:ea typeface="Meiryo UI" panose="020B0604030504040204" pitchFamily="34" charset="-128"/>
              </a:rPr>
              <a:t>(3</a:t>
            </a:r>
            <a:r>
              <a:rPr lang="ja-JP" altLang="en-US" sz="1800" dirty="0">
                <a:solidFill>
                  <a:schemeClr val="bg1"/>
                </a:solidFill>
                <a:latin typeface="Meiryo UI" panose="020B0604030504040204" pitchFamily="34" charset="-128"/>
                <a:ea typeface="Meiryo UI" panose="020B0604030504040204" pitchFamily="34" charset="-128"/>
              </a:rPr>
              <a:t>点</a:t>
            </a:r>
            <a:r>
              <a:rPr lang="en-US" altLang="ja-JP" sz="1800" dirty="0">
                <a:solidFill>
                  <a:schemeClr val="bg1"/>
                </a:solidFill>
                <a:latin typeface="Meiryo UI" panose="020B0604030504040204" pitchFamily="34" charset="-128"/>
                <a:ea typeface="Meiryo UI" panose="020B0604030504040204" pitchFamily="34" charset="-128"/>
              </a:rPr>
              <a:t>)</a:t>
            </a:r>
            <a:endParaRPr lang="ja-JP" altLang="en-US" sz="18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474147"/>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50" charset="-128"/>
                <a:ea typeface="Meiryo UI" panose="020B0604030504040204" pitchFamily="50" charset="-128"/>
              </a:rPr>
              <a:t>素材：</a:t>
            </a:r>
            <a:r>
              <a:rPr lang="en-US" altLang="ja-JP" sz="900" dirty="0">
                <a:latin typeface="Meiryo UI" panose="020B0604030504040204" pitchFamily="50" charset="-128"/>
                <a:ea typeface="Meiryo UI" panose="020B0604030504040204" pitchFamily="50" charset="-128"/>
              </a:rPr>
              <a:t>PP</a:t>
            </a:r>
            <a:r>
              <a:rPr lang="ja-JP" altLang="en-US" sz="900" dirty="0">
                <a:latin typeface="Meiryo UI" panose="020B0604030504040204" pitchFamily="50" charset="-128"/>
                <a:ea typeface="Meiryo UI" panose="020B0604030504040204" pitchFamily="50" charset="-128"/>
              </a:rPr>
              <a:t>、バンブーファイバー 他</a:t>
            </a:r>
          </a:p>
          <a:p>
            <a:pPr>
              <a:tabLst>
                <a:tab pos="542925" algn="l"/>
                <a:tab pos="715963" algn="l"/>
              </a:tabLst>
            </a:pPr>
            <a:r>
              <a:rPr lang="ja-JP" altLang="en-US" sz="900" dirty="0">
                <a:latin typeface="Meiryo UI" panose="020B0604030504040204" pitchFamily="50" charset="-128"/>
                <a:ea typeface="Meiryo UI" panose="020B0604030504040204" pitchFamily="50" charset="-128"/>
              </a:rPr>
              <a:t>サイズ：ケース</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約</a:t>
            </a:r>
            <a:r>
              <a:rPr lang="en-US" altLang="ja-JP" sz="900" dirty="0">
                <a:latin typeface="Meiryo UI" panose="020B0604030504040204" pitchFamily="50" charset="-128"/>
                <a:ea typeface="Meiryo UI" panose="020B0604030504040204" pitchFamily="50" charset="-128"/>
              </a:rPr>
              <a:t>W54×H26×D207(mm)</a:t>
            </a:r>
            <a:r>
              <a:rPr lang="ja-JP" altLang="en-US" sz="900" dirty="0">
                <a:latin typeface="Meiryo UI" panose="020B0604030504040204" pitchFamily="50" charset="-128"/>
                <a:ea typeface="Meiryo UI" panose="020B0604030504040204" pitchFamily="50" charset="-128"/>
              </a:rPr>
              <a:t>、スプーン</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組み立て時約</a:t>
            </a:r>
            <a:r>
              <a:rPr lang="en-US" altLang="ja-JP" sz="900" dirty="0">
                <a:latin typeface="Meiryo UI" panose="020B0604030504040204" pitchFamily="50" charset="-128"/>
                <a:ea typeface="Meiryo UI" panose="020B0604030504040204" pitchFamily="50" charset="-128"/>
              </a:rPr>
              <a:t>W31×H160(mm)</a:t>
            </a:r>
            <a:r>
              <a:rPr lang="ja-JP" altLang="en-US" sz="900" dirty="0">
                <a:latin typeface="Meiryo UI" panose="020B0604030504040204" pitchFamily="50" charset="-128"/>
                <a:ea typeface="Meiryo UI" panose="020B0604030504040204" pitchFamily="50" charset="-128"/>
              </a:rPr>
              <a:t>、フォーク</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約</a:t>
            </a:r>
            <a:r>
              <a:rPr lang="en-US" altLang="ja-JP" sz="900" dirty="0">
                <a:latin typeface="Meiryo UI" panose="020B0604030504040204" pitchFamily="50" charset="-128"/>
                <a:ea typeface="Meiryo UI" panose="020B0604030504040204" pitchFamily="50" charset="-128"/>
              </a:rPr>
              <a:t>W27×H154(mm)</a:t>
            </a:r>
            <a:r>
              <a:rPr lang="ja-JP" altLang="en-US" sz="900" dirty="0">
                <a:latin typeface="Meiryo UI" panose="020B0604030504040204" pitchFamily="50" charset="-128"/>
                <a:ea typeface="Meiryo UI" panose="020B0604030504040204" pitchFamily="50" charset="-128"/>
              </a:rPr>
              <a:t>、箸</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約</a:t>
            </a:r>
            <a:r>
              <a:rPr lang="en-US" altLang="ja-JP" sz="900" dirty="0">
                <a:latin typeface="Meiryo UI" panose="020B0604030504040204" pitchFamily="50" charset="-128"/>
                <a:ea typeface="Meiryo UI" panose="020B0604030504040204" pitchFamily="50" charset="-128"/>
              </a:rPr>
              <a:t>185(mm)</a:t>
            </a:r>
          </a:p>
          <a:p>
            <a:pPr>
              <a:tabLst>
                <a:tab pos="542925" algn="l"/>
                <a:tab pos="715963" algn="l"/>
              </a:tabLst>
            </a:pPr>
            <a:r>
              <a:rPr lang="ja-JP" altLang="en-US" sz="900" dirty="0">
                <a:latin typeface="Meiryo UI" panose="020B0604030504040204" pitchFamily="50" charset="-128"/>
                <a:ea typeface="Meiryo UI" panose="020B0604030504040204" pitchFamily="50" charset="-128"/>
              </a:rPr>
              <a:t>付属：取説付き</a:t>
            </a:r>
          </a:p>
          <a:p>
            <a:pPr>
              <a:tabLst>
                <a:tab pos="542925" algn="l"/>
                <a:tab pos="715963" algn="l"/>
              </a:tabLst>
            </a:pPr>
            <a:r>
              <a:rPr lang="ja-JP" altLang="en-US" sz="900" dirty="0">
                <a:latin typeface="Meiryo UI" panose="020B0604030504040204" pitchFamily="50" charset="-128"/>
                <a:ea typeface="Meiryo UI" panose="020B0604030504040204" pitchFamily="50" charset="-128"/>
              </a:rPr>
              <a:t>包装：</a:t>
            </a:r>
            <a:r>
              <a:rPr lang="en-US" altLang="ja-JP" sz="900" dirty="0">
                <a:latin typeface="Meiryo UI" panose="020B0604030504040204" pitchFamily="50" charset="-128"/>
                <a:ea typeface="Meiryo UI" panose="020B0604030504040204" pitchFamily="50" charset="-128"/>
              </a:rPr>
              <a:t>PP</a:t>
            </a:r>
            <a:r>
              <a:rPr lang="ja-JP" altLang="en-US" sz="900" dirty="0">
                <a:latin typeface="Meiryo UI" panose="020B0604030504040204" pitchFamily="50" charset="-128"/>
                <a:ea typeface="Meiryo UI" panose="020B0604030504040204" pitchFamily="50" charset="-128"/>
              </a:rPr>
              <a:t>袋</a:t>
            </a:r>
            <a:endParaRPr lang="en-US" altLang="ja-JP" sz="900" b="0" i="0" dirty="0">
              <a:solidFill>
                <a:srgbClr val="333333"/>
              </a:solidFill>
              <a:effectLst/>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316284"/>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200868"/>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Meiryo UI" panose="020B0604030504040204" pitchFamily="50" charset="-128"/>
                <a:ea typeface="Meiryo UI" panose="020B0604030504040204" pitchFamily="50" charset="-128"/>
              </a:rPr>
              <a:t>スプーン、フォーク、お箸の</a:t>
            </a:r>
            <a:r>
              <a:rPr lang="en-US" altLang="ja-JP" sz="1600" b="0" i="0" dirty="0">
                <a:solidFill>
                  <a:srgbClr val="333333"/>
                </a:solidFill>
                <a:effectLst/>
                <a:latin typeface="Meiryo UI" panose="020B0604030504040204" pitchFamily="50" charset="-128"/>
                <a:ea typeface="Meiryo UI" panose="020B0604030504040204" pitchFamily="50" charset="-128"/>
              </a:rPr>
              <a:t>3</a:t>
            </a:r>
            <a:r>
              <a:rPr lang="ja-JP" altLang="en-US" sz="1600" b="0" i="0" dirty="0">
                <a:solidFill>
                  <a:srgbClr val="333333"/>
                </a:solidFill>
                <a:effectLst/>
                <a:latin typeface="Meiryo UI" panose="020B0604030504040204" pitchFamily="50" charset="-128"/>
                <a:ea typeface="Meiryo UI" panose="020B0604030504040204" pitchFamily="50" charset="-128"/>
              </a:rPr>
              <a:t>点をコンパクトに携帯できる、折りたたみ式のカトラリーセットです。繰り返し使用できるため地球環境に優しく、</a:t>
            </a:r>
            <a:r>
              <a:rPr lang="en-US" altLang="ja-JP" sz="1600" b="0" i="0" dirty="0">
                <a:solidFill>
                  <a:srgbClr val="333333"/>
                </a:solidFill>
                <a:effectLst/>
                <a:latin typeface="Meiryo UI" panose="020B0604030504040204" pitchFamily="50" charset="-128"/>
                <a:ea typeface="Meiryo UI" panose="020B0604030504040204" pitchFamily="50" charset="-128"/>
              </a:rPr>
              <a:t>3</a:t>
            </a:r>
            <a:r>
              <a:rPr lang="ja-JP" altLang="en-US" sz="1600" b="0" i="0" dirty="0">
                <a:solidFill>
                  <a:srgbClr val="333333"/>
                </a:solidFill>
                <a:effectLst/>
                <a:latin typeface="Meiryo UI" panose="020B0604030504040204" pitchFamily="50" charset="-128"/>
                <a:ea typeface="Meiryo UI" panose="020B0604030504040204" pitchFamily="50" charset="-128"/>
              </a:rPr>
              <a:t>色のカラー展開から自由にお選びいただけます。</a:t>
            </a:r>
            <a:endParaRPr lang="ja-JP" altLang="en-US"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図 4">
            <a:extLst>
              <a:ext uri="{FF2B5EF4-FFF2-40B4-BE49-F238E27FC236}">
                <a16:creationId xmlns:a16="http://schemas.microsoft.com/office/drawing/2014/main" id="{31906628-CB6A-B52B-583D-AF81BFECBFB6}"/>
              </a:ext>
            </a:extLst>
          </p:cNvPr>
          <p:cNvPicPr>
            <a:picLocks noChangeAspect="1"/>
          </p:cNvPicPr>
          <p:nvPr/>
        </p:nvPicPr>
        <p:blipFill>
          <a:blip r:embed="rId5"/>
          <a:stretch>
            <a:fillRect/>
          </a:stretch>
        </p:blipFill>
        <p:spPr>
          <a:xfrm>
            <a:off x="686818" y="1411959"/>
            <a:ext cx="3560089" cy="3560089"/>
          </a:xfrm>
          <a:prstGeom prst="rect">
            <a:avLst/>
          </a:prstGeom>
        </p:spPr>
      </p:pic>
    </p:spTree>
    <p:extLst>
      <p:ext uri="{BB962C8B-B14F-4D97-AF65-F5344CB8AC3E}">
        <p14:creationId xmlns:p14="http://schemas.microsoft.com/office/powerpoint/2010/main" val="698379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シンプルキッチンタイマー（マグネット付き）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樹脂、ガラス、シリコーンゴム、磁石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69×53×8mm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75×57×12mm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 モニター用ボタン電池（</a:t>
            </a:r>
            <a:r>
              <a:rPr lang="en-US" altLang="ja-JP" sz="900" dirty="0">
                <a:latin typeface="Meiryo UI" panose="020B0604030504040204" pitchFamily="34" charset="-128"/>
                <a:ea typeface="Meiryo UI" panose="020B0604030504040204" pitchFamily="34" charset="-128"/>
              </a:rPr>
              <a:t>LR1130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個付属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カウントダウン・アップ機能付きのシンプルなキッチンタイマー。画面も文字も大きく見やすい、老若男女が使える設計です。背面にマグネットが付いているので、冷蔵庫にピタッとくっ付きます。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7" name="図 36">
            <a:extLst>
              <a:ext uri="{FF2B5EF4-FFF2-40B4-BE49-F238E27FC236}">
                <a16:creationId xmlns:a16="http://schemas.microsoft.com/office/drawing/2014/main" id="{0BF21694-681A-246B-2795-12F856B1809A}"/>
              </a:ext>
            </a:extLst>
          </p:cNvPr>
          <p:cNvPicPr>
            <a:picLocks noChangeAspect="1"/>
          </p:cNvPicPr>
          <p:nvPr/>
        </p:nvPicPr>
        <p:blipFill>
          <a:blip r:embed="rId5"/>
          <a:stretch>
            <a:fillRect/>
          </a:stretch>
        </p:blipFill>
        <p:spPr>
          <a:xfrm>
            <a:off x="696445" y="1344718"/>
            <a:ext cx="3685037" cy="3685037"/>
          </a:xfrm>
          <a:prstGeom prst="rect">
            <a:avLst/>
          </a:prstGeom>
        </p:spPr>
      </p:pic>
    </p:spTree>
    <p:extLst>
      <p:ext uri="{BB962C8B-B14F-4D97-AF65-F5344CB8AC3E}">
        <p14:creationId xmlns:p14="http://schemas.microsoft.com/office/powerpoint/2010/main" val="599552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バンブー</a:t>
            </a:r>
            <a:r>
              <a:rPr lang="en-US" altLang="ja-JP" sz="2000" dirty="0">
                <a:solidFill>
                  <a:schemeClr val="bg1"/>
                </a:solidFill>
                <a:latin typeface="Meiryo UI" panose="020B0604030504040204" pitchFamily="34" charset="-128"/>
                <a:ea typeface="Meiryo UI" panose="020B0604030504040204" pitchFamily="34" charset="-128"/>
              </a:rPr>
              <a:t>2</a:t>
            </a:r>
            <a:r>
              <a:rPr lang="ja-JP" altLang="en-US" sz="2000" dirty="0">
                <a:solidFill>
                  <a:schemeClr val="bg1"/>
                </a:solidFill>
                <a:latin typeface="Meiryo UI" panose="020B0604030504040204" pitchFamily="34" charset="-128"/>
                <a:ea typeface="Meiryo UI" panose="020B0604030504040204" pitchFamily="34" charset="-128"/>
              </a:rPr>
              <a:t>重カップ</a:t>
            </a:r>
            <a:r>
              <a:rPr lang="en-US" altLang="ja-JP" sz="2000" dirty="0">
                <a:solidFill>
                  <a:schemeClr val="bg1"/>
                </a:solidFill>
                <a:latin typeface="Meiryo UI" panose="020B0604030504040204" pitchFamily="34" charset="-128"/>
                <a:ea typeface="Meiryo UI" panose="020B0604030504040204" pitchFamily="34" charset="-128"/>
              </a:rPr>
              <a:t>350ml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PP80%</a:t>
            </a:r>
            <a:r>
              <a:rPr lang="ja-JP" altLang="en-US" sz="900" dirty="0">
                <a:latin typeface="Meiryo UI" panose="020B0604030504040204" pitchFamily="34" charset="-128"/>
                <a:ea typeface="Meiryo UI" panose="020B0604030504040204" pitchFamily="34" charset="-128"/>
              </a:rPr>
              <a:t>、竹繊維</a:t>
            </a:r>
            <a:r>
              <a:rPr lang="en-US" altLang="ja-JP" sz="900" dirty="0">
                <a:latin typeface="Meiryo UI" panose="020B0604030504040204" pitchFamily="34" charset="-128"/>
                <a:ea typeface="Meiryo UI" panose="020B0604030504040204" pitchFamily="34" charset="-128"/>
              </a:rPr>
              <a:t>20%</a:t>
            </a:r>
          </a:p>
          <a:p>
            <a:r>
              <a:rPr lang="ja-JP" altLang="en-US" sz="900" dirty="0">
                <a:latin typeface="Meiryo UI" panose="020B0604030504040204" pitchFamily="34" charset="-128"/>
                <a:ea typeface="Meiryo UI" panose="020B0604030504040204" pitchFamily="34" charset="-128"/>
              </a:rPr>
              <a:t>サ イ ズ：</a:t>
            </a:r>
            <a:r>
              <a:rPr lang="el-GR" altLang="ja-JP" sz="900" dirty="0">
                <a:latin typeface="Meiryo UI" panose="020B0604030504040204" pitchFamily="34" charset="-128"/>
                <a:ea typeface="Meiryo UI" panose="020B0604030504040204" pitchFamily="34" charset="-128"/>
              </a:rPr>
              <a:t>φ92×</a:t>
            </a:r>
            <a:r>
              <a:rPr lang="en-US" altLang="ja-JP" sz="900" dirty="0">
                <a:latin typeface="Meiryo UI" panose="020B0604030504040204" pitchFamily="34" charset="-128"/>
                <a:ea typeface="Meiryo UI" panose="020B0604030504040204" pitchFamily="34" charset="-128"/>
              </a:rPr>
              <a:t>H125mm</a:t>
            </a:r>
          </a:p>
          <a:p>
            <a:r>
              <a:rPr lang="ja-JP" altLang="en-US" sz="900" dirty="0">
                <a:latin typeface="Meiryo UI" panose="020B0604030504040204" pitchFamily="34" charset="-128"/>
                <a:ea typeface="Meiryo UI" panose="020B0604030504040204" pitchFamily="34" charset="-128"/>
              </a:rPr>
              <a:t>重　 量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145g</a:t>
            </a:r>
            <a:br>
              <a:rPr lang="en-US" altLang="zh-TW" sz="900" dirty="0">
                <a:latin typeface="Meiryo UI" panose="020B0604030504040204" pitchFamily="34" charset="-128"/>
                <a:ea typeface="Meiryo UI" panose="020B0604030504040204" pitchFamily="34" charset="-128"/>
              </a:rPr>
            </a:br>
            <a:r>
              <a:rPr lang="ja-JP" altLang="en-US" sz="900" dirty="0">
                <a:latin typeface="Meiryo UI" panose="020B0604030504040204" pitchFamily="34" charset="-128"/>
                <a:ea typeface="Meiryo UI" panose="020B0604030504040204" pitchFamily="34" charset="-128"/>
              </a:rPr>
              <a:t>包　 装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化粧箱：</a:t>
            </a:r>
            <a:r>
              <a:rPr lang="en-US" altLang="ja-JP" sz="900" dirty="0">
                <a:latin typeface="Meiryo UI" panose="020B0604030504040204" pitchFamily="34" charset="-128"/>
                <a:ea typeface="Meiryo UI" panose="020B0604030504040204" pitchFamily="34" charset="-128"/>
              </a:rPr>
              <a:t>W96×D96×H135mm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プラスチック使用量を減らすことができるバンブーファイバー混合素材の</a:t>
            </a:r>
            <a:r>
              <a:rPr lang="en-US" altLang="ja-JP" sz="1600" dirty="0">
                <a:latin typeface="Meiryo UI" panose="020B0604030504040204" pitchFamily="34" charset="-128"/>
                <a:ea typeface="Meiryo UI" panose="020B0604030504040204" pitchFamily="34" charset="-128"/>
              </a:rPr>
              <a:t>350ml</a:t>
            </a:r>
            <a:r>
              <a:rPr lang="ja-JP" altLang="en-US" sz="1600" dirty="0">
                <a:latin typeface="Meiryo UI" panose="020B0604030504040204" pitchFamily="34" charset="-128"/>
                <a:ea typeface="Meiryo UI" panose="020B0604030504040204" pitchFamily="34" charset="-128"/>
              </a:rPr>
              <a:t>タンブラーです。カラーはナチュラルとブラックの</a:t>
            </a:r>
            <a:r>
              <a:rPr lang="en-US" altLang="ja-JP" sz="1600" dirty="0">
                <a:latin typeface="Meiryo UI" panose="020B0604030504040204" pitchFamily="34" charset="-128"/>
                <a:ea typeface="Meiryo UI" panose="020B0604030504040204" pitchFamily="34" charset="-128"/>
              </a:rPr>
              <a:t>2</a:t>
            </a:r>
            <a:r>
              <a:rPr lang="ja-JP" altLang="en-US" sz="1600" dirty="0">
                <a:latin typeface="Meiryo UI" panose="020B0604030504040204" pitchFamily="34" charset="-128"/>
                <a:ea typeface="Meiryo UI" panose="020B0604030504040204" pitchFamily="34" charset="-128"/>
              </a:rPr>
              <a:t>色展開。シンプルなためどんな名入れにもマッチします。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54" name="Picture 30">
            <a:extLst>
              <a:ext uri="{FF2B5EF4-FFF2-40B4-BE49-F238E27FC236}">
                <a16:creationId xmlns:a16="http://schemas.microsoft.com/office/drawing/2014/main" id="{DEEAC2FA-2A7B-1B74-DA8A-67CBEEF912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2055" y="1431915"/>
            <a:ext cx="3527480" cy="3527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808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スマホスタンド付き </a:t>
            </a: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ファン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/148×74×31mm</a:t>
            </a:r>
            <a:r>
              <a:rPr lang="ja-JP" altLang="en-US" sz="900" dirty="0">
                <a:latin typeface="Meiryo UI" panose="020B0604030504040204" pitchFamily="34" charset="-128"/>
                <a:ea typeface="Meiryo UI" panose="020B0604030504040204" pitchFamily="34" charset="-128"/>
              </a:rPr>
              <a:t>、スタンド使用時</a:t>
            </a:r>
            <a:r>
              <a:rPr lang="en-US" altLang="ja-JP" sz="900" dirty="0">
                <a:latin typeface="Meiryo UI" panose="020B0604030504040204" pitchFamily="34" charset="-128"/>
                <a:ea typeface="Meiryo UI" panose="020B0604030504040204" pitchFamily="34" charset="-128"/>
              </a:rPr>
              <a:t>/154×74×66mm</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生産国：中国</a:t>
            </a:r>
          </a:p>
          <a:p>
            <a:r>
              <a:rPr lang="ja-JP" altLang="en-US" sz="900" dirty="0">
                <a:latin typeface="Meiryo UI" panose="020B0604030504040204" pitchFamily="34" charset="-128"/>
                <a:ea typeface="Meiryo UI" panose="020B0604030504040204" pitchFamily="34" charset="-128"/>
              </a:rPr>
              <a:t>備考：単四乾電池</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本使用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別途</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もはや真夏の必須アイテムと言っても過言ではないハンディファン。コンパクトで持ち歩きに便利なものですが今回こちらのアイテムはなんとスマホスタンドにもなって使い勝手抜群。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0C63961-0579-E3A0-EED6-76903CF0C32F}"/>
              </a:ext>
            </a:extLst>
          </p:cNvPr>
          <p:cNvPicPr>
            <a:picLocks noChangeAspect="1"/>
          </p:cNvPicPr>
          <p:nvPr/>
        </p:nvPicPr>
        <p:blipFill>
          <a:blip r:embed="rId5"/>
          <a:stretch>
            <a:fillRect/>
          </a:stretch>
        </p:blipFill>
        <p:spPr>
          <a:xfrm>
            <a:off x="658236" y="1342877"/>
            <a:ext cx="3655255" cy="3655255"/>
          </a:xfrm>
          <a:prstGeom prst="rect">
            <a:avLst/>
          </a:prstGeom>
        </p:spPr>
      </p:pic>
    </p:spTree>
    <p:extLst>
      <p:ext uri="{BB962C8B-B14F-4D97-AF65-F5344CB8AC3E}">
        <p14:creationId xmlns:p14="http://schemas.microsoft.com/office/powerpoint/2010/main" val="2678615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ウォーキングウォッチ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40×40×16mm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中国</a:t>
            </a:r>
            <a:endParaRPr lang="en-US" altLang="ja-JP" sz="900" b="0" i="0" dirty="0">
              <a:solidFill>
                <a:srgbClr val="333333"/>
              </a:solidFill>
              <a:effectLst/>
              <a:latin typeface="-apple-system"/>
            </a:endParaRPr>
          </a:p>
          <a:p>
            <a:pPr>
              <a:tabLst>
                <a:tab pos="542925" algn="l"/>
                <a:tab pos="715963" algn="l"/>
              </a:tabLst>
            </a:pPr>
            <a:r>
              <a:rPr lang="ja-JP" altLang="en-US" sz="900" b="1" i="0" dirty="0">
                <a:solidFill>
                  <a:srgbClr val="333333"/>
                </a:solidFill>
                <a:effectLst/>
                <a:highlight>
                  <a:srgbClr val="FFFFFF"/>
                </a:highlight>
                <a:latin typeface="-apple-system"/>
              </a:rPr>
              <a:t>備</a:t>
            </a:r>
            <a:r>
              <a:rPr lang="ja-JP" altLang="en-US" sz="900" spc="200" dirty="0">
                <a:latin typeface="Meiryo UI" panose="020B0604030504040204" pitchFamily="34" charset="-128"/>
                <a:ea typeface="Meiryo UI" panose="020B0604030504040204" pitchFamily="34" charset="-128"/>
              </a:rPr>
              <a:t>　</a:t>
            </a:r>
            <a:r>
              <a:rPr lang="ja-JP" altLang="en-US" sz="900" b="1" i="0" dirty="0">
                <a:solidFill>
                  <a:srgbClr val="333333"/>
                </a:solidFill>
                <a:effectLst/>
                <a:highlight>
                  <a:srgbClr val="FFFFFF"/>
                </a:highlight>
                <a:latin typeface="-apple-system"/>
              </a:rPr>
              <a:t>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：ボタン電池</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個付</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53280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時計や歩数計やもちろん、ストップウォッチや消費カロリー、歩行距離なども見られる、シンプルなデザインながら多機能で使いやすいウォーキングウォッチです。特典・景品用にもおすすめ。</a:t>
            </a:r>
          </a:p>
          <a:p>
            <a:pPr algn="just">
              <a:lnSpc>
                <a:spcPts val="2400"/>
              </a:lnSpc>
            </a:pPr>
            <a:endParaRPr lang="ja-JP" altLang="en-US" sz="1600" b="0" i="0" dirty="0">
              <a:solidFill>
                <a:srgbClr val="333333"/>
              </a:solidFill>
              <a:effectLst/>
              <a:latin typeface="-apple-system"/>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Picture 2">
            <a:extLst>
              <a:ext uri="{FF2B5EF4-FFF2-40B4-BE49-F238E27FC236}">
                <a16:creationId xmlns:a16="http://schemas.microsoft.com/office/drawing/2014/main" id="{38E76219-78A2-CE3A-D431-35F9CBAA05D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0227" b="20675"/>
          <a:stretch/>
        </p:blipFill>
        <p:spPr bwMode="auto">
          <a:xfrm>
            <a:off x="539750" y="1990432"/>
            <a:ext cx="4032250" cy="2382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62241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791</TotalTime>
  <Words>3000</Words>
  <Application>Microsoft Office PowerPoint</Application>
  <PresentationFormat>画面に合わせる (4:3)</PresentationFormat>
  <Paragraphs>460</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伊藤佳代</cp:lastModifiedBy>
  <cp:revision>260</cp:revision>
  <cp:lastPrinted>2021-07-20T08:57:41Z</cp:lastPrinted>
  <dcterms:created xsi:type="dcterms:W3CDTF">2021-06-21T09:41:39Z</dcterms:created>
  <dcterms:modified xsi:type="dcterms:W3CDTF">2024-07-19T07:01:40Z</dcterms:modified>
</cp:coreProperties>
</file>