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94" autoAdjust="0"/>
    <p:restoredTop sz="94677"/>
  </p:normalViewPr>
  <p:slideViewPr>
    <p:cSldViewPr snapToGrid="0" snapToObjects="1">
      <p:cViewPr varScale="1">
        <p:scale>
          <a:sx n="68" d="100"/>
          <a:sy n="68" d="100"/>
        </p:scale>
        <p:origin x="312" y="45"/>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716106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543962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3283198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3316458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349965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543962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38354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3459728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ユーティリティフラットポーチ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260×180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考：ネイビーブルー・インクブラック・ミルキーベージュ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ハリのある厚手のポリエステル素材を使用した</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サイズのフラットポーチです。ちょっとした小物入れには最適で、ノベルティ用として活用しても大変喜ばれますカラー展開は定番の全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4349311C-FD33-E043-8B64-E0E962F6E0D5}"/>
              </a:ext>
            </a:extLst>
          </p:cNvPr>
          <p:cNvPicPr>
            <a:picLocks noChangeAspect="1"/>
          </p:cNvPicPr>
          <p:nvPr/>
        </p:nvPicPr>
        <p:blipFill>
          <a:blip r:embed="rId5"/>
          <a:stretch>
            <a:fillRect/>
          </a:stretch>
        </p:blipFill>
        <p:spPr>
          <a:xfrm>
            <a:off x="607633" y="1370820"/>
            <a:ext cx="3857836" cy="359937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53B9121-4E67-5448-9417-F760BE2DC8EF}"/>
              </a:ext>
            </a:extLst>
          </p:cNvPr>
          <p:cNvPicPr>
            <a:picLocks noChangeAspect="1"/>
          </p:cNvPicPr>
          <p:nvPr/>
        </p:nvPicPr>
        <p:blipFill>
          <a:blip r:embed="rId5"/>
          <a:stretch>
            <a:fillRect/>
          </a:stretch>
        </p:blipFill>
        <p:spPr>
          <a:xfrm>
            <a:off x="861821" y="1496155"/>
            <a:ext cx="3255919" cy="3381792"/>
          </a:xfrm>
          <a:prstGeom prst="rect">
            <a:avLst/>
          </a:prstGeom>
        </p:spPr>
      </p:pic>
    </p:spTree>
    <p:extLst>
      <p:ext uri="{BB962C8B-B14F-4D97-AF65-F5344CB8AC3E}">
        <p14:creationId xmlns:p14="http://schemas.microsoft.com/office/powerpoint/2010/main" val="3083931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オリジナルラバーバンド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素材：ソフト</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サイズ：ご相談ください</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備考：印刷：シルク印刷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アーティストのライブグッズの定番としておしゃれなライブキッズに人気の合成樹脂製ラバーバンド。オリジナルの文字やロゴ、イラストを一色シルク印刷で名入れすることができます。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87A97961-4C35-436B-9B9E-0DE4B708AC75}"/>
              </a:ext>
            </a:extLst>
          </p:cNvPr>
          <p:cNvPicPr>
            <a:picLocks noChangeAspect="1"/>
          </p:cNvPicPr>
          <p:nvPr/>
        </p:nvPicPr>
        <p:blipFill>
          <a:blip r:embed="rId5"/>
          <a:stretch>
            <a:fillRect/>
          </a:stretch>
        </p:blipFill>
        <p:spPr>
          <a:xfrm>
            <a:off x="740291" y="1355367"/>
            <a:ext cx="3632129" cy="3632129"/>
          </a:xfrm>
          <a:prstGeom prst="rect">
            <a:avLst/>
          </a:prstGeom>
        </p:spPr>
      </p:pic>
    </p:spTree>
    <p:extLst>
      <p:ext uri="{BB962C8B-B14F-4D97-AF65-F5344CB8AC3E}">
        <p14:creationId xmlns:p14="http://schemas.microsoft.com/office/powerpoint/2010/main" val="1104264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オーガニックコットンネット巾着</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200×200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サイズの巾着です。上半分がネット素材になっているため、口を開けることなく入れたものを確認できて便利な上、見た目的にもおしゃれです。同じ仕様で</a:t>
            </a:r>
            <a:r>
              <a:rPr lang="en-US" altLang="ja-JP" sz="1600" dirty="0">
                <a:latin typeface="Meiryo UI" panose="020B0604030504040204" pitchFamily="34" charset="-128"/>
                <a:ea typeface="Meiryo UI" panose="020B0604030504040204" pitchFamily="34" charset="-128"/>
              </a:rPr>
              <a:t>L</a:t>
            </a:r>
            <a:r>
              <a:rPr lang="ja-JP" altLang="en-US" sz="1600" dirty="0">
                <a:latin typeface="Meiryo UI" panose="020B0604030504040204" pitchFamily="34" charset="-128"/>
                <a:ea typeface="Meiryo UI" panose="020B0604030504040204" pitchFamily="34" charset="-128"/>
              </a:rPr>
              <a:t>サイズもご用意しております。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8" name="Picture 34">
            <a:extLst>
              <a:ext uri="{FF2B5EF4-FFF2-40B4-BE49-F238E27FC236}">
                <a16:creationId xmlns:a16="http://schemas.microsoft.com/office/drawing/2014/main" id="{BBA2A370-20C5-0690-36E0-C53651A93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06" y="1332465"/>
            <a:ext cx="3700779" cy="370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418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スペンザ・ソフト再生</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ボール型エコバッグ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カラー展開：レッド、カーキ、ネイビー、グレー、ブラック</a:t>
            </a:r>
          </a:p>
          <a:p>
            <a:r>
              <a:rPr lang="ja-JP" altLang="en-US" sz="900" dirty="0">
                <a:latin typeface="Meiryo UI" panose="020B0604030504040204" pitchFamily="34" charset="-128"/>
                <a:ea typeface="Meiryo UI" panose="020B0604030504040204" pitchFamily="34" charset="-128"/>
              </a:rPr>
              <a:t>素材：ポリエステル（再生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）、ポリエステル・ポリウレタン混</a:t>
            </a:r>
          </a:p>
          <a:p>
            <a:r>
              <a:rPr lang="ja-JP" altLang="en-US" sz="900" dirty="0">
                <a:latin typeface="Meiryo UI" panose="020B0604030504040204" pitchFamily="34" charset="-128"/>
                <a:ea typeface="Meiryo UI" panose="020B0604030504040204" pitchFamily="34" charset="-128"/>
              </a:rPr>
              <a:t>サイズ：使用時：約</a:t>
            </a:r>
            <a:r>
              <a:rPr lang="en-US" altLang="ja-JP" sz="900" dirty="0">
                <a:latin typeface="Meiryo UI" panose="020B0604030504040204" pitchFamily="34" charset="-128"/>
                <a:ea typeface="Meiryo UI" panose="020B0604030504040204" pitchFamily="34" charset="-128"/>
              </a:rPr>
              <a:t>350×300×100mm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430mm</a:t>
            </a:r>
            <a:r>
              <a:rPr lang="ja-JP" altLang="en-US" sz="900" dirty="0">
                <a:latin typeface="Meiryo UI" panose="020B0604030504040204" pitchFamily="34" charset="-128"/>
                <a:ea typeface="Meiryo UI" panose="020B0604030504040204" pitchFamily="34" charset="-128"/>
              </a:rPr>
              <a:t>）収納時：約</a:t>
            </a:r>
            <a:r>
              <a:rPr lang="en-US" altLang="ja-JP" sz="900" dirty="0">
                <a:latin typeface="Meiryo UI" panose="020B0604030504040204" pitchFamily="34" charset="-128"/>
                <a:ea typeface="Meiryo UI" panose="020B0604030504040204" pitchFamily="34" charset="-128"/>
              </a:rPr>
              <a:t>φ100×70mm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ポケットの生地は再生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ポリエステルではありません。</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ポケットに丸めてコンパクトに収納できるため折りたたむ手間も省けて非常に便利なエコバッグです。再生</a:t>
            </a:r>
            <a:r>
              <a:rPr lang="en-US" altLang="ja-JP" sz="1600" dirty="0"/>
              <a:t>PET</a:t>
            </a:r>
            <a:r>
              <a:rPr lang="ja-JP" altLang="en-US" sz="1600" dirty="0"/>
              <a:t>素材を使用しているため環境に優しく</a:t>
            </a:r>
            <a:r>
              <a:rPr lang="en-US" altLang="ja-JP" sz="1600" dirty="0"/>
              <a:t>SGS</a:t>
            </a:r>
            <a:r>
              <a:rPr lang="ja-JP" altLang="en-US" sz="1600" dirty="0"/>
              <a:t>に貢献できるアイテムです。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7" name="図 96">
            <a:extLst>
              <a:ext uri="{FF2B5EF4-FFF2-40B4-BE49-F238E27FC236}">
                <a16:creationId xmlns:a16="http://schemas.microsoft.com/office/drawing/2014/main" id="{38F0006B-703B-072D-9067-0D083609C7BF}"/>
              </a:ext>
            </a:extLst>
          </p:cNvPr>
          <p:cNvPicPr>
            <a:picLocks noChangeAspect="1"/>
          </p:cNvPicPr>
          <p:nvPr/>
        </p:nvPicPr>
        <p:blipFill>
          <a:blip r:embed="rId5"/>
          <a:stretch>
            <a:fillRect/>
          </a:stretch>
        </p:blipFill>
        <p:spPr>
          <a:xfrm>
            <a:off x="651114" y="1308679"/>
            <a:ext cx="3663369" cy="3663369"/>
          </a:xfrm>
          <a:prstGeom prst="rect">
            <a:avLst/>
          </a:prstGeom>
        </p:spPr>
      </p:pic>
    </p:spTree>
    <p:extLst>
      <p:ext uri="{BB962C8B-B14F-4D97-AF65-F5344CB8AC3E}">
        <p14:creationId xmlns:p14="http://schemas.microsoft.com/office/powerpoint/2010/main" val="3089888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410×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270×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180mm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耐久性に優れたテント生地を使用し、コンパクトに折りたたんで手軽に携帯することも可能な、ミニサイズのトートバッグです。オリジナル名入れも格安で可能でノベルティ用などにもおすすめです。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0F8B029C-3E3C-F54A-3AAB-01DA593E8777}"/>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659132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OBENTO</a:t>
            </a:r>
            <a:r>
              <a:rPr lang="ja-JP" altLang="en-US" sz="2000" dirty="0">
                <a:solidFill>
                  <a:schemeClr val="bg1"/>
                </a:solidFill>
                <a:latin typeface="Meiryo UI" panose="020B0604030504040204" pitchFamily="34" charset="-128"/>
                <a:ea typeface="Meiryo UI" panose="020B0604030504040204" pitchFamily="34" charset="-128"/>
              </a:rPr>
              <a:t>ランチバッグ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088585"/>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ポリエステル</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使用時</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210×300×160mm</a:t>
            </a:r>
          </a:p>
          <a:p>
            <a:pPr>
              <a:tabLst>
                <a:tab pos="542925" algn="l"/>
                <a:tab pos="715963" algn="l"/>
              </a:tabLst>
            </a:pPr>
            <a:r>
              <a:rPr lang="en-US" altLang="ja-JP" sz="900" spc="200" dirty="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収納時</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120×120×10mm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裸</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ポリ袋</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取説別添付</a:t>
            </a:r>
            <a:r>
              <a:rPr lang="en-US" altLang="ja-JP" sz="900" spc="200" dirty="0">
                <a:latin typeface="Meiryo UI" panose="020B0604030504040204" pitchFamily="34" charset="-128"/>
                <a:ea typeface="Meiryo UI" panose="020B0604030504040204" pitchFamily="34" charset="-128"/>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名入れ可能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0218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8677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お弁当を平置きのまま入れられるマチの広い作りのランチバッグ。軽量なポリエステル素材は皺になりにくく型崩れもしにくく、名入れ範囲も広いためオリジナルグッズにも最適。</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52" name="Picture 4">
            <a:extLst>
              <a:ext uri="{FF2B5EF4-FFF2-40B4-BE49-F238E27FC236}">
                <a16:creationId xmlns:a16="http://schemas.microsoft.com/office/drawing/2014/main" id="{E6F8ECB7-3B0C-D757-AADA-47C7683BA3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082" y="1434753"/>
            <a:ext cx="3258111" cy="325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782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088585"/>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、バンブーファイバー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ケース</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W56×H114×D23(mm)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			W29×H174(mm)</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W29×H174(mm)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取説付き</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0218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8677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スプーンとフォークをコンパクトに携帯できる上、繰り返し使用可能なため、プラスチックゴミの削減にも繋がり環境に優しい、エコなカトラリー</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点セット。</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色のカラー展開から選択可能です。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C9ABC871-7922-6EBB-3BF7-50C1F3702A40}"/>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939290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防滴ケース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088585"/>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220×110×10mm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0218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8677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大きめのスマホでもしっかり収納できるためお風呂などでも使用すること可能でとっても便利な防滴ケースです。カラーバリエーションはホワイトとブルーの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色展開から自由に選択可能。</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C1C79D2D-96B3-0F49-82E6-3DB7DE3D1222}"/>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34184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ボトル入</a:t>
            </a:r>
            <a:r>
              <a:rPr lang="en-US" altLang="ja-JP" sz="2000" dirty="0">
                <a:solidFill>
                  <a:schemeClr val="bg1"/>
                </a:solidFill>
                <a:latin typeface="Meiryo UI" panose="020B0604030504040204" pitchFamily="34" charset="-128"/>
                <a:ea typeface="Meiryo UI" panose="020B0604030504040204" pitchFamily="34" charset="-128"/>
              </a:rPr>
              <a:t>ICE</a:t>
            </a:r>
            <a:r>
              <a:rPr lang="ja-JP" altLang="en-US" sz="2000" dirty="0">
                <a:solidFill>
                  <a:schemeClr val="bg1"/>
                </a:solidFill>
                <a:latin typeface="Meiryo UI" panose="020B0604030504040204" pitchFamily="34" charset="-128"/>
                <a:ea typeface="Meiryo UI" panose="020B0604030504040204" pitchFamily="34" charset="-128"/>
              </a:rPr>
              <a:t>タオル</a:t>
            </a:r>
            <a:r>
              <a:rPr lang="en-US" altLang="ja-JP" sz="2000" dirty="0">
                <a:solidFill>
                  <a:schemeClr val="bg1"/>
                </a:solidFill>
                <a:latin typeface="Meiryo UI" panose="020B0604030504040204" pitchFamily="34" charset="-128"/>
                <a:ea typeface="Meiryo UI" panose="020B0604030504040204" pitchFamily="34" charset="-128"/>
              </a:rPr>
              <a:t>(RPET)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pPr>
              <a:tabLst>
                <a:tab pos="450850" algn="l"/>
                <a:tab pos="631825" algn="l"/>
              </a:tabLst>
            </a:pPr>
            <a:r>
              <a:rPr lang="ja-JP" altLang="en-US" sz="1000" dirty="0">
                <a:latin typeface="Meiryo UI" panose="020B0604030504040204" pitchFamily="50" charset="-128"/>
                <a:ea typeface="Meiryo UI" panose="020B0604030504040204" pitchFamily="50" charset="-128"/>
              </a:rPr>
              <a:t>素材：</a:t>
            </a:r>
            <a:r>
              <a:rPr lang="en-US" altLang="ja-JP" sz="1000" b="0" i="0" dirty="0">
                <a:solidFill>
                  <a:srgbClr val="333333"/>
                </a:solidFill>
                <a:effectLst/>
                <a:latin typeface="Meiryo UI" panose="020B0604030504040204" pitchFamily="50" charset="-128"/>
                <a:ea typeface="Meiryo UI" panose="020B0604030504040204" pitchFamily="50" charset="-128"/>
              </a:rPr>
              <a:t>RPET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PP</a:t>
            </a:r>
          </a:p>
          <a:p>
            <a:pPr>
              <a:tabLst>
                <a:tab pos="450850" algn="l"/>
                <a:tab pos="631825" algn="l"/>
              </a:tabLst>
            </a:pPr>
            <a:r>
              <a:rPr lang="ja-JP" altLang="en-US" sz="1000" spc="200" dirty="0">
                <a:latin typeface="Meiryo UI" panose="020B0604030504040204" pitchFamily="50" charset="-128"/>
                <a:ea typeface="Meiryo UI" panose="020B0604030504040204" pitchFamily="50" charset="-128"/>
              </a:rPr>
              <a:t>サイズ</a:t>
            </a:r>
            <a:r>
              <a:rPr lang="ja-JP" altLang="en-US" sz="1000" dirty="0">
                <a:latin typeface="Meiryo UI" panose="020B0604030504040204" pitchFamily="50" charset="-128"/>
                <a:ea typeface="Meiryo UI" panose="020B0604030504040204" pitchFamily="50" charset="-128"/>
              </a:rPr>
              <a:t>：</a:t>
            </a:r>
            <a:r>
              <a:rPr lang="ja-JP" altLang="en-US" sz="1000" b="0" i="0" dirty="0">
                <a:solidFill>
                  <a:srgbClr val="333333"/>
                </a:solidFill>
                <a:effectLst/>
                <a:latin typeface="Meiryo UI" panose="020B0604030504040204" pitchFamily="50" charset="-128"/>
                <a:ea typeface="Meiryo UI" panose="020B0604030504040204" pitchFamily="50" charset="-128"/>
              </a:rPr>
              <a:t>タオル </a:t>
            </a:r>
            <a:r>
              <a:rPr lang="en-US" altLang="ja-JP" sz="1000" b="0" i="0" dirty="0">
                <a:solidFill>
                  <a:srgbClr val="333333"/>
                </a:solidFill>
                <a:effectLst/>
                <a:latin typeface="Meiryo UI" panose="020B0604030504040204" pitchFamily="50" charset="-128"/>
                <a:ea typeface="Meiryo UI" panose="020B0604030504040204" pitchFamily="50" charset="-128"/>
              </a:rPr>
              <a:t>300×800mm</a:t>
            </a:r>
            <a:r>
              <a:rPr lang="ja-JP" altLang="en-US" sz="1000" b="0" i="0" dirty="0">
                <a:solidFill>
                  <a:srgbClr val="333333"/>
                </a:solidFill>
                <a:effectLst/>
                <a:latin typeface="Meiryo UI" panose="020B0604030504040204" pitchFamily="50" charset="-128"/>
                <a:ea typeface="Meiryo UI" panose="020B0604030504040204" pitchFamily="50" charset="-128"/>
              </a:rPr>
              <a:t>　ボトル </a:t>
            </a:r>
            <a:r>
              <a:rPr lang="en-US" altLang="ja-JP" sz="1000" b="0" i="0" dirty="0">
                <a:solidFill>
                  <a:srgbClr val="333333"/>
                </a:solidFill>
                <a:effectLst/>
                <a:latin typeface="Meiryo UI" panose="020B0604030504040204" pitchFamily="50" charset="-128"/>
                <a:ea typeface="Meiryo UI" panose="020B0604030504040204" pitchFamily="50" charset="-128"/>
              </a:rPr>
              <a:t>Φ65×160mm</a:t>
            </a:r>
          </a:p>
          <a:p>
            <a:pPr>
              <a:tabLst>
                <a:tab pos="450850" algn="l"/>
                <a:tab pos="631825" algn="l"/>
              </a:tabLst>
            </a:pPr>
            <a:r>
              <a:rPr lang="ja-JP" altLang="en-US" sz="1000" dirty="0">
                <a:latin typeface="Meiryo UI" panose="020B0604030504040204" pitchFamily="50" charset="-128"/>
                <a:ea typeface="Meiryo UI" panose="020B0604030504040204" pitchFamily="50" charset="-128"/>
              </a:rPr>
              <a:t>包装：</a:t>
            </a:r>
            <a:r>
              <a:rPr lang="en-US" altLang="ja-JP" sz="1000" dirty="0">
                <a:latin typeface="Meiryo UI" panose="020B0604030504040204" pitchFamily="50" charset="-128"/>
                <a:ea typeface="Meiryo UI" panose="020B0604030504040204" pitchFamily="50" charset="-128"/>
              </a:rPr>
              <a:t>	</a:t>
            </a:r>
            <a:r>
              <a:rPr lang="ja-JP" altLang="en-US" sz="1000" b="0" i="0" dirty="0">
                <a:solidFill>
                  <a:srgbClr val="333333"/>
                </a:solidFill>
                <a:effectLst/>
                <a:latin typeface="Meiryo UI" panose="020B0604030504040204" pitchFamily="50" charset="-128"/>
                <a:ea typeface="Meiryo UI" panose="020B0604030504040204" pitchFamily="50" charset="-128"/>
              </a:rPr>
              <a:t>箱入 箱サイズ／</a:t>
            </a:r>
            <a:r>
              <a:rPr lang="en-US" altLang="ja-JP" sz="1000" b="0" i="0" dirty="0">
                <a:solidFill>
                  <a:srgbClr val="333333"/>
                </a:solidFill>
                <a:effectLst/>
                <a:latin typeface="Meiryo UI" panose="020B0604030504040204" pitchFamily="50" charset="-128"/>
                <a:ea typeface="Meiryo UI" panose="020B0604030504040204" pitchFamily="50" charset="-128"/>
              </a:rPr>
              <a:t>168×73×73mm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52867"/>
            <a:ext cx="3560089" cy="5006"/>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46221"/>
          </a:xfrm>
          <a:prstGeom prst="rect">
            <a:avLst/>
          </a:prstGeom>
          <a:noFill/>
        </p:spPr>
        <p:txBody>
          <a:bodyPr wrap="square" rtlCol="0">
            <a:spAutoFit/>
          </a:bodyPr>
          <a:lstStyle/>
          <a:p>
            <a:r>
              <a:rPr lang="ja-JP" altLang="en-US" sz="10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濡らすとひんやりとした心地良さを感じさせてくれる専用ボトル入りのタオルです。素材はリサイクルペットを原料としていますので地球に優しい点も高ポイント。</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2A89522-6DF5-C19B-D884-70271ACE43E7}"/>
              </a:ext>
            </a:extLst>
          </p:cNvPr>
          <p:cNvPicPr>
            <a:picLocks noChangeAspect="1"/>
          </p:cNvPicPr>
          <p:nvPr/>
        </p:nvPicPr>
        <p:blipFill>
          <a:blip r:embed="rId5"/>
          <a:stretch>
            <a:fillRect/>
          </a:stretch>
        </p:blipFill>
        <p:spPr>
          <a:xfrm>
            <a:off x="710621" y="1390460"/>
            <a:ext cx="3560089" cy="3560089"/>
          </a:xfrm>
          <a:prstGeom prst="rect">
            <a:avLst/>
          </a:prstGeom>
        </p:spPr>
      </p:pic>
    </p:spTree>
    <p:extLst>
      <p:ext uri="{BB962C8B-B14F-4D97-AF65-F5344CB8AC3E}">
        <p14:creationId xmlns:p14="http://schemas.microsoft.com/office/powerpoint/2010/main" val="2476324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ベルト付エコブランケット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生地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再生ポリエステル、ベルト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W640×H470mm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72g</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透明袋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ベルト付きでコンパクトに折りたためる上に、その見た目もオシャレなブランケットです。ブルーグレーとベージュの</a:t>
            </a:r>
            <a:r>
              <a:rPr lang="en-US" altLang="ja-JP" sz="1600" b="0" i="0" dirty="0">
                <a:solidFill>
                  <a:srgbClr val="333333"/>
                </a:solidFill>
                <a:effectLst/>
                <a:highlight>
                  <a:srgbClr val="FFFFFF"/>
                </a:highlight>
                <a:latin typeface="-apple-system"/>
              </a:rPr>
              <a:t>2</a:t>
            </a:r>
            <a:r>
              <a:rPr lang="ja-JP" altLang="en-US" sz="1600" b="0" i="0" dirty="0">
                <a:solidFill>
                  <a:srgbClr val="333333"/>
                </a:solidFill>
                <a:effectLst/>
                <a:highlight>
                  <a:srgbClr val="FFFFFF"/>
                </a:highlight>
                <a:latin typeface="-apple-system"/>
              </a:rPr>
              <a:t>色展開からお選びいただけますし、オリジナル名入れも可能です。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C733216E-4BB7-C75F-D7BE-0FA6A22AC8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785" y="1440224"/>
            <a:ext cx="3544706" cy="354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132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ホワイトボード型ミニノート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/100×140×11(mm)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ミニノート型のホワイトボードです。会議やミーティングに非常に便利な上、ホワイトボードフィルムが</a:t>
            </a:r>
            <a:r>
              <a:rPr lang="en-US" altLang="ja-JP" sz="1600" dirty="0"/>
              <a:t>3</a:t>
            </a:r>
            <a:r>
              <a:rPr lang="ja-JP" altLang="en-US" sz="1600" dirty="0"/>
              <a:t>枚セットになっており、消したくない内容はフィルムを被せて保存することが可能。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1" name="図 100">
            <a:extLst>
              <a:ext uri="{FF2B5EF4-FFF2-40B4-BE49-F238E27FC236}">
                <a16:creationId xmlns:a16="http://schemas.microsoft.com/office/drawing/2014/main" id="{77518164-E858-E812-A537-A71204947110}"/>
              </a:ext>
            </a:extLst>
          </p:cNvPr>
          <p:cNvPicPr>
            <a:picLocks noChangeAspect="1"/>
          </p:cNvPicPr>
          <p:nvPr/>
        </p:nvPicPr>
        <p:blipFill>
          <a:blip r:embed="rId5"/>
          <a:stretch>
            <a:fillRect/>
          </a:stretch>
        </p:blipFill>
        <p:spPr>
          <a:xfrm>
            <a:off x="646969" y="1337597"/>
            <a:ext cx="3696452" cy="3696452"/>
          </a:xfrm>
          <a:prstGeom prst="rect">
            <a:avLst/>
          </a:prstGeom>
        </p:spPr>
      </p:pic>
    </p:spTree>
    <p:extLst>
      <p:ext uri="{BB962C8B-B14F-4D97-AF65-F5344CB8AC3E}">
        <p14:creationId xmlns:p14="http://schemas.microsoft.com/office/powerpoint/2010/main" val="356626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カード型ステンレスミラー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85345"/>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ステンレススチール・</a:t>
            </a:r>
            <a:r>
              <a:rPr lang="en-US" altLang="ja-JP" sz="900" b="0" i="0" dirty="0">
                <a:solidFill>
                  <a:srgbClr val="333333"/>
                </a:solidFill>
                <a:effectLst/>
                <a:latin typeface="-apple-system"/>
              </a:rPr>
              <a:t>PU</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68×99×3mm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/67×98mm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278396"/>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6298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カードサイズな上、割れる心配のないステンレス素材で、持ち歩くにはとっても便利なコンパクトミラーです。名入れプリントも可能ですので、オリジナルグッズやノベルティアイテムに是非！</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FEB7231-44DA-F0D4-3CFA-1E98256FA126}"/>
              </a:ext>
            </a:extLst>
          </p:cNvPr>
          <p:cNvPicPr>
            <a:picLocks noChangeAspect="1"/>
          </p:cNvPicPr>
          <p:nvPr/>
        </p:nvPicPr>
        <p:blipFill>
          <a:blip r:embed="rId5"/>
          <a:stretch>
            <a:fillRect/>
          </a:stretch>
        </p:blipFill>
        <p:spPr>
          <a:xfrm>
            <a:off x="660100" y="1379108"/>
            <a:ext cx="3669166" cy="3669166"/>
          </a:xfrm>
          <a:prstGeom prst="rect">
            <a:avLst/>
          </a:prstGeom>
        </p:spPr>
      </p:pic>
    </p:spTree>
    <p:extLst>
      <p:ext uri="{BB962C8B-B14F-4D97-AF65-F5344CB8AC3E}">
        <p14:creationId xmlns:p14="http://schemas.microsoft.com/office/powerpoint/2010/main" val="1706300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リフェロ・再生</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マイバッグ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サイズ：使用時：約</a:t>
            </a:r>
            <a:r>
              <a:rPr lang="en-US" altLang="ja-JP" sz="900" dirty="0">
                <a:latin typeface="Meiryo UI" panose="020B0604030504040204" pitchFamily="34" charset="-128"/>
                <a:ea typeface="Meiryo UI" panose="020B0604030504040204" pitchFamily="34" charset="-128"/>
              </a:rPr>
              <a:t>290×300×120mm</a:t>
            </a:r>
            <a:r>
              <a:rPr lang="ja-JP" altLang="en-US" sz="900" dirty="0">
                <a:latin typeface="Meiryo UI" panose="020B0604030504040204" pitchFamily="34" charset="-128"/>
                <a:ea typeface="Meiryo UI" panose="020B0604030504040204" pitchFamily="34" charset="-128"/>
              </a:rPr>
              <a:t>収納時：約</a:t>
            </a:r>
            <a:r>
              <a:rPr lang="en-US" altLang="ja-JP" sz="900" dirty="0">
                <a:latin typeface="Meiryo UI" panose="020B0604030504040204" pitchFamily="34" charset="-128"/>
                <a:ea typeface="Meiryo UI" panose="020B0604030504040204" pitchFamily="34" charset="-128"/>
              </a:rPr>
              <a:t>105×45×20mm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再生ペットボトルを使ったポリエステルのエコバッグ。コンパクトで使いやすいサイズ感で、折り畳めばバッグに忍ばせることができます。名入れをして、ノベルティ・物販など多用途で使えます。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B2B021BD-A3D9-1E74-31A7-D7CE084CA71C}"/>
              </a:ext>
            </a:extLst>
          </p:cNvPr>
          <p:cNvPicPr>
            <a:picLocks noChangeAspect="1"/>
          </p:cNvPicPr>
          <p:nvPr/>
        </p:nvPicPr>
        <p:blipFill>
          <a:blip r:embed="rId5"/>
          <a:stretch>
            <a:fillRect/>
          </a:stretch>
        </p:blipFill>
        <p:spPr>
          <a:xfrm>
            <a:off x="669000" y="1417819"/>
            <a:ext cx="3587836" cy="3587836"/>
          </a:xfrm>
          <a:prstGeom prst="rect">
            <a:avLst/>
          </a:prstGeom>
        </p:spPr>
      </p:pic>
    </p:spTree>
    <p:extLst>
      <p:ext uri="{BB962C8B-B14F-4D97-AF65-F5344CB8AC3E}">
        <p14:creationId xmlns:p14="http://schemas.microsoft.com/office/powerpoint/2010/main" val="204084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コンパクトオペラグラス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PMMA</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/73×115×25mm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コンパクトなサイズ感で持ち歩きにも便利なオペラグラスです。ワンタッチで開閉できるため使いたい時にすぐ使えるのも高ポイント！オリジナルグッズやノベルティにおすすめです。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8F737AEA-D5C1-9D3C-0548-ABD0AF90C4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490" y="1371901"/>
            <a:ext cx="3627882" cy="362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657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レザーベーシックキーホルダー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材：牛革</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スプリットレザー</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32×110×5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考：リアルブラック・キャラメルブラウン</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本物志向の方におすすめの、スプリットレザーを使用したシックで高級感のあるキーホルダーです。カラーバリエーションは全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色ありますのでオリジナル名入れに合わせてお選びください。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4B4C8697-9D11-BA4E-AB2E-C50DCEACD2D9}"/>
              </a:ext>
            </a:extLst>
          </p:cNvPr>
          <p:cNvPicPr>
            <a:picLocks noChangeAspect="1"/>
          </p:cNvPicPr>
          <p:nvPr/>
        </p:nvPicPr>
        <p:blipFill>
          <a:blip r:embed="rId5"/>
          <a:stretch>
            <a:fillRect/>
          </a:stretch>
        </p:blipFill>
        <p:spPr>
          <a:xfrm>
            <a:off x="960186" y="1422052"/>
            <a:ext cx="3083592" cy="3530362"/>
          </a:xfrm>
          <a:prstGeom prst="rect">
            <a:avLst/>
          </a:prstGeom>
        </p:spPr>
      </p:pic>
    </p:spTree>
    <p:extLst>
      <p:ext uri="{BB962C8B-B14F-4D97-AF65-F5344CB8AC3E}">
        <p14:creationId xmlns:p14="http://schemas.microsoft.com/office/powerpoint/2010/main" val="1343620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ハードカバーハンディノート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90×140×12(mm)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CPP</a:t>
            </a:r>
            <a:r>
              <a:rPr lang="ja-JP" altLang="en-US" sz="900" dirty="0">
                <a:latin typeface="Meiryo UI" panose="020B0604030504040204" pitchFamily="34" charset="-128"/>
                <a:ea typeface="Meiryo UI" panose="020B0604030504040204" pitchFamily="34" charset="-128"/>
              </a:rPr>
              <a:t>袋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ハンディサイズで持ち歩きにも便利なノートです。</a:t>
            </a:r>
            <a:r>
              <a:rPr lang="en-US" altLang="ja-JP" sz="1600" dirty="0"/>
              <a:t>PU</a:t>
            </a:r>
            <a:r>
              <a:rPr lang="ja-JP" altLang="en-US" sz="1600" dirty="0"/>
              <a:t>素材を表紙に使用したハードカバータイプのため高級感があり、オープンキャンパスや会社説明会などのノベルティ用としても人気です。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 name="図 102">
            <a:extLst>
              <a:ext uri="{FF2B5EF4-FFF2-40B4-BE49-F238E27FC236}">
                <a16:creationId xmlns:a16="http://schemas.microsoft.com/office/drawing/2014/main" id="{8F2B9C3C-B378-9526-496D-6149F742A511}"/>
              </a:ext>
            </a:extLst>
          </p:cNvPr>
          <p:cNvPicPr>
            <a:picLocks noChangeAspect="1"/>
          </p:cNvPicPr>
          <p:nvPr/>
        </p:nvPicPr>
        <p:blipFill>
          <a:blip r:embed="rId5"/>
          <a:stretch>
            <a:fillRect/>
          </a:stretch>
        </p:blipFill>
        <p:spPr>
          <a:xfrm>
            <a:off x="665597" y="1344099"/>
            <a:ext cx="3730968" cy="3730968"/>
          </a:xfrm>
          <a:prstGeom prst="rect">
            <a:avLst/>
          </a:prstGeom>
        </p:spPr>
      </p:pic>
    </p:spTree>
    <p:extLst>
      <p:ext uri="{BB962C8B-B14F-4D97-AF65-F5344CB8AC3E}">
        <p14:creationId xmlns:p14="http://schemas.microsoft.com/office/powerpoint/2010/main" val="1482695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ぬりエコバック</a:t>
            </a:r>
            <a:r>
              <a:rPr lang="en-US" altLang="ja-JP" sz="2000" dirty="0">
                <a:solidFill>
                  <a:schemeClr val="bg1"/>
                </a:solidFill>
                <a:latin typeface="Meiryo UI" panose="020B0604030504040204" pitchFamily="34" charset="-128"/>
                <a:ea typeface="Meiryo UI" panose="020B0604030504040204" pitchFamily="34" charset="-128"/>
              </a:rPr>
              <a:t>B(12</a:t>
            </a:r>
            <a:r>
              <a:rPr lang="ja-JP" altLang="en-US" sz="2000" dirty="0">
                <a:solidFill>
                  <a:schemeClr val="bg1"/>
                </a:solidFill>
                <a:latin typeface="Meiryo UI" panose="020B0604030504040204" pitchFamily="34" charset="-128"/>
                <a:ea typeface="Meiryo UI" panose="020B0604030504040204" pitchFamily="34" charset="-128"/>
              </a:rPr>
              <a:t>色</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どうぶつ・くるま</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素材：不織布・パラフィン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220×220×80mm</a:t>
            </a:r>
          </a:p>
          <a:p>
            <a:r>
              <a:rPr lang="ja-JP" altLang="en-US" sz="900" dirty="0">
                <a:latin typeface="Meiryo UI" panose="020B0604030504040204" pitchFamily="34" charset="-128"/>
                <a:ea typeface="Meiryo UI" panose="020B0604030504040204" pitchFamily="34" charset="-128"/>
              </a:rPr>
              <a:t>包装：ポリ袋入り</a:t>
            </a:r>
            <a:r>
              <a:rPr lang="en-US" altLang="ja-JP" sz="900" dirty="0">
                <a:latin typeface="Meiryo UI" panose="020B0604030504040204" pitchFamily="34" charset="-128"/>
                <a:ea typeface="Meiryo UI" panose="020B0604030504040204" pitchFamily="34" charset="-128"/>
              </a:rPr>
              <a:t>,150×120×30mm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付属の</a:t>
            </a:r>
            <a:r>
              <a:rPr lang="en-US" altLang="ja-JP" sz="1600" dirty="0"/>
              <a:t>12</a:t>
            </a:r>
            <a:r>
              <a:rPr lang="ja-JP" altLang="en-US" sz="1600" dirty="0"/>
              <a:t>色クレヨンで自由に塗り絵を楽しめるエコトートバッグ。モデルルームやショールームで配布すれば、お子が塗り絵に集中してくれるので、ご夫婦揃っての商談がスムーズに行えます。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1E89FD89-E7B3-2864-0F70-961B85AC0EF1}"/>
              </a:ext>
            </a:extLst>
          </p:cNvPr>
          <p:cNvPicPr>
            <a:picLocks noChangeAspect="1"/>
          </p:cNvPicPr>
          <p:nvPr/>
        </p:nvPicPr>
        <p:blipFill>
          <a:blip r:embed="rId5"/>
          <a:stretch>
            <a:fillRect/>
          </a:stretch>
        </p:blipFill>
        <p:spPr>
          <a:xfrm>
            <a:off x="688204" y="1378772"/>
            <a:ext cx="3655217" cy="3655217"/>
          </a:xfrm>
          <a:prstGeom prst="rect">
            <a:avLst/>
          </a:prstGeom>
        </p:spPr>
      </p:pic>
    </p:spTree>
    <p:extLst>
      <p:ext uri="{BB962C8B-B14F-4D97-AF65-F5344CB8AC3E}">
        <p14:creationId xmlns:p14="http://schemas.microsoft.com/office/powerpoint/2010/main" val="3031913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148×210×5mm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ブルー、レッド、ブラック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サイズのリサイクルノートです。とてもシンプルなデザインで、どんなオリジナル名入れでもマッチしますので、ノベルティ用などにおすすめです。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29A43855-6159-7843-817E-DEE865DED7B3}"/>
              </a:ext>
            </a:extLst>
          </p:cNvPr>
          <p:cNvPicPr>
            <a:picLocks noChangeAspect="1"/>
          </p:cNvPicPr>
          <p:nvPr/>
        </p:nvPicPr>
        <p:blipFill>
          <a:blip r:embed="rId5"/>
          <a:stretch>
            <a:fillRect/>
          </a:stretch>
        </p:blipFill>
        <p:spPr>
          <a:xfrm>
            <a:off x="958660" y="1452755"/>
            <a:ext cx="3175000" cy="3175000"/>
          </a:xfrm>
          <a:prstGeom prst="rect">
            <a:avLst/>
          </a:prstGeom>
        </p:spPr>
      </p:pic>
    </p:spTree>
    <p:extLst>
      <p:ext uri="{BB962C8B-B14F-4D97-AF65-F5344CB8AC3E}">
        <p14:creationId xmlns:p14="http://schemas.microsoft.com/office/powerpoint/2010/main" val="3747298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ストラップ付ルーペ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・アクリル・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35×106×4mm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胸ポケットに入れられるコンパクトさに加え、首から下げられるストラップ付きのため、いつでもどこでも必要なとき取り出せる便利なルーペです。特典用やノベルティ用におすすめです。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8" name="図 77">
            <a:extLst>
              <a:ext uri="{FF2B5EF4-FFF2-40B4-BE49-F238E27FC236}">
                <a16:creationId xmlns:a16="http://schemas.microsoft.com/office/drawing/2014/main" id="{DCAEDA27-DD08-F687-7F4B-34ED2D8674DD}"/>
              </a:ext>
            </a:extLst>
          </p:cNvPr>
          <p:cNvPicPr>
            <a:picLocks noChangeAspect="1"/>
          </p:cNvPicPr>
          <p:nvPr/>
        </p:nvPicPr>
        <p:blipFill>
          <a:blip r:embed="rId5"/>
          <a:stretch>
            <a:fillRect/>
          </a:stretch>
        </p:blipFill>
        <p:spPr>
          <a:xfrm>
            <a:off x="621127" y="1411148"/>
            <a:ext cx="3588371" cy="3588371"/>
          </a:xfrm>
          <a:prstGeom prst="rect">
            <a:avLst/>
          </a:prstGeom>
        </p:spPr>
      </p:pic>
    </p:spTree>
    <p:extLst>
      <p:ext uri="{BB962C8B-B14F-4D97-AF65-F5344CB8AC3E}">
        <p14:creationId xmlns:p14="http://schemas.microsoft.com/office/powerpoint/2010/main" val="3931549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オリジナルアクリルキーホルダー（小）</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素材：透明アクリル</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厚</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W50×H50㎜</a:t>
            </a:r>
            <a:r>
              <a:rPr lang="ja-JP" altLang="en-US" sz="900" dirty="0">
                <a:latin typeface="Meiryo UI" panose="020B0604030504040204" pitchFamily="34" charset="-128"/>
                <a:ea typeface="Meiryo UI" panose="020B0604030504040204" pitchFamily="34" charset="-128"/>
              </a:rPr>
              <a:t>以内</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アイドルやアーティスト、アニメや漫画のキャラをフルカラーでプリントできる厚さ約</a:t>
            </a:r>
            <a:r>
              <a:rPr lang="en-US" altLang="ja-JP" sz="1600" dirty="0"/>
              <a:t>3mm</a:t>
            </a:r>
            <a:r>
              <a:rPr lang="ja-JP" altLang="en-US" sz="1600" dirty="0"/>
              <a:t>のアクリルキーホルダー。</a:t>
            </a:r>
            <a:r>
              <a:rPr lang="en-US" altLang="ja-JP" sz="1600" dirty="0"/>
              <a:t>50×50mm</a:t>
            </a:r>
            <a:r>
              <a:rPr lang="ja-JP" altLang="en-US" sz="1600" dirty="0"/>
              <a:t>以内であれば、デザインに合わせて自由な形にカットできます。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D926D0D6-E7F5-F16B-881F-BE9A07CE2458}"/>
              </a:ext>
            </a:extLst>
          </p:cNvPr>
          <p:cNvPicPr>
            <a:picLocks noChangeAspect="1"/>
          </p:cNvPicPr>
          <p:nvPr/>
        </p:nvPicPr>
        <p:blipFill>
          <a:blip r:embed="rId5"/>
          <a:stretch>
            <a:fillRect/>
          </a:stretch>
        </p:blipFill>
        <p:spPr>
          <a:xfrm>
            <a:off x="718975" y="1427332"/>
            <a:ext cx="3560089" cy="3560089"/>
          </a:xfrm>
          <a:prstGeom prst="rect">
            <a:avLst/>
          </a:prstGeom>
        </p:spPr>
      </p:pic>
    </p:spTree>
    <p:extLst>
      <p:ext uri="{BB962C8B-B14F-4D97-AF65-F5344CB8AC3E}">
        <p14:creationId xmlns:p14="http://schemas.microsoft.com/office/powerpoint/2010/main" val="2296462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オリジナル缶バッジ（小～中サイズ）</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233014"/>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l-GR" altLang="ja-JP" sz="900" dirty="0">
                <a:latin typeface="Meiryo UI" panose="020B0604030504040204" pitchFamily="34" charset="-128"/>
                <a:ea typeface="Meiryo UI" panose="020B0604030504040204" pitchFamily="34" charset="-128"/>
              </a:rPr>
              <a:t>φ25</a:t>
            </a:r>
            <a:r>
              <a:rPr lang="ja-JP" altLang="el-GR"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100</a:t>
            </a:r>
            <a:r>
              <a:rPr lang="en-US" altLang="ja-JP" sz="900" dirty="0">
                <a:latin typeface="Meiryo UI" panose="020B0604030504040204" pitchFamily="34" charset="-128"/>
                <a:ea typeface="Meiryo UI" panose="020B0604030504040204" pitchFamily="34" charset="-128"/>
              </a:rPr>
              <a:t>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オリジナルのキャラクターやロゴをプリントした自由なデザインで、小～中サイズのオリジナル缶バッジを製作することができます。物販品からノベルティまで幅広い用途でご活用ください。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5BF4111B-077F-10F9-0474-0430A5E824A3}"/>
              </a:ext>
            </a:extLst>
          </p:cNvPr>
          <p:cNvPicPr>
            <a:picLocks noChangeAspect="1"/>
          </p:cNvPicPr>
          <p:nvPr/>
        </p:nvPicPr>
        <p:blipFill>
          <a:blip r:embed="rId5"/>
          <a:stretch>
            <a:fillRect/>
          </a:stretch>
        </p:blipFill>
        <p:spPr>
          <a:xfrm>
            <a:off x="710757" y="1396802"/>
            <a:ext cx="3590619" cy="3590619"/>
          </a:xfrm>
          <a:prstGeom prst="rect">
            <a:avLst/>
          </a:prstGeom>
        </p:spPr>
      </p:pic>
    </p:spTree>
    <p:extLst>
      <p:ext uri="{BB962C8B-B14F-4D97-AF65-F5344CB8AC3E}">
        <p14:creationId xmlns:p14="http://schemas.microsoft.com/office/powerpoint/2010/main" val="708386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小ロット！除菌ウェットハンディ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サイズ：シート：約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、外装：約</a:t>
            </a:r>
            <a:r>
              <a:rPr lang="en-US" altLang="ja-JP" sz="900" dirty="0">
                <a:latin typeface="Meiryo UI" panose="020B0604030504040204" pitchFamily="34" charset="-128"/>
                <a:ea typeface="Meiryo UI" panose="020B0604030504040204" pitchFamily="34" charset="-128"/>
              </a:rPr>
              <a:t>W140×D10×H65mm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34g</a:t>
            </a:r>
          </a:p>
          <a:p>
            <a:r>
              <a:rPr lang="ja-JP" altLang="en-US" sz="900" dirty="0">
                <a:latin typeface="Meiryo UI" panose="020B0604030504040204" pitchFamily="34" charset="-128"/>
                <a:ea typeface="Meiryo UI" panose="020B0604030504040204" pitchFamily="34" charset="-128"/>
              </a:rPr>
              <a:t>包装：なし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アルコール配合の除菌ウェットティッシュは配布しやすい</a:t>
            </a:r>
            <a:r>
              <a:rPr lang="en-US" altLang="ja-JP" sz="1600" dirty="0"/>
              <a:t>10</a:t>
            </a:r>
            <a:r>
              <a:rPr lang="ja-JP" altLang="en-US" sz="1600" dirty="0"/>
              <a:t>枚入りのハンディサイズです。フラップ部分にオリジナル名入れをして、業種を問わず販促品として幅広くご活用ください。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C59730D-260D-B63E-220F-1750BC9DFAA5}"/>
              </a:ext>
            </a:extLst>
          </p:cNvPr>
          <p:cNvPicPr>
            <a:picLocks noChangeAspect="1"/>
          </p:cNvPicPr>
          <p:nvPr/>
        </p:nvPicPr>
        <p:blipFill>
          <a:blip r:embed="rId5"/>
          <a:stretch>
            <a:fillRect/>
          </a:stretch>
        </p:blipFill>
        <p:spPr>
          <a:xfrm>
            <a:off x="622370" y="1341142"/>
            <a:ext cx="3618923" cy="3618923"/>
          </a:xfrm>
          <a:prstGeom prst="rect">
            <a:avLst/>
          </a:prstGeom>
        </p:spPr>
      </p:pic>
    </p:spTree>
    <p:extLst>
      <p:ext uri="{BB962C8B-B14F-4D97-AF65-F5344CB8AC3E}">
        <p14:creationId xmlns:p14="http://schemas.microsoft.com/office/powerpoint/2010/main" val="1585679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すず音 和柄扇子</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竹、ポリエステル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全長約</a:t>
            </a:r>
            <a:r>
              <a:rPr lang="en-US" altLang="ja-JP" sz="900" dirty="0">
                <a:latin typeface="Meiryo UI" panose="020B0604030504040204" pitchFamily="34" charset="-128"/>
                <a:ea typeface="Meiryo UI" panose="020B0604030504040204" pitchFamily="34" charset="-128"/>
              </a:rPr>
              <a:t>210mm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名入れ可能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涼しげで爽やかな色彩で描かれた、とんぼ市松、金魚、層雲の</a:t>
            </a:r>
            <a:r>
              <a:rPr lang="en-US" altLang="ja-JP" sz="1600" b="0" i="0" dirty="0">
                <a:solidFill>
                  <a:srgbClr val="333333"/>
                </a:solidFill>
                <a:effectLst/>
                <a:highlight>
                  <a:srgbClr val="FFFFFF"/>
                </a:highlight>
                <a:latin typeface="-apple-system"/>
              </a:rPr>
              <a:t>3</a:t>
            </a:r>
            <a:r>
              <a:rPr lang="ja-JP" altLang="en-US" sz="1600" b="0" i="0" dirty="0">
                <a:solidFill>
                  <a:srgbClr val="333333"/>
                </a:solidFill>
                <a:effectLst/>
                <a:highlight>
                  <a:srgbClr val="FFFFFF"/>
                </a:highlight>
                <a:latin typeface="-apple-system"/>
              </a:rPr>
              <a:t>タイプから自由に選べる和柄扇子です。扇子はコンパクトに持ち歩くことができ、電源等も必要ないためエコグッズとしても◎！</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FCC41FF8-7075-9DB8-13EB-005D45078A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739" y="1427228"/>
            <a:ext cx="3530142" cy="353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859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フラットレジャーポーチ</a:t>
            </a:r>
            <a:r>
              <a:rPr lang="en-US" altLang="ja-JP" sz="2000" dirty="0">
                <a:solidFill>
                  <a:schemeClr val="bg1"/>
                </a:solidFill>
                <a:latin typeface="Meiryo UI" panose="020B0604030504040204" pitchFamily="34" charset="-128"/>
                <a:ea typeface="Meiryo UI" panose="020B0604030504040204" pitchFamily="34" charset="-128"/>
              </a:rPr>
              <a:t>(S)</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088585"/>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a:t>
            </a:r>
            <a:r>
              <a:rPr lang="en-US" altLang="ja-JP" sz="900" spc="20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ブラック</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ベージュ</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ホワイト</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オリーブ</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PP</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約</a:t>
            </a:r>
            <a:r>
              <a:rPr lang="en-US" altLang="ja-JP" sz="900" spc="200" dirty="0">
                <a:latin typeface="Meiryo UI" panose="020B0604030504040204" pitchFamily="34" charset="-128"/>
                <a:ea typeface="Meiryo UI" panose="020B0604030504040204" pitchFamily="34" charset="-128"/>
              </a:rPr>
              <a:t>190×135(mm</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0218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8677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S</a:t>
            </a:r>
            <a:r>
              <a:rPr lang="ja-JP" altLang="en-US" sz="1600" b="0" i="0" dirty="0">
                <a:solidFill>
                  <a:srgbClr val="333333"/>
                </a:solidFill>
                <a:effectLst/>
                <a:latin typeface="-apple-system"/>
              </a:rPr>
              <a:t>サイズのシンプルなレジャーポーチ。メイク道具などの細々としたものを纏めて持ち歩くのに便利。軽量なレジャーシート仕様な上、再生</a:t>
            </a:r>
            <a:r>
              <a:rPr lang="en-US" altLang="ja-JP" sz="1600" b="0" i="0" dirty="0">
                <a:solidFill>
                  <a:srgbClr val="333333"/>
                </a:solidFill>
                <a:effectLst/>
                <a:latin typeface="-apple-system"/>
              </a:rPr>
              <a:t>PP</a:t>
            </a:r>
            <a:r>
              <a:rPr lang="ja-JP" altLang="en-US" sz="1600" b="0" i="0" dirty="0">
                <a:solidFill>
                  <a:srgbClr val="333333"/>
                </a:solidFill>
                <a:effectLst/>
                <a:latin typeface="-apple-system"/>
              </a:rPr>
              <a:t>素材のため環境にも優しいアイテムです。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50" name="Picture 2">
            <a:extLst>
              <a:ext uri="{FF2B5EF4-FFF2-40B4-BE49-F238E27FC236}">
                <a16:creationId xmlns:a16="http://schemas.microsoft.com/office/drawing/2014/main" id="{DAA56182-673C-D033-5707-7D50B3B9A7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849" y="1441582"/>
            <a:ext cx="3308232" cy="330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662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ハンドル付ボトルカバー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088585"/>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ポリエステル・ゴム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265×105×58mm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0218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8677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ペットボトルもステンレスボトルも入れられるお洒落なハンドル付きのボトルカバーです。イベントやキャンペーンのノベルティ用にもおすすめ。カラーバリエーションは全</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5C516095-5C66-A857-A7D1-C284AD9D447A}"/>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729245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キャンバスベーシックポーチ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230×110×60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1940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ステーショナリーやメイク道具入れにおすすめのキャンバスポーチです。底マチ付きのため容量も多く、とても重宝します。カラーバリエーションは全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色ありますのでお好みでお選びください。</a:t>
            </a:r>
          </a:p>
          <a:p>
            <a:pPr algn="just">
              <a:lnSpc>
                <a:spcPts val="2400"/>
              </a:lnSpc>
            </a:pPr>
            <a:endParaRPr lang="ja-JP" altLang="en-US" sz="1600">
              <a:latin typeface="Meiryo UI" panose="020B0604030504040204" pitchFamily="34" charset="-128"/>
              <a:ea typeface="Meiryo UI" panose="020B0604030504040204" pitchFamily="34" charset="-128"/>
            </a:endParaRP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CD1943C-43D5-934D-B3EE-948A4D6A14AA}"/>
              </a:ext>
            </a:extLst>
          </p:cNvPr>
          <p:cNvPicPr>
            <a:picLocks noChangeAspect="1"/>
          </p:cNvPicPr>
          <p:nvPr/>
        </p:nvPicPr>
        <p:blipFill>
          <a:blip r:embed="rId5"/>
          <a:stretch>
            <a:fillRect/>
          </a:stretch>
        </p:blipFill>
        <p:spPr>
          <a:xfrm>
            <a:off x="807641" y="1456158"/>
            <a:ext cx="3558921" cy="3468203"/>
          </a:xfrm>
          <a:prstGeom prst="rect">
            <a:avLst/>
          </a:prstGeom>
        </p:spPr>
      </p:pic>
    </p:spTree>
    <p:extLst>
      <p:ext uri="{BB962C8B-B14F-4D97-AF65-F5344CB8AC3E}">
        <p14:creationId xmlns:p14="http://schemas.microsoft.com/office/powerpoint/2010/main" val="3326110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ケース付メタリックミラー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材：ミラー</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ガラス 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：ミラー</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φ74×4</a:t>
            </a:r>
            <a:r>
              <a:rPr lang="en-US"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/86×81mm</a:t>
            </a:r>
          </a:p>
          <a:p>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考：シルバー、ゴールド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起毛素材の高級感ある専用ケース付き、ラウンド型メタリックミラーです。持ち歩くのに丁度良い手の平サイズな上、ミラーカバーにもケースにも名入れが可能ですので、女性向け販促品に最適！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E35A348-FE84-F946-9765-A199DF44AC80}"/>
              </a:ext>
            </a:extLst>
          </p:cNvPr>
          <p:cNvPicPr>
            <a:picLocks noChangeAspect="1"/>
          </p:cNvPicPr>
          <p:nvPr/>
        </p:nvPicPr>
        <p:blipFill>
          <a:blip r:embed="rId5"/>
          <a:stretch>
            <a:fillRect/>
          </a:stretch>
        </p:blipFill>
        <p:spPr>
          <a:xfrm>
            <a:off x="973047" y="1695335"/>
            <a:ext cx="3175000" cy="3175000"/>
          </a:xfrm>
          <a:prstGeom prst="rect">
            <a:avLst/>
          </a:prstGeom>
        </p:spPr>
      </p:pic>
    </p:spTree>
    <p:extLst>
      <p:ext uri="{BB962C8B-B14F-4D97-AF65-F5344CB8AC3E}">
        <p14:creationId xmlns:p14="http://schemas.microsoft.com/office/powerpoint/2010/main" val="597110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スプーン＆フォーク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ステンレス鋼</a:t>
            </a:r>
            <a:r>
              <a:rPr lang="en-US" altLang="ja-JP" sz="900" b="0" i="0" dirty="0">
                <a:solidFill>
                  <a:srgbClr val="333333"/>
                </a:solidFill>
                <a:effectLst/>
                <a:latin typeface="-apple-system"/>
              </a:rPr>
              <a:t>(SUS304)</a:t>
            </a:r>
            <a:r>
              <a:rPr lang="ja-JP" altLang="en-US" sz="900" b="0" i="0" dirty="0">
                <a:solidFill>
                  <a:srgbClr val="333333"/>
                </a:solidFill>
                <a:effectLst/>
                <a:latin typeface="-apple-system"/>
              </a:rPr>
              <a:t>・綿・麻</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170×33×15mm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ポーチ付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サイズ</a:t>
            </a:r>
            <a:r>
              <a:rPr lang="en-US" altLang="ja-JP" sz="900" b="0" i="0" dirty="0">
                <a:solidFill>
                  <a:srgbClr val="333333"/>
                </a:solidFill>
                <a:effectLst/>
                <a:latin typeface="-apple-system"/>
              </a:rPr>
              <a:t>/200×50mm)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一本でスプーンもフォークも使えて携帯に便利な専用袋付き。お弁当などについてくるプラスチックゴミを減らすことができるためエコグッズとしてもおすすめ。オリジナル名入れも格安で承ります。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2975075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プレート付キーホルダー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・ステンレススチール・亜鉛合金</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123×28×5mm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/45×135mm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メタルシルバーにオリジナル名入れが出来る、洗練されたとってもオシャレなキーホルダーです。オリジナルグッズやノベルティアイテムとしておすすめ。是非ご活用ください。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E2390AB6-7D30-07BB-A31C-6009E6179B49}"/>
              </a:ext>
            </a:extLst>
          </p:cNvPr>
          <p:cNvPicPr>
            <a:picLocks noChangeAspect="1"/>
          </p:cNvPicPr>
          <p:nvPr/>
        </p:nvPicPr>
        <p:blipFill>
          <a:blip r:embed="rId5"/>
          <a:srcRect/>
          <a:stretch/>
        </p:blipFill>
        <p:spPr>
          <a:xfrm>
            <a:off x="947521" y="1635301"/>
            <a:ext cx="3174086" cy="3174086"/>
          </a:xfrm>
          <a:prstGeom prst="rect">
            <a:avLst/>
          </a:prstGeom>
        </p:spPr>
      </p:pic>
    </p:spTree>
    <p:extLst>
      <p:ext uri="{BB962C8B-B14F-4D97-AF65-F5344CB8AC3E}">
        <p14:creationId xmlns:p14="http://schemas.microsoft.com/office/powerpoint/2010/main" val="2220006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スフィア・リサイクルコットンフラットポーチ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素材：綿・ポリエステル・レーヨン混</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210×290mm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メイク道具やお薬、またモバイルグッズといった細々としたアイテムをまとめて持ち歩くには非常に便利なフラットポーチ。リサイクルコットン素材を使用したエコなアイテムです。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82" name="図 81">
            <a:extLst>
              <a:ext uri="{FF2B5EF4-FFF2-40B4-BE49-F238E27FC236}">
                <a16:creationId xmlns:a16="http://schemas.microsoft.com/office/drawing/2014/main" id="{28FE0161-3B95-F3C9-73CD-6D46601FB890}"/>
              </a:ext>
            </a:extLst>
          </p:cNvPr>
          <p:cNvPicPr>
            <a:picLocks noChangeAspect="1"/>
          </p:cNvPicPr>
          <p:nvPr/>
        </p:nvPicPr>
        <p:blipFill>
          <a:blip r:embed="rId5"/>
          <a:stretch>
            <a:fillRect/>
          </a:stretch>
        </p:blipFill>
        <p:spPr>
          <a:xfrm>
            <a:off x="690536" y="1359255"/>
            <a:ext cx="3530142" cy="3530142"/>
          </a:xfrm>
          <a:prstGeom prst="rect">
            <a:avLst/>
          </a:prstGeom>
        </p:spPr>
      </p:pic>
    </p:spTree>
    <p:extLst>
      <p:ext uri="{BB962C8B-B14F-4D97-AF65-F5344CB8AC3E}">
        <p14:creationId xmlns:p14="http://schemas.microsoft.com/office/powerpoint/2010/main" val="3979663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キャンバスカラーボトムトート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300×200×100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25×290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：レッド・ミッドナイトブルー・ナイトブラック・スカイグレー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ナイトブラック、スカイグレー、ミッドナイトブルー、レッドの四色からボトムカラーを選べる、</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サイズのキャンバストートです。ショップやイベントのオリジナルグッズ等におすすめ！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9D0DD775-AE8A-A648-A3E2-6B09B1BC3F1C}"/>
              </a:ext>
            </a:extLst>
          </p:cNvPr>
          <p:cNvPicPr>
            <a:picLocks noChangeAspect="1"/>
          </p:cNvPicPr>
          <p:nvPr/>
        </p:nvPicPr>
        <p:blipFill>
          <a:blip r:embed="rId5"/>
          <a:stretch>
            <a:fillRect/>
          </a:stretch>
        </p:blipFill>
        <p:spPr>
          <a:xfrm>
            <a:off x="666975" y="1477089"/>
            <a:ext cx="3826234" cy="3393981"/>
          </a:xfrm>
          <a:prstGeom prst="rect">
            <a:avLst/>
          </a:prstGeom>
        </p:spPr>
      </p:pic>
    </p:spTree>
    <p:extLst>
      <p:ext uri="{BB962C8B-B14F-4D97-AF65-F5344CB8AC3E}">
        <p14:creationId xmlns:p14="http://schemas.microsoft.com/office/powerpoint/2010/main" val="295661522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544</TotalTime>
  <Words>2560</Words>
  <Application>Microsoft Office PowerPoint</Application>
  <PresentationFormat>画面に合わせる (4:3)</PresentationFormat>
  <Paragraphs>442</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伊藤佳代</cp:lastModifiedBy>
  <cp:revision>238</cp:revision>
  <cp:lastPrinted>2021-07-20T08:57:41Z</cp:lastPrinted>
  <dcterms:created xsi:type="dcterms:W3CDTF">2021-06-21T09:41:39Z</dcterms:created>
  <dcterms:modified xsi:type="dcterms:W3CDTF">2024-07-19T06:49:39Z</dcterms:modified>
</cp:coreProperties>
</file>