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6959"/>
    <p:restoredTop sz="94656"/>
  </p:normalViewPr>
  <p:slideViewPr>
    <p:cSldViewPr snapToGrid="0" snapToObjects="1">
      <p:cViewPr varScale="1">
        <p:scale>
          <a:sx n="84" d="100"/>
          <a:sy n="84" d="100"/>
        </p:scale>
        <p:origin x="660" y="23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2024/8/9</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2024/8/9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2024/8/9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2024/8/9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2024/8/9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3.emf"/></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3.emf"/></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3.emf"/></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bmp"/><Relationship Id="rId4" Type="http://schemas.openxmlformats.org/officeDocument/2006/relationships/image" Target="../media/image3.emf"/></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3.emf"/></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3.emf"/></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3.emf"/></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3.emf"/></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bmp"/><Relationship Id="rId4" Type="http://schemas.openxmlformats.org/officeDocument/2006/relationships/image" Target="../media/image3.emf"/></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3.emf"/></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3.emf"/></Relationships>
</file>

<file path=ppt/slides/_rels/slide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3.emf"/></Relationships>
</file>

<file path=ppt/slides/_rels/slide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3.emf"/></Relationships>
</file>

<file path=ppt/slides/_rels/slide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3.emf"/></Relationships>
</file>

<file path=ppt/slides/_rels/slide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3.emf"/></Relationships>
</file>

<file path=ppt/slides/_rels/slide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3.emf"/></Relationships>
</file>

<file path=ppt/slides/_rels/slide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3.emf"/></Relationships>
</file>

<file path=ppt/slides/_rels/slide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3.emf"/></Relationships>
</file>

<file path=ppt/slides/_rels/slide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emf"/></Relationships>
</file>

<file path=ppt/slides/_rels/slide3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emf"/></Relationships>
</file>

<file path=ppt/slides/_rels/slide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bmp"/><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E59401B0-DBFD-7B47-B666-E4ECC908E170}"/>
              </a:ext>
            </a:extLst>
          </p:cNvPr>
          <p:cNvPicPr>
            <a:picLocks noChangeAspect="1"/>
          </p:cNvPicPr>
          <p:nvPr/>
        </p:nvPicPr>
        <p:blipFill>
          <a:blip r:embed="rId3"/>
          <a:stretch>
            <a:fillRect/>
          </a:stretch>
        </p:blipFill>
        <p:spPr>
          <a:xfrm>
            <a:off x="777566" y="1350187"/>
            <a:ext cx="3448188" cy="3761659"/>
          </a:xfrm>
          <a:prstGeom prst="rect">
            <a:avLst/>
          </a:prstGeom>
        </p:spPr>
      </p:pic>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4"/>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5"/>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キャンバススクエア保冷トート</a:t>
            </a:r>
            <a:r>
              <a:rPr lang="en-US"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370×370×170mm､</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30×580mm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23L</a:t>
            </a:r>
          </a:p>
          <a:p>
            <a:r>
              <a:rPr lang="ja-JP" altLang="en-US" sz="90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考：ナチュラル・ナイトブラック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ナチュラルな雰囲気で人気も高いキャンバス素材を使用し、内側には保冷性を持たせた</a:t>
            </a:r>
            <a:r>
              <a:rPr lang="en-US"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サイズのスクエアトートです。アウトドアイベントなどのノベルティグッズとしてもおすすめです。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
        <p:nvSpPr>
          <p:cNvPr id="5" name="テキスト ボックス 4">
            <a:extLst>
              <a:ext uri="{FF2B5EF4-FFF2-40B4-BE49-F238E27FC236}">
                <a16:creationId xmlns:a16="http://schemas.microsoft.com/office/drawing/2014/main" id="{19C8744F-D010-C245-A93A-E381677622BF}"/>
              </a:ext>
            </a:extLst>
          </p:cNvPr>
          <p:cNvSpPr txBox="1"/>
          <p:nvPr/>
        </p:nvSpPr>
        <p:spPr>
          <a:xfrm>
            <a:off x="2412460" y="2075234"/>
            <a:ext cx="184731" cy="369332"/>
          </a:xfrm>
          <a:prstGeom prst="rect">
            <a:avLst/>
          </a:prstGeom>
          <a:noFill/>
        </p:spPr>
        <p:txBody>
          <a:bodyPr wrap="none" rtlCol="0">
            <a:spAutoFit/>
          </a:bodyPr>
          <a:lstStyle/>
          <a:p>
            <a:endParaRPr kumimoji="1" lang="ja-JP" altLang="en-US"/>
          </a:p>
        </p:txBody>
      </p:sp>
    </p:spTree>
    <p:extLst>
      <p:ext uri="{BB962C8B-B14F-4D97-AF65-F5344CB8AC3E}">
        <p14:creationId xmlns:p14="http://schemas.microsoft.com/office/powerpoint/2010/main" val="316179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102196"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 </a:t>
            </a:r>
            <a:r>
              <a:rPr lang="en-US" altLang="ja-JP" sz="2000" dirty="0">
                <a:solidFill>
                  <a:schemeClr val="bg1"/>
                </a:solidFill>
                <a:latin typeface="Meiryo UI" panose="020B0604030504040204" pitchFamily="34" charset="-128"/>
                <a:ea typeface="Meiryo UI" panose="020B0604030504040204" pitchFamily="34" charset="-128"/>
              </a:rPr>
              <a:t>MOTTERU </a:t>
            </a:r>
            <a:r>
              <a:rPr lang="ja-JP" altLang="en-US" sz="2000" dirty="0">
                <a:solidFill>
                  <a:schemeClr val="bg1"/>
                </a:solidFill>
                <a:latin typeface="Meiryo UI" panose="020B0604030504040204" pitchFamily="34" charset="-128"/>
                <a:ea typeface="Meiryo UI" panose="020B0604030504040204" pitchFamily="34" charset="-128"/>
              </a:rPr>
              <a:t>クーラーポーチ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再生</a:t>
            </a:r>
            <a:r>
              <a:rPr lang="en-US" altLang="ja-JP" sz="900" dirty="0">
                <a:latin typeface="Meiryo UI" panose="020B0604030504040204" pitchFamily="34" charset="-128"/>
                <a:ea typeface="Meiryo UI" panose="020B0604030504040204" pitchFamily="34" charset="-128"/>
              </a:rPr>
              <a:t>PET)</a:t>
            </a:r>
            <a:r>
              <a:rPr lang="ja-JP" altLang="en-US" sz="900" dirty="0">
                <a:latin typeface="Meiryo UI" panose="020B0604030504040204" pitchFamily="34" charset="-128"/>
                <a:ea typeface="Meiryo UI" panose="020B0604030504040204" pitchFamily="34" charset="-128"/>
              </a:rPr>
              <a:t>、ポリエステル</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190×200×110(mm)(</a:t>
            </a:r>
            <a:r>
              <a:rPr lang="ja-JP" altLang="en-US" sz="900" dirty="0">
                <a:latin typeface="Meiryo UI" panose="020B0604030504040204" pitchFamily="34" charset="-128"/>
                <a:ea typeface="Meiryo UI" panose="020B0604030504040204" pitchFamily="34" charset="-128"/>
              </a:rPr>
              <a:t>ﾙｰﾌﾟ含まず</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包装：ﾍｯﾀﾞｰ付</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台紙</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表地は再生</a:t>
            </a:r>
            <a:r>
              <a:rPr lang="en-US" altLang="ja-JP" sz="900" dirty="0">
                <a:latin typeface="Meiryo UI" panose="020B0604030504040204" pitchFamily="34" charset="-128"/>
                <a:ea typeface="Meiryo UI" panose="020B0604030504040204" pitchFamily="34" charset="-128"/>
              </a:rPr>
              <a:t>PET</a:t>
            </a:r>
            <a:r>
              <a:rPr lang="ja-JP" altLang="en-US" sz="900" dirty="0">
                <a:latin typeface="Meiryo UI" panose="020B0604030504040204" pitchFamily="34" charset="-128"/>
                <a:ea typeface="Meiryo UI" panose="020B0604030504040204" pitchFamily="34" charset="-128"/>
              </a:rPr>
              <a:t>生地使用、裏地は抗菌・防臭加工済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保冷機能付きクーラーポーチは、お弁当箱が丁度入るサイズ感で持ち運びに便利。表生地には、エコな再生</a:t>
            </a:r>
            <a:r>
              <a:rPr lang="en-US" altLang="ja-JP" sz="1600" dirty="0"/>
              <a:t>PET</a:t>
            </a:r>
            <a:r>
              <a:rPr lang="ja-JP" altLang="en-US" sz="1600" dirty="0"/>
              <a:t>を使用。オリジナル名入れをして物販・ノベルティとしてご使用ください。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72A7575-8C83-A73F-B06D-4B6A9BB6013C}"/>
              </a:ext>
            </a:extLst>
          </p:cNvPr>
          <p:cNvPicPr>
            <a:picLocks noChangeAspect="1"/>
          </p:cNvPicPr>
          <p:nvPr/>
        </p:nvPicPr>
        <p:blipFill>
          <a:blip r:embed="rId5"/>
          <a:stretch>
            <a:fillRect/>
          </a:stretch>
        </p:blipFill>
        <p:spPr>
          <a:xfrm>
            <a:off x="648986" y="1312927"/>
            <a:ext cx="3638550" cy="3638550"/>
          </a:xfrm>
          <a:prstGeom prst="rect">
            <a:avLst/>
          </a:prstGeom>
        </p:spPr>
      </p:pic>
    </p:spTree>
    <p:extLst>
      <p:ext uri="{BB962C8B-B14F-4D97-AF65-F5344CB8AC3E}">
        <p14:creationId xmlns:p14="http://schemas.microsoft.com/office/powerpoint/2010/main" val="900933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備えて安心</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スピーカー付きワイド</a:t>
            </a:r>
            <a:r>
              <a:rPr lang="en-US" altLang="ja-JP" sz="2000" dirty="0">
                <a:solidFill>
                  <a:schemeClr val="bg1"/>
                </a:solidFill>
                <a:latin typeface="Meiryo UI" panose="020B0604030504040204" pitchFamily="34" charset="-128"/>
                <a:ea typeface="Meiryo UI" panose="020B0604030504040204" pitchFamily="34" charset="-128"/>
              </a:rPr>
              <a:t>FM&amp;AM</a:t>
            </a:r>
            <a:r>
              <a:rPr lang="ja-JP" altLang="en-US" sz="2000" dirty="0">
                <a:solidFill>
                  <a:schemeClr val="bg1"/>
                </a:solidFill>
                <a:latin typeface="Meiryo UI" panose="020B0604030504040204" pitchFamily="34" charset="-128"/>
                <a:ea typeface="Meiryo UI" panose="020B0604030504040204" pitchFamily="34" charset="-128"/>
              </a:rPr>
              <a:t>ラジオ </a:t>
            </a:r>
            <a:endParaRPr lang="en-US" altLang="ja-JP"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a:t>
            </a:r>
            <a:r>
              <a:rPr lang="en-US" altLang="ja-JP" sz="900" dirty="0">
                <a:latin typeface="Meiryo UI" panose="020B0604030504040204" pitchFamily="34" charset="-128"/>
                <a:ea typeface="Meiryo UI" panose="020B0604030504040204" pitchFamily="34" charset="-128"/>
              </a:rPr>
              <a:t>PVC</a:t>
            </a:r>
            <a:r>
              <a:rPr lang="ja-JP" altLang="en-US" sz="900" dirty="0">
                <a:latin typeface="Meiryo UI" panose="020B0604030504040204" pitchFamily="34" charset="-128"/>
                <a:ea typeface="Meiryo UI" panose="020B0604030504040204" pitchFamily="34" charset="-128"/>
              </a:rPr>
              <a:t>・スチール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10×3.5×6.5cm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73g</a:t>
            </a:r>
          </a:p>
          <a:p>
            <a:r>
              <a:rPr lang="ja-JP" altLang="en-US" sz="900" dirty="0">
                <a:latin typeface="Meiryo UI" panose="020B0604030504040204" pitchFamily="34" charset="-128"/>
                <a:ea typeface="Meiryo UI" panose="020B0604030504040204" pitchFamily="34" charset="-128"/>
              </a:rPr>
              <a:t>包装：化粧箱入り</a:t>
            </a:r>
          </a:p>
          <a:p>
            <a:r>
              <a:rPr lang="ja-JP" altLang="en-US" sz="900" dirty="0">
                <a:latin typeface="Meiryo UI" panose="020B0604030504040204" pitchFamily="34" charset="-128"/>
                <a:ea typeface="Meiryo UI" panose="020B0604030504040204" pitchFamily="34" charset="-128"/>
              </a:rPr>
              <a:t>注意事項：単</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形乾電池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本使用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災害時の情報収集にとっても役立つ、イヤホンが苦手な人でも使えるスピーカー付きワイド</a:t>
            </a:r>
            <a:r>
              <a:rPr lang="en-US" altLang="ja-JP" sz="1600" dirty="0"/>
              <a:t>FM</a:t>
            </a:r>
            <a:r>
              <a:rPr lang="ja-JP" altLang="en-US" sz="1600" dirty="0"/>
              <a:t>＆</a:t>
            </a:r>
            <a:r>
              <a:rPr lang="en-US" altLang="ja-JP" sz="1600" dirty="0"/>
              <a:t>AM</a:t>
            </a:r>
            <a:r>
              <a:rPr lang="ja-JP" altLang="en-US" sz="1600" dirty="0"/>
              <a:t>ラジオです。名入れプリントも可能ですので、オリジナルグッズとしてもおすすめです。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4" name="図 63">
            <a:extLst>
              <a:ext uri="{FF2B5EF4-FFF2-40B4-BE49-F238E27FC236}">
                <a16:creationId xmlns:a16="http://schemas.microsoft.com/office/drawing/2014/main" id="{A52995DA-CF70-80C8-2871-650777997137}"/>
              </a:ext>
            </a:extLst>
          </p:cNvPr>
          <p:cNvPicPr>
            <a:picLocks noChangeAspect="1"/>
          </p:cNvPicPr>
          <p:nvPr/>
        </p:nvPicPr>
        <p:blipFill>
          <a:blip r:embed="rId5"/>
          <a:stretch>
            <a:fillRect/>
          </a:stretch>
        </p:blipFill>
        <p:spPr>
          <a:xfrm>
            <a:off x="701958" y="1411148"/>
            <a:ext cx="3549996" cy="3549996"/>
          </a:xfrm>
          <a:prstGeom prst="rect">
            <a:avLst/>
          </a:prstGeom>
        </p:spPr>
      </p:pic>
    </p:spTree>
    <p:extLst>
      <p:ext uri="{BB962C8B-B14F-4D97-AF65-F5344CB8AC3E}">
        <p14:creationId xmlns:p14="http://schemas.microsoft.com/office/powerpoint/2010/main" val="3422689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いつもみまもる・ポータブル防災</a:t>
            </a:r>
            <a:r>
              <a:rPr lang="en-US" altLang="ja-JP" sz="2000" dirty="0">
                <a:solidFill>
                  <a:schemeClr val="bg1"/>
                </a:solidFill>
                <a:latin typeface="Meiryo UI" panose="020B0604030504040204" pitchFamily="34" charset="-128"/>
                <a:ea typeface="Meiryo UI" panose="020B0604030504040204" pitchFamily="34" charset="-128"/>
              </a:rPr>
              <a:t>11</a:t>
            </a:r>
            <a:r>
              <a:rPr lang="ja-JP" altLang="en-US" sz="2000" dirty="0">
                <a:solidFill>
                  <a:schemeClr val="bg1"/>
                </a:solidFill>
                <a:latin typeface="Meiryo UI" panose="020B0604030504040204" pitchFamily="34" charset="-128"/>
                <a:ea typeface="Meiryo UI" panose="020B0604030504040204" pitchFamily="34" charset="-128"/>
              </a:rPr>
              <a:t>点セット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サイズ：持出し巾着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220×170mm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備考：名入れ可能セット内容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持出し巾着、緊急簡易トイレ、アルミブランケット、水に流せるペーパー、ウェットティッシュ、綿棒、ワンタッチホータイ、ばんそうこう、ミニカイロ、</a:t>
            </a:r>
            <a:r>
              <a:rPr lang="en-US" altLang="ja-JP" sz="900" dirty="0">
                <a:latin typeface="Meiryo UI" panose="020B0604030504040204" pitchFamily="34" charset="-128"/>
                <a:ea typeface="Meiryo UI" panose="020B0604030504040204" pitchFamily="34" charset="-128"/>
              </a:rPr>
              <a:t>3D</a:t>
            </a:r>
            <a:r>
              <a:rPr lang="ja-JP" altLang="en-US" sz="900" dirty="0">
                <a:latin typeface="Meiryo UI" panose="020B0604030504040204" pitchFamily="34" charset="-128"/>
                <a:ea typeface="Meiryo UI" panose="020B0604030504040204" pitchFamily="34" charset="-128"/>
              </a:rPr>
              <a:t>マスク、ホイッスル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商品のセット内容、パッケージのデザインが変更になる場合がございます。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緊急簡易トイレやアルミブランケット、ミニカイロなど、いざという時にあると助けるアイテムが</a:t>
            </a:r>
            <a:r>
              <a:rPr lang="en-US" altLang="ja-JP" sz="1600" dirty="0"/>
              <a:t>11</a:t>
            </a:r>
            <a:r>
              <a:rPr lang="ja-JP" altLang="en-US" sz="1600" dirty="0"/>
              <a:t>点詰め合わされた緊急避難用のセット。防災イベントのノベルティ用や特典用などにおすすめ。</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1" name="図 30">
            <a:extLst>
              <a:ext uri="{FF2B5EF4-FFF2-40B4-BE49-F238E27FC236}">
                <a16:creationId xmlns:a16="http://schemas.microsoft.com/office/drawing/2014/main" id="{61F5475D-CF60-1D27-2016-A169C4265FAF}"/>
              </a:ext>
            </a:extLst>
          </p:cNvPr>
          <p:cNvPicPr>
            <a:picLocks noChangeAspect="1"/>
          </p:cNvPicPr>
          <p:nvPr/>
        </p:nvPicPr>
        <p:blipFill>
          <a:blip r:embed="rId5"/>
          <a:stretch>
            <a:fillRect/>
          </a:stretch>
        </p:blipFill>
        <p:spPr>
          <a:xfrm>
            <a:off x="680266" y="1396801"/>
            <a:ext cx="3590620" cy="3590620"/>
          </a:xfrm>
          <a:prstGeom prst="rect">
            <a:avLst/>
          </a:prstGeom>
        </p:spPr>
      </p:pic>
    </p:spTree>
    <p:extLst>
      <p:ext uri="{BB962C8B-B14F-4D97-AF65-F5344CB8AC3E}">
        <p14:creationId xmlns:p14="http://schemas.microsoft.com/office/powerpoint/2010/main" val="212722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リラックスライフ</a:t>
            </a:r>
            <a:r>
              <a:rPr lang="en-US" altLang="ja-JP" sz="2000" dirty="0">
                <a:solidFill>
                  <a:schemeClr val="bg1"/>
                </a:solidFill>
                <a:latin typeface="Meiryo UI" panose="020B0604030504040204" pitchFamily="34" charset="-128"/>
                <a:ea typeface="Meiryo UI" panose="020B0604030504040204" pitchFamily="34" charset="-128"/>
              </a:rPr>
              <a:t>5</a:t>
            </a:r>
            <a:r>
              <a:rPr lang="ja-JP" altLang="en-US" sz="2000" dirty="0">
                <a:solidFill>
                  <a:schemeClr val="bg1"/>
                </a:solidFill>
                <a:latin typeface="Meiryo UI" panose="020B0604030504040204" pitchFamily="34" charset="-128"/>
                <a:ea typeface="Meiryo UI" panose="020B0604030504040204" pitchFamily="34" charset="-128"/>
              </a:rPr>
              <a:t>点セット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包装：化粧箱入り</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&lt;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&gt; </a:t>
            </a:r>
            <a:r>
              <a:rPr lang="ja-JP" altLang="en-US" sz="900" dirty="0">
                <a:latin typeface="Meiryo UI" panose="020B0604030504040204" pitchFamily="34" charset="-128"/>
                <a:ea typeface="Meiryo UI" panose="020B0604030504040204" pitchFamily="34" charset="-128"/>
              </a:rPr>
              <a:t>・花王 キュキュット</a:t>
            </a:r>
            <a:r>
              <a:rPr lang="en-US" altLang="ja-JP" sz="900" dirty="0">
                <a:latin typeface="Meiryo UI" panose="020B0604030504040204" pitchFamily="34" charset="-128"/>
                <a:ea typeface="Meiryo UI" panose="020B0604030504040204" pitchFamily="34" charset="-128"/>
              </a:rPr>
              <a:t>240ml(</a:t>
            </a:r>
            <a:r>
              <a:rPr lang="en-US" altLang="ja-JP" sz="900" dirty="0" err="1">
                <a:latin typeface="Meiryo UI" panose="020B0604030504040204" pitchFamily="34" charset="-128"/>
                <a:ea typeface="Meiryo UI" panose="020B0604030504040204" pitchFamily="34" charset="-128"/>
              </a:rPr>
              <a:t>NaturalDays</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除菌ワイルドフラワー</a:t>
            </a:r>
            <a:r>
              <a:rPr lang="en-US" altLang="ja-JP" sz="900" dirty="0">
                <a:latin typeface="Meiryo UI" panose="020B0604030504040204" pitchFamily="34" charset="-128"/>
                <a:ea typeface="Meiryo UI" panose="020B0604030504040204" pitchFamily="34" charset="-128"/>
              </a:rPr>
              <a:t>&amp;</a:t>
            </a:r>
            <a:r>
              <a:rPr lang="ja-JP" altLang="en-US" sz="900" dirty="0">
                <a:latin typeface="Meiryo UI" panose="020B0604030504040204" pitchFamily="34" charset="-128"/>
                <a:ea typeface="Meiryo UI" panose="020B0604030504040204" pitchFamily="34" charset="-128"/>
              </a:rPr>
              <a:t>ハーブ</a:t>
            </a:r>
            <a:r>
              <a:rPr lang="en-US" altLang="ja-JP" sz="900" dirty="0">
                <a:latin typeface="Meiryo UI" panose="020B0604030504040204" pitchFamily="34" charset="-128"/>
                <a:ea typeface="Meiryo UI" panose="020B0604030504040204" pitchFamily="34" charset="-128"/>
              </a:rPr>
              <a:t>)×1 </a:t>
            </a:r>
            <a:r>
              <a:rPr lang="ja-JP" altLang="en-US" sz="900" dirty="0">
                <a:latin typeface="Meiryo UI" panose="020B0604030504040204" pitchFamily="34" charset="-128"/>
                <a:ea typeface="Meiryo UI" panose="020B0604030504040204" pitchFamily="34" charset="-128"/>
              </a:rPr>
              <a:t>・花王 めぐりズム蒸気でホットアイマスク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無香料</a:t>
            </a:r>
            <a:r>
              <a:rPr lang="en-US" altLang="ja-JP" sz="900" dirty="0">
                <a:latin typeface="Meiryo UI" panose="020B0604030504040204" pitchFamily="34" charset="-128"/>
                <a:ea typeface="Meiryo UI" panose="020B0604030504040204" pitchFamily="34" charset="-128"/>
              </a:rPr>
              <a:t>)×1 </a:t>
            </a:r>
            <a:r>
              <a:rPr lang="ja-JP" altLang="en-US" sz="900" dirty="0">
                <a:latin typeface="Meiryo UI" panose="020B0604030504040204" pitchFamily="34" charset="-128"/>
                <a:ea typeface="Meiryo UI" panose="020B0604030504040204" pitchFamily="34" charset="-128"/>
              </a:rPr>
              <a:t>・花王 バブ</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ラベンダーの香り</a:t>
            </a:r>
            <a:r>
              <a:rPr lang="en-US" altLang="ja-JP" sz="900" dirty="0">
                <a:latin typeface="Meiryo UI" panose="020B0604030504040204" pitchFamily="34" charset="-128"/>
                <a:ea typeface="Meiryo UI" panose="020B0604030504040204" pitchFamily="34" charset="-128"/>
              </a:rPr>
              <a:t>)×1 </a:t>
            </a:r>
            <a:r>
              <a:rPr lang="ja-JP" altLang="en-US" sz="900" dirty="0">
                <a:latin typeface="Meiryo UI" panose="020B0604030504040204" pitchFamily="34" charset="-128"/>
                <a:ea typeface="Meiryo UI" panose="020B0604030504040204" pitchFamily="34" charset="-128"/>
              </a:rPr>
              <a:t>・花王 ビオレ</a:t>
            </a:r>
            <a:r>
              <a:rPr lang="en-US" altLang="ja-JP" sz="900" dirty="0">
                <a:latin typeface="Meiryo UI" panose="020B0604030504040204" pitchFamily="34" charset="-128"/>
                <a:ea typeface="Meiryo UI" panose="020B0604030504040204" pitchFamily="34" charset="-128"/>
              </a:rPr>
              <a:t>u</a:t>
            </a:r>
            <a:r>
              <a:rPr lang="ja-JP" altLang="en-US" sz="900" dirty="0">
                <a:latin typeface="Meiryo UI" panose="020B0604030504040204" pitchFamily="34" charset="-128"/>
                <a:ea typeface="Meiryo UI" panose="020B0604030504040204" pitchFamily="34" charset="-128"/>
              </a:rPr>
              <a:t>除菌やわらかウェットシート</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ノンアルコール</a:t>
            </a:r>
            <a:r>
              <a:rPr lang="en-US" altLang="ja-JP" sz="900" dirty="0">
                <a:latin typeface="Meiryo UI" panose="020B0604030504040204" pitchFamily="34" charset="-128"/>
                <a:ea typeface="Meiryo UI" panose="020B0604030504040204" pitchFamily="34" charset="-128"/>
              </a:rPr>
              <a:t>)×1 </a:t>
            </a:r>
            <a:r>
              <a:rPr lang="ja-JP" altLang="en-US" sz="900" dirty="0">
                <a:latin typeface="Meiryo UI" panose="020B0604030504040204" pitchFamily="34" charset="-128"/>
                <a:ea typeface="Meiryo UI" panose="020B0604030504040204" pitchFamily="34" charset="-128"/>
              </a:rPr>
              <a:t>・ネットクリーナー</a:t>
            </a:r>
            <a:r>
              <a:rPr lang="en-US" altLang="ja-JP" sz="900" dirty="0">
                <a:latin typeface="Meiryo UI" panose="020B0604030504040204" pitchFamily="34" charset="-128"/>
                <a:ea typeface="Meiryo UI" panose="020B0604030504040204" pitchFamily="34" charset="-128"/>
              </a:rPr>
              <a:t>×1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食器用洗剤キュキュット、入浴剤バブ、ホットアイマスク、ビオレの除菌やわらかウェットシート（ノンアルコールタイプ）、ネットクリーナーの、花王製品を詰め合わせた</a:t>
            </a:r>
            <a:r>
              <a:rPr lang="en-US" altLang="ja-JP" sz="1600" dirty="0"/>
              <a:t>5</a:t>
            </a:r>
            <a:r>
              <a:rPr lang="ja-JP" altLang="en-US" sz="1600" dirty="0"/>
              <a:t>点セット。</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93160581-FB24-A90B-5799-692343E358F3}"/>
              </a:ext>
            </a:extLst>
          </p:cNvPr>
          <p:cNvPicPr>
            <a:picLocks noChangeAspect="1"/>
          </p:cNvPicPr>
          <p:nvPr/>
        </p:nvPicPr>
        <p:blipFill>
          <a:blip r:embed="rId5"/>
          <a:stretch>
            <a:fillRect/>
          </a:stretch>
        </p:blipFill>
        <p:spPr>
          <a:xfrm>
            <a:off x="727906" y="1351481"/>
            <a:ext cx="3695700" cy="3695700"/>
          </a:xfrm>
          <a:prstGeom prst="rect">
            <a:avLst/>
          </a:prstGeom>
        </p:spPr>
      </p:pic>
    </p:spTree>
    <p:extLst>
      <p:ext uri="{BB962C8B-B14F-4D97-AF65-F5344CB8AC3E}">
        <p14:creationId xmlns:p14="http://schemas.microsoft.com/office/powerpoint/2010/main" val="410329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ホームガーデン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65φ×100</a:t>
            </a:r>
            <a:r>
              <a:rPr lang="ja-JP" altLang="en-US" sz="900" dirty="0">
                <a:latin typeface="Meiryo UI" panose="020B0604030504040204" pitchFamily="34" charset="-128"/>
                <a:ea typeface="Meiryo UI" panose="020B0604030504040204" pitchFamily="34" charset="-128"/>
              </a:rPr>
              <a:t>Ｈ</a:t>
            </a:r>
            <a:r>
              <a:rPr lang="en-US" altLang="ja-JP" sz="900" dirty="0">
                <a:latin typeface="Meiryo UI" panose="020B0604030504040204" pitchFamily="34" charset="-128"/>
                <a:ea typeface="Meiryo UI" panose="020B0604030504040204" pitchFamily="34" charset="-128"/>
              </a:rPr>
              <a:t>(mm)</a:t>
            </a:r>
          </a:p>
          <a:p>
            <a:r>
              <a:rPr lang="ja-JP" altLang="en-US" sz="900" dirty="0">
                <a:latin typeface="Meiryo UI" panose="020B0604030504040204" pitchFamily="34" charset="-128"/>
                <a:ea typeface="Meiryo UI" panose="020B0604030504040204" pitchFamily="34" charset="-128"/>
              </a:rPr>
              <a:t>付属品：種、土、説明書、外に木製スプーン付き</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入れ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オシャレな缶詰め栽培キット。蓋を開けてお湯を注ぐと土が膨らみ、冷めたら種をまいて栽培スタート！プランツマーカーになるスプーンもセットで、ラベルはオリジナルプリント対応です。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3059735-AE3A-6D09-F11E-543CC1AF2377}"/>
              </a:ext>
            </a:extLst>
          </p:cNvPr>
          <p:cNvPicPr>
            <a:picLocks noChangeAspect="1"/>
          </p:cNvPicPr>
          <p:nvPr/>
        </p:nvPicPr>
        <p:blipFill>
          <a:blip r:embed="rId5"/>
          <a:stretch>
            <a:fillRect/>
          </a:stretch>
        </p:blipFill>
        <p:spPr>
          <a:xfrm>
            <a:off x="699277" y="1344616"/>
            <a:ext cx="3644144" cy="3644144"/>
          </a:xfrm>
          <a:prstGeom prst="rect">
            <a:avLst/>
          </a:prstGeom>
        </p:spPr>
      </p:pic>
    </p:spTree>
    <p:extLst>
      <p:ext uri="{BB962C8B-B14F-4D97-AF65-F5344CB8AC3E}">
        <p14:creationId xmlns:p14="http://schemas.microsoft.com/office/powerpoint/2010/main" val="2312534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エコモ・フワリエ 保冷温買い物カゴバッグ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サイズ：使用時</a:t>
            </a:r>
            <a:r>
              <a:rPr lang="en-US" altLang="ja-JP" sz="900" dirty="0">
                <a:latin typeface="Meiryo UI" panose="020B0604030504040204" pitchFamily="34" charset="-128"/>
                <a:ea typeface="Meiryo UI" panose="020B0604030504040204" pitchFamily="34" charset="-128"/>
              </a:rPr>
              <a:t>/260×355×255mm</a:t>
            </a:r>
            <a:r>
              <a:rPr lang="ja-JP" altLang="en-US" sz="900" dirty="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φ80×220mm</a:t>
            </a:r>
          </a:p>
          <a:p>
            <a:r>
              <a:rPr lang="ja-JP" altLang="en-US" sz="900" dirty="0">
                <a:latin typeface="Meiryo UI" panose="020B0604030504040204" pitchFamily="34" charset="-128"/>
                <a:ea typeface="Meiryo UI" panose="020B0604030504040204" pitchFamily="34" charset="-128"/>
              </a:rPr>
              <a:t>包装：包装袋</a:t>
            </a:r>
          </a:p>
          <a:p>
            <a:r>
              <a:rPr lang="ja-JP" altLang="en-US" sz="900" dirty="0">
                <a:latin typeface="Meiryo UI" panose="020B0604030504040204" pitchFamily="34" charset="-128"/>
                <a:ea typeface="Meiryo UI" panose="020B0604030504040204" pitchFamily="34" charset="-128"/>
              </a:rPr>
              <a:t>生産国：中国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スーパーの買い物カゴにぴったりセットできるカゴバッグ。内側をシルバーコーティングしているため保冷温効果に優れており、またコンパクトにたためて持ち歩ける点も高ポイントです。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3" name="図 32">
            <a:extLst>
              <a:ext uri="{FF2B5EF4-FFF2-40B4-BE49-F238E27FC236}">
                <a16:creationId xmlns:a16="http://schemas.microsoft.com/office/drawing/2014/main" id="{FAB19317-1E24-B1E3-08D9-DFC3AFC9A262}"/>
              </a:ext>
            </a:extLst>
          </p:cNvPr>
          <p:cNvPicPr>
            <a:picLocks noChangeAspect="1"/>
          </p:cNvPicPr>
          <p:nvPr/>
        </p:nvPicPr>
        <p:blipFill>
          <a:blip r:embed="rId5"/>
          <a:stretch>
            <a:fillRect/>
          </a:stretch>
        </p:blipFill>
        <p:spPr>
          <a:xfrm>
            <a:off x="599545" y="1374510"/>
            <a:ext cx="3655246" cy="3655246"/>
          </a:xfrm>
          <a:prstGeom prst="rect">
            <a:avLst/>
          </a:prstGeom>
        </p:spPr>
      </p:pic>
    </p:spTree>
    <p:extLst>
      <p:ext uri="{BB962C8B-B14F-4D97-AF65-F5344CB8AC3E}">
        <p14:creationId xmlns:p14="http://schemas.microsoft.com/office/powerpoint/2010/main" val="3995488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やわらか</a:t>
            </a:r>
            <a:r>
              <a:rPr lang="en-US" altLang="ja-JP" sz="2000" dirty="0">
                <a:solidFill>
                  <a:schemeClr val="bg1"/>
                </a:solidFill>
                <a:latin typeface="Meiryo UI" panose="020B0604030504040204" pitchFamily="34" charset="-128"/>
                <a:ea typeface="Meiryo UI" panose="020B0604030504040204" pitchFamily="34" charset="-128"/>
              </a:rPr>
              <a:t>ECO</a:t>
            </a:r>
            <a:r>
              <a:rPr lang="ja-JP" altLang="en-US" sz="2000" dirty="0">
                <a:solidFill>
                  <a:schemeClr val="bg1"/>
                </a:solidFill>
                <a:latin typeface="Meiryo UI" panose="020B0604030504040204" pitchFamily="34" charset="-128"/>
                <a:ea typeface="Meiryo UI" panose="020B0604030504040204" pitchFamily="34" charset="-128"/>
              </a:rPr>
              <a:t>湯たんぽ</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素材：本体：ポリ塩化ビニル、ポリプロピレン、シリコーンゴムカバー：ポリエステル フック：</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255×150×55mm </a:t>
            </a:r>
            <a:r>
              <a:rPr lang="ja-JP" altLang="en-US" sz="900" dirty="0">
                <a:latin typeface="Meiryo UI" panose="020B0604030504040204" pitchFamily="34" charset="-128"/>
                <a:ea typeface="Meiryo UI" panose="020B0604030504040204" pitchFamily="34" charset="-128"/>
              </a:rPr>
              <a:t>カバー：</a:t>
            </a:r>
            <a:r>
              <a:rPr lang="en-US" altLang="ja-JP" sz="900" dirty="0">
                <a:latin typeface="Meiryo UI" panose="020B0604030504040204" pitchFamily="34" charset="-128"/>
                <a:ea typeface="Meiryo UI" panose="020B0604030504040204" pitchFamily="34" charset="-128"/>
              </a:rPr>
              <a:t>260×160×20mm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備考：容量：</a:t>
            </a:r>
            <a:r>
              <a:rPr lang="en-US" altLang="ja-JP" sz="900" dirty="0">
                <a:latin typeface="Meiryo UI" panose="020B0604030504040204" pitchFamily="34" charset="-128"/>
                <a:ea typeface="Meiryo UI" panose="020B0604030504040204" pitchFamily="34" charset="-128"/>
              </a:rPr>
              <a:t>800ml </a:t>
            </a:r>
            <a:r>
              <a:rPr lang="ja-JP" altLang="en-US" sz="900" dirty="0">
                <a:latin typeface="Meiryo UI" panose="020B0604030504040204" pitchFamily="34" charset="-128"/>
                <a:ea typeface="Meiryo UI" panose="020B0604030504040204" pitchFamily="34" charset="-128"/>
              </a:rPr>
              <a:t>セット内容：本体、カバー、フック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各</a:t>
            </a:r>
            <a:r>
              <a:rPr lang="en-US" altLang="ja-JP" sz="900" dirty="0">
                <a:latin typeface="Meiryo UI" panose="020B0604030504040204" pitchFamily="34" charset="-128"/>
                <a:ea typeface="Meiryo UI" panose="020B0604030504040204" pitchFamily="34" charset="-128"/>
              </a:rPr>
              <a:t>1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ふんわりした感触で、洗えるカバー付のやわらか湯たんぽ。</a:t>
            </a:r>
            <a:r>
              <a:rPr lang="en-US" altLang="ja-JP" sz="1600" dirty="0"/>
              <a:t>S</a:t>
            </a:r>
            <a:r>
              <a:rPr lang="ja-JP" altLang="en-US" sz="1600" dirty="0"/>
              <a:t>字フックに吊るして、直接手に持たずに安心してお湯を注げます。持ち運べるコンパクトサイズで、自宅・職場・屋外どこでも使えます。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ED88EDE6-47E6-FB93-530A-31852D29C5F4}"/>
              </a:ext>
            </a:extLst>
          </p:cNvPr>
          <p:cNvPicPr>
            <a:picLocks noChangeAspect="1"/>
          </p:cNvPicPr>
          <p:nvPr/>
        </p:nvPicPr>
        <p:blipFill>
          <a:blip r:embed="rId5"/>
          <a:stretch>
            <a:fillRect/>
          </a:stretch>
        </p:blipFill>
        <p:spPr>
          <a:xfrm>
            <a:off x="724362" y="1487060"/>
            <a:ext cx="3542696" cy="3542696"/>
          </a:xfrm>
          <a:prstGeom prst="rect">
            <a:avLst/>
          </a:prstGeom>
        </p:spPr>
      </p:pic>
    </p:spTree>
    <p:extLst>
      <p:ext uri="{BB962C8B-B14F-4D97-AF65-F5344CB8AC3E}">
        <p14:creationId xmlns:p14="http://schemas.microsoft.com/office/powerpoint/2010/main" val="4209765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ポケッタブルレジカゴトート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592350"/>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本体／約</a:t>
            </a:r>
            <a:r>
              <a:rPr lang="en-US" altLang="ja-JP" sz="900" dirty="0">
                <a:latin typeface="Meiryo UI" panose="020B0604030504040204" pitchFamily="34" charset="-128"/>
                <a:ea typeface="Meiryo UI" panose="020B0604030504040204" pitchFamily="34" charset="-128"/>
              </a:rPr>
              <a:t>W360×H260×D230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持ち手／約</a:t>
            </a:r>
            <a:r>
              <a:rPr lang="en-US" altLang="ja-JP" sz="900" dirty="0">
                <a:latin typeface="Meiryo UI" panose="020B0604030504040204" pitchFamily="34" charset="-128"/>
                <a:ea typeface="Meiryo UI" panose="020B0604030504040204" pitchFamily="34" charset="-128"/>
              </a:rPr>
              <a:t>W35×H530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約</a:t>
            </a:r>
            <a:r>
              <a:rPr lang="en-US" altLang="ja-JP" sz="900" dirty="0">
                <a:latin typeface="Meiryo UI" panose="020B0604030504040204" pitchFamily="34" charset="-128"/>
                <a:ea typeface="Meiryo UI" panose="020B0604030504040204" pitchFamily="34" charset="-128"/>
              </a:rPr>
              <a:t>20L</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485401"/>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369985"/>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軽くて持ち運びしやすいポケッタブル仕様のレジカゴトートバッグ。巾着サイド部分に切れ目が入っているので、大き目のレジカゴにも設置できて、カゴに入れた荷物を詰め替えなしで持ち運べます。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Picture 2">
            <a:extLst>
              <a:ext uri="{FF2B5EF4-FFF2-40B4-BE49-F238E27FC236}">
                <a16:creationId xmlns:a16="http://schemas.microsoft.com/office/drawing/2014/main" id="{4422789E-32BB-6A32-D822-93933F3602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422" y="1507794"/>
            <a:ext cx="3817096" cy="3817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374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清潔な生活応援</a:t>
            </a:r>
            <a:r>
              <a:rPr lang="en-US" altLang="ja-JP" sz="2000" dirty="0">
                <a:solidFill>
                  <a:schemeClr val="bg1"/>
                </a:solidFill>
                <a:latin typeface="Meiryo UI" panose="020B0604030504040204" pitchFamily="34" charset="-128"/>
                <a:ea typeface="Meiryo UI" panose="020B0604030504040204" pitchFamily="34" charset="-128"/>
              </a:rPr>
              <a:t>5</a:t>
            </a:r>
            <a:r>
              <a:rPr lang="ja-JP" altLang="en-US" sz="2000" dirty="0">
                <a:solidFill>
                  <a:schemeClr val="bg1"/>
                </a:solidFill>
                <a:latin typeface="Meiryo UI" panose="020B0604030504040204" pitchFamily="34" charset="-128"/>
                <a:ea typeface="Meiryo UI" panose="020B0604030504040204" pitchFamily="34" charset="-128"/>
              </a:rPr>
              <a:t>点セット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包装：持ち手付化粧箱入り</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&lt;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&gt; </a:t>
            </a:r>
            <a:r>
              <a:rPr lang="ja-JP" altLang="en-US" sz="900" dirty="0">
                <a:latin typeface="Meiryo UI" panose="020B0604030504040204" pitchFamily="34" charset="-128"/>
                <a:ea typeface="Meiryo UI" panose="020B0604030504040204" pitchFamily="34" charset="-128"/>
              </a:rPr>
              <a:t>・花王 キュキュット</a:t>
            </a:r>
            <a:r>
              <a:rPr lang="en-US" altLang="ja-JP" sz="900" dirty="0">
                <a:latin typeface="Meiryo UI" panose="020B0604030504040204" pitchFamily="34" charset="-128"/>
                <a:ea typeface="Meiryo UI" panose="020B0604030504040204" pitchFamily="34" charset="-128"/>
              </a:rPr>
              <a:t>240ml(</a:t>
            </a:r>
            <a:r>
              <a:rPr lang="ja-JP" altLang="en-US" sz="900" dirty="0">
                <a:latin typeface="Meiryo UI" panose="020B0604030504040204" pitchFamily="34" charset="-128"/>
                <a:ea typeface="Meiryo UI" panose="020B0604030504040204" pitchFamily="34" charset="-128"/>
              </a:rPr>
              <a:t>クリア除菌</a:t>
            </a:r>
            <a:r>
              <a:rPr lang="en-US" altLang="ja-JP" sz="900" dirty="0">
                <a:latin typeface="Meiryo UI" panose="020B0604030504040204" pitchFamily="34" charset="-128"/>
                <a:ea typeface="Meiryo UI" panose="020B0604030504040204" pitchFamily="34" charset="-128"/>
              </a:rPr>
              <a:t>)×1 </a:t>
            </a:r>
            <a:r>
              <a:rPr lang="ja-JP" altLang="en-US" sz="900" dirty="0">
                <a:latin typeface="Meiryo UI" panose="020B0604030504040204" pitchFamily="34" charset="-128"/>
                <a:ea typeface="Meiryo UI" panose="020B0604030504040204" pitchFamily="34" charset="-128"/>
              </a:rPr>
              <a:t>・ライオン </a:t>
            </a:r>
            <a:r>
              <a:rPr lang="en-US" altLang="ja-JP" sz="900" dirty="0">
                <a:latin typeface="Meiryo UI" panose="020B0604030504040204" pitchFamily="34" charset="-128"/>
                <a:ea typeface="Meiryo UI" panose="020B0604030504040204" pitchFamily="34" charset="-128"/>
              </a:rPr>
              <a:t>NANOX one PRO(10g×2</a:t>
            </a:r>
            <a:r>
              <a:rPr lang="ja-JP" altLang="en-US" sz="900" dirty="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)×1 </a:t>
            </a:r>
            <a:r>
              <a:rPr lang="ja-JP" altLang="en-US" sz="900" dirty="0">
                <a:latin typeface="Meiryo UI" panose="020B0604030504040204" pitchFamily="34" charset="-128"/>
                <a:ea typeface="Meiryo UI" panose="020B0604030504040204" pitchFamily="34" charset="-128"/>
              </a:rPr>
              <a:t>・ライオン リードクッキングペーパー小</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×1 </a:t>
            </a:r>
            <a:r>
              <a:rPr lang="ja-JP" altLang="en-US" sz="900" dirty="0">
                <a:latin typeface="Meiryo UI" panose="020B0604030504040204" pitchFamily="34" charset="-128"/>
                <a:ea typeface="Meiryo UI" panose="020B0604030504040204" pitchFamily="34" charset="-128"/>
              </a:rPr>
              <a:t>・リファイン アルコール除菌おでかけウェットティッシュ</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×1 </a:t>
            </a:r>
            <a:r>
              <a:rPr lang="ja-JP" altLang="en-US" sz="900" dirty="0">
                <a:latin typeface="Meiryo UI" panose="020B0604030504040204" pitchFamily="34" charset="-128"/>
                <a:ea typeface="Meiryo UI" panose="020B0604030504040204" pitchFamily="34" charset="-128"/>
              </a:rPr>
              <a:t>・ネットクリーナー</a:t>
            </a:r>
            <a:r>
              <a:rPr lang="en-US" altLang="ja-JP" sz="900" dirty="0">
                <a:latin typeface="Meiryo UI" panose="020B0604030504040204" pitchFamily="34" charset="-128"/>
                <a:ea typeface="Meiryo UI" panose="020B0604030504040204" pitchFamily="34" charset="-128"/>
              </a:rPr>
              <a:t>×1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花王の食器用洗剤キュキュット、ライオンの洗濯用洗剤ナノックスワンプロとリードクッキングペーパー、リファインのアルコール除菌ウェットシート、そしてネットクリーナーの便利な</a:t>
            </a:r>
            <a:r>
              <a:rPr lang="en-US" altLang="ja-JP" sz="1600" dirty="0"/>
              <a:t>5</a:t>
            </a:r>
            <a:r>
              <a:rPr lang="ja-JP" altLang="en-US" sz="1600" dirty="0"/>
              <a:t>点セット。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E98FCFD5-2569-4FE2-8D62-5442A987599C}"/>
              </a:ext>
            </a:extLst>
          </p:cNvPr>
          <p:cNvPicPr>
            <a:picLocks noChangeAspect="1"/>
          </p:cNvPicPr>
          <p:nvPr/>
        </p:nvPicPr>
        <p:blipFill>
          <a:blip r:embed="rId5"/>
          <a:stretch>
            <a:fillRect/>
          </a:stretch>
        </p:blipFill>
        <p:spPr>
          <a:xfrm>
            <a:off x="801678" y="1462904"/>
            <a:ext cx="3455670" cy="3455670"/>
          </a:xfrm>
          <a:prstGeom prst="rect">
            <a:avLst/>
          </a:prstGeom>
        </p:spPr>
      </p:pic>
    </p:spTree>
    <p:extLst>
      <p:ext uri="{BB962C8B-B14F-4D97-AF65-F5344CB8AC3E}">
        <p14:creationId xmlns:p14="http://schemas.microsoft.com/office/powerpoint/2010/main" val="583905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テントクロス抗菌レジカゴトート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550×</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380×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260mm</a:t>
            </a:r>
          </a:p>
          <a:p>
            <a:r>
              <a:rPr lang="ja-JP" altLang="en-US" sz="900" dirty="0">
                <a:latin typeface="Meiryo UI" panose="020B0604030504040204" pitchFamily="34" charset="-128"/>
                <a:ea typeface="Meiryo UI" panose="020B0604030504040204" pitchFamily="34" charset="-128"/>
              </a:rPr>
              <a:t>包装：台紙、</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スーパーのレジカゴにぴったりサイズでお買い物に便利なトートです。耐久性に優れたテントクロスを使用している上に、衛生的な抗菌仕様。四色展開からお選びいただけます。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1BC223AE-56CC-0455-7CDF-E37BA6278DC8}"/>
              </a:ext>
            </a:extLst>
          </p:cNvPr>
          <p:cNvPicPr>
            <a:picLocks noChangeAspect="1"/>
          </p:cNvPicPr>
          <p:nvPr/>
        </p:nvPicPr>
        <p:blipFill>
          <a:blip r:embed="rId5"/>
          <a:stretch>
            <a:fillRect/>
          </a:stretch>
        </p:blipFill>
        <p:spPr>
          <a:xfrm>
            <a:off x="632676" y="1396296"/>
            <a:ext cx="3604260" cy="3604260"/>
          </a:xfrm>
          <a:prstGeom prst="rect">
            <a:avLst/>
          </a:prstGeom>
        </p:spPr>
      </p:pic>
    </p:spTree>
    <p:extLst>
      <p:ext uri="{BB962C8B-B14F-4D97-AF65-F5344CB8AC3E}">
        <p14:creationId xmlns:p14="http://schemas.microsoft.com/office/powerpoint/2010/main" val="4207524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トラベルケース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PP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220×150×90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内側ポーチ</a:t>
            </a:r>
            <a:r>
              <a:rPr lang="en" altLang="ja-JP" sz="900" dirty="0">
                <a:latin typeface="Meiryo UI" panose="020B0604030504040204" pitchFamily="34" charset="-128"/>
                <a:ea typeface="Meiryo UI" panose="020B0604030504040204" pitchFamily="34" charset="-128"/>
              </a:rPr>
              <a:t>A/</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200×40×50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内側ポーチ</a:t>
            </a:r>
            <a:r>
              <a:rPr lang="en" altLang="ja-JP" sz="900" dirty="0">
                <a:latin typeface="Meiryo UI" panose="020B0604030504040204" pitchFamily="34" charset="-128"/>
                <a:ea typeface="Meiryo UI" panose="020B0604030504040204" pitchFamily="34" charset="-128"/>
              </a:rPr>
              <a:t>B/</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200×130×40</a:t>
            </a:r>
            <a:r>
              <a:rPr lang="en"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包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11632"/>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アメニティーグッズを纏めたりするのにぴったりなポーチが二個付いており、それを纏めるケースは吊り下げベルト付きでとっても便利。名入れプリントも可能で、オリジナルグッズ用におすすめ。</a:t>
            </a:r>
          </a:p>
          <a:p>
            <a:pPr algn="just">
              <a:lnSpc>
                <a:spcPts val="2400"/>
              </a:lnSpc>
            </a:pPr>
            <a:endParaRPr lang="ja-JP" altLang="en-US" sz="160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BE0CD451-F974-B047-8A25-4DBB2A063FDC}"/>
              </a:ext>
            </a:extLst>
          </p:cNvPr>
          <p:cNvPicPr>
            <a:picLocks noChangeAspect="1"/>
          </p:cNvPicPr>
          <p:nvPr/>
        </p:nvPicPr>
        <p:blipFill>
          <a:blip r:embed="rId5"/>
          <a:stretch>
            <a:fillRect/>
          </a:stretch>
        </p:blipFill>
        <p:spPr>
          <a:xfrm>
            <a:off x="771406" y="1446743"/>
            <a:ext cx="3569899" cy="3488765"/>
          </a:xfrm>
          <a:prstGeom prst="rect">
            <a:avLst/>
          </a:prstGeom>
        </p:spPr>
      </p:pic>
    </p:spTree>
    <p:extLst>
      <p:ext uri="{BB962C8B-B14F-4D97-AF65-F5344CB8AC3E}">
        <p14:creationId xmlns:p14="http://schemas.microsoft.com/office/powerpoint/2010/main" val="19970757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クルリト マルシェバッグ</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a:solidFill>
                  <a:schemeClr val="bg1"/>
                </a:solidFill>
                <a:latin typeface="Meiryo UI" panose="020B0604030504040204" pitchFamily="34" charset="-128"/>
                <a:ea typeface="Meiryo UI" panose="020B0604030504040204" pitchFamily="34" charset="-128"/>
              </a:rPr>
              <a:t>再生コットン</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材：コットン、ポリエステル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510×350×</a:t>
            </a:r>
            <a:r>
              <a:rPr lang="el-GR" altLang="ja-JP" sz="900" dirty="0">
                <a:latin typeface="Meiryo UI" panose="020B0604030504040204" pitchFamily="34" charset="-128"/>
                <a:ea typeface="Meiryo UI" panose="020B0604030504040204" pitchFamily="34" charset="-128"/>
              </a:rPr>
              <a:t>φ200(</a:t>
            </a:r>
            <a:r>
              <a:rPr lang="en-US"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55×360(mm)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18</a:t>
            </a:r>
            <a:r>
              <a:rPr lang="en" altLang="ja-JP" sz="900" dirty="0">
                <a:latin typeface="Meiryo UI" panose="020B0604030504040204" pitchFamily="34" charset="-128"/>
                <a:ea typeface="Meiryo UI" panose="020B0604030504040204" pitchFamily="34" charset="-128"/>
              </a:rPr>
              <a:t>L</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考：加工した場合ゴムは留めずに折りたたみ、</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a:t>
            </a:r>
            <a:r>
              <a:rPr lang="en"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袋に入れた状態での納品になります。</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グレー・ネイビー・ベージュ・レッド</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くるっと丸めてゴムで留めるとコンパクトになる見た目もお洒落なマルシェバッグです。再生コットン素材のため地球環境に優しい上、まるごと洗える点も高ポイント。</a:t>
            </a:r>
            <a:r>
              <a:rPr lang="en-US" altLang="ja-JP" sz="1600" dirty="0">
                <a:latin typeface="Meiryo UI" panose="020B0604030504040204" pitchFamily="34" charset="-128"/>
                <a:ea typeface="Meiryo UI" panose="020B0604030504040204" pitchFamily="34" charset="-128"/>
              </a:rPr>
              <a:t>4</a:t>
            </a:r>
            <a:r>
              <a:rPr lang="ja-JP" altLang="en-US" sz="1600">
                <a:latin typeface="Meiryo UI" panose="020B0604030504040204" pitchFamily="34" charset="-128"/>
                <a:ea typeface="Meiryo UI" panose="020B0604030504040204" pitchFamily="34" charset="-128"/>
              </a:rPr>
              <a:t>色展開から選択可能。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8F9E59A-2977-6F40-B634-991142C6B1FB}"/>
              </a:ext>
            </a:extLst>
          </p:cNvPr>
          <p:cNvPicPr>
            <a:picLocks noChangeAspect="1"/>
          </p:cNvPicPr>
          <p:nvPr/>
        </p:nvPicPr>
        <p:blipFill>
          <a:blip r:embed="rId5"/>
          <a:stretch>
            <a:fillRect/>
          </a:stretch>
        </p:blipFill>
        <p:spPr>
          <a:xfrm>
            <a:off x="971349" y="1422052"/>
            <a:ext cx="3170014" cy="3462222"/>
          </a:xfrm>
          <a:prstGeom prst="rect">
            <a:avLst/>
          </a:prstGeom>
        </p:spPr>
      </p:pic>
    </p:spTree>
    <p:extLst>
      <p:ext uri="{BB962C8B-B14F-4D97-AF65-F5344CB8AC3E}">
        <p14:creationId xmlns:p14="http://schemas.microsoft.com/office/powerpoint/2010/main" val="72042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ユニバーサルタブレットケース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素材：ポリウレタン・</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・スチール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265×190×25mm</a:t>
            </a:r>
          </a:p>
          <a:p>
            <a:r>
              <a:rPr lang="ja-JP" altLang="en-US" sz="900" dirty="0">
                <a:latin typeface="Meiryo UI" panose="020B0604030504040204" pitchFamily="34" charset="-128"/>
                <a:ea typeface="Meiryo UI" panose="020B0604030504040204" pitchFamily="34" charset="-128"/>
              </a:rPr>
              <a:t>包装：包装袋</a:t>
            </a:r>
          </a:p>
          <a:p>
            <a:r>
              <a:rPr lang="ja-JP" altLang="en-US" sz="900" dirty="0">
                <a:latin typeface="Meiryo UI" panose="020B0604030504040204" pitchFamily="34" charset="-128"/>
                <a:ea typeface="Meiryo UI" panose="020B0604030504040204" pitchFamily="34" charset="-128"/>
              </a:rPr>
              <a:t>生産国：中国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8.5</a:t>
            </a:r>
            <a:r>
              <a:rPr lang="ja-JP" altLang="en-US" sz="1600" dirty="0"/>
              <a:t>インチから</a:t>
            </a:r>
            <a:r>
              <a:rPr lang="en-US" altLang="ja-JP" sz="1600" dirty="0"/>
              <a:t>10.5</a:t>
            </a:r>
            <a:r>
              <a:rPr lang="ja-JP" altLang="en-US" sz="1600" dirty="0"/>
              <a:t>インチまでのタブレットに対応できる、縦でも横でも使えるタブレットスタンドです。四隅に伸縮バンドがあるためぴったり収まるため安定感抜群です。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65DF494-BBA4-B44E-FD01-C6B90AC88F33}"/>
              </a:ext>
            </a:extLst>
          </p:cNvPr>
          <p:cNvPicPr>
            <a:picLocks noChangeAspect="1"/>
          </p:cNvPicPr>
          <p:nvPr/>
        </p:nvPicPr>
        <p:blipFill>
          <a:blip r:embed="rId5"/>
          <a:stretch>
            <a:fillRect/>
          </a:stretch>
        </p:blipFill>
        <p:spPr>
          <a:xfrm>
            <a:off x="711085" y="1356410"/>
            <a:ext cx="3649980" cy="3649980"/>
          </a:xfrm>
          <a:prstGeom prst="rect">
            <a:avLst/>
          </a:prstGeom>
        </p:spPr>
      </p:pic>
    </p:spTree>
    <p:extLst>
      <p:ext uri="{BB962C8B-B14F-4D97-AF65-F5344CB8AC3E}">
        <p14:creationId xmlns:p14="http://schemas.microsoft.com/office/powerpoint/2010/main" val="3245597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キャンプス リバーシブルはっ水バッグ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r>
              <a:rPr lang="en-US" altLang="ja-JP" sz="900" dirty="0">
                <a:latin typeface="Meiryo UI" panose="020B0604030504040204" pitchFamily="34" charset="-128"/>
                <a:ea typeface="Meiryo UI" panose="020B0604030504040204" pitchFamily="34" charset="-128"/>
              </a:rPr>
              <a:t>PVC</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300×360×220mm</a:t>
            </a:r>
          </a:p>
          <a:p>
            <a:r>
              <a:rPr lang="ja-JP" altLang="en-US" sz="900" dirty="0">
                <a:latin typeface="Meiryo UI" panose="020B0604030504040204" pitchFamily="34" charset="-128"/>
                <a:ea typeface="Meiryo UI" panose="020B0604030504040204" pitchFamily="34" charset="-128"/>
              </a:rPr>
              <a:t>包装：包装袋</a:t>
            </a:r>
          </a:p>
          <a:p>
            <a:r>
              <a:rPr lang="ja-JP" altLang="en-US" sz="900" dirty="0">
                <a:latin typeface="Meiryo UI" panose="020B0604030504040204" pitchFamily="34" charset="-128"/>
                <a:ea typeface="Meiryo UI" panose="020B0604030504040204" pitchFamily="34" charset="-128"/>
              </a:rPr>
              <a:t>生産国：中国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リバーシブルでトートバッグにも収納ボックスにもなるマルチバッグです。トートバッグの時は外側、収納ボックスの時は内側が撥水仕様となっているため、使い勝手は非常に良いアイテムです。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1" name="図 40">
            <a:extLst>
              <a:ext uri="{FF2B5EF4-FFF2-40B4-BE49-F238E27FC236}">
                <a16:creationId xmlns:a16="http://schemas.microsoft.com/office/drawing/2014/main" id="{E1B8AB92-4B40-9561-A232-6580B7E7219B}"/>
              </a:ext>
            </a:extLst>
          </p:cNvPr>
          <p:cNvPicPr>
            <a:picLocks noChangeAspect="1"/>
          </p:cNvPicPr>
          <p:nvPr/>
        </p:nvPicPr>
        <p:blipFill>
          <a:blip r:embed="rId5"/>
          <a:stretch>
            <a:fillRect/>
          </a:stretch>
        </p:blipFill>
        <p:spPr>
          <a:xfrm>
            <a:off x="691942" y="1348554"/>
            <a:ext cx="3673106" cy="3673106"/>
          </a:xfrm>
          <a:prstGeom prst="rect">
            <a:avLst/>
          </a:prstGeom>
        </p:spPr>
      </p:pic>
    </p:spTree>
    <p:extLst>
      <p:ext uri="{BB962C8B-B14F-4D97-AF65-F5344CB8AC3E}">
        <p14:creationId xmlns:p14="http://schemas.microsoft.com/office/powerpoint/2010/main" val="377400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カチオン染めミニブランケット</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巾着付</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コットン</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680×500(mm) </a:t>
            </a:r>
            <a:r>
              <a:rPr lang="ja-JP" altLang="en-US" sz="900" dirty="0">
                <a:latin typeface="Meiryo UI" panose="020B0604030504040204" pitchFamily="34" charset="-128"/>
                <a:ea typeface="Meiryo UI" panose="020B0604030504040204" pitchFamily="34" charset="-128"/>
              </a:rPr>
              <a:t>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200×320(mm)</a:t>
            </a:r>
          </a:p>
          <a:p>
            <a:r>
              <a:rPr lang="ja-JP" altLang="en-US" sz="900" dirty="0">
                <a:latin typeface="Meiryo UI" panose="020B0604030504040204" pitchFamily="34" charset="-128"/>
                <a:ea typeface="Meiryo UI" panose="020B0604030504040204" pitchFamily="34" charset="-128"/>
              </a:rPr>
              <a:t>包装 ：</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染色工程における</a:t>
            </a:r>
            <a:r>
              <a:rPr lang="en-US" altLang="ja-JP" sz="1600" dirty="0"/>
              <a:t>CO2</a:t>
            </a:r>
            <a:r>
              <a:rPr lang="ja-JP" altLang="en-US" sz="1600" dirty="0"/>
              <a:t>排出量が少なくエネルギー消費量も少ないため、地球環境に優しいカチオン染めで作られたミニブランケットです。</a:t>
            </a:r>
            <a:r>
              <a:rPr lang="en-US" altLang="ja-JP" sz="1600" dirty="0"/>
              <a:t>3</a:t>
            </a:r>
            <a:r>
              <a:rPr lang="ja-JP" altLang="en-US" sz="1600" dirty="0"/>
              <a:t>色のカラーバリエーションから選択可能。</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28A0FC1-E566-0B21-B5EC-7FC8796D1D33}"/>
              </a:ext>
            </a:extLst>
          </p:cNvPr>
          <p:cNvPicPr>
            <a:picLocks noChangeAspect="1"/>
          </p:cNvPicPr>
          <p:nvPr/>
        </p:nvPicPr>
        <p:blipFill>
          <a:blip r:embed="rId5"/>
          <a:stretch>
            <a:fillRect/>
          </a:stretch>
        </p:blipFill>
        <p:spPr>
          <a:xfrm>
            <a:off x="705542" y="1446427"/>
            <a:ext cx="3560089" cy="3560089"/>
          </a:xfrm>
          <a:prstGeom prst="rect">
            <a:avLst/>
          </a:prstGeom>
        </p:spPr>
      </p:pic>
    </p:spTree>
    <p:extLst>
      <p:ext uri="{BB962C8B-B14F-4D97-AF65-F5344CB8AC3E}">
        <p14:creationId xmlns:p14="http://schemas.microsoft.com/office/powerpoint/2010/main" val="439677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不織布保冷レジカゴトート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材：不織布</a:t>
            </a:r>
            <a:r>
              <a:rPr lang="en-US" altLang="ja-JP" sz="900" dirty="0">
                <a:latin typeface="Meiryo UI" panose="020B0604030504040204" pitchFamily="34" charset="-128"/>
                <a:ea typeface="Meiryo UI" panose="020B0604030504040204" pitchFamily="34" charset="-128"/>
              </a:rPr>
              <a:t>(PP)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440×290×190mm</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30×640mm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20L</a:t>
            </a:r>
          </a:p>
          <a:p>
            <a:r>
              <a:rPr lang="ja-JP" altLang="en-US" sz="900">
                <a:latin typeface="Meiryo UI" panose="020B0604030504040204" pitchFamily="34" charset="-128"/>
                <a:ea typeface="Meiryo UI" panose="020B0604030504040204" pitchFamily="34" charset="-128"/>
              </a:rPr>
              <a:t>付属品：取説付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考：レッド・ディープブルー・ナイトブラック・フロスティブルー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軽量で耐久性にも優れた不織布素材の内側に保冷効果を持たせた、レジャー用などに大変おすすめのレジカゴトートです。カラー展開もありますので名入れデザインに合わせてお選び下さい。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
        <p:nvSpPr>
          <p:cNvPr id="5" name="テキスト ボックス 4">
            <a:extLst>
              <a:ext uri="{FF2B5EF4-FFF2-40B4-BE49-F238E27FC236}">
                <a16:creationId xmlns:a16="http://schemas.microsoft.com/office/drawing/2014/main" id="{19C8744F-D010-C245-A93A-E381677622BF}"/>
              </a:ext>
            </a:extLst>
          </p:cNvPr>
          <p:cNvSpPr txBox="1"/>
          <p:nvPr/>
        </p:nvSpPr>
        <p:spPr>
          <a:xfrm>
            <a:off x="2412460" y="2075234"/>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CEDA8A3C-2EB8-BE46-9959-3D5897C390E7}"/>
              </a:ext>
            </a:extLst>
          </p:cNvPr>
          <p:cNvPicPr>
            <a:picLocks noChangeAspect="1"/>
          </p:cNvPicPr>
          <p:nvPr/>
        </p:nvPicPr>
        <p:blipFill>
          <a:blip r:embed="rId5"/>
          <a:stretch>
            <a:fillRect/>
          </a:stretch>
        </p:blipFill>
        <p:spPr>
          <a:xfrm>
            <a:off x="530908" y="1470091"/>
            <a:ext cx="3885505" cy="3501957"/>
          </a:xfrm>
          <a:prstGeom prst="rect">
            <a:avLst/>
          </a:prstGeom>
        </p:spPr>
      </p:pic>
    </p:spTree>
    <p:extLst>
      <p:ext uri="{BB962C8B-B14F-4D97-AF65-F5344CB8AC3E}">
        <p14:creationId xmlns:p14="http://schemas.microsoft.com/office/powerpoint/2010/main" val="13271285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4 in 1USB</a:t>
            </a:r>
            <a:r>
              <a:rPr lang="ja-JP" altLang="en-US" sz="2000" dirty="0">
                <a:solidFill>
                  <a:schemeClr val="bg1"/>
                </a:solidFill>
                <a:latin typeface="Meiryo UI" panose="020B0604030504040204" pitchFamily="34" charset="-128"/>
                <a:ea typeface="Meiryo UI" panose="020B0604030504040204" pitchFamily="34" charset="-128"/>
              </a:rPr>
              <a:t>ハブ</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素材：アルミニウム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17×203×7mm</a:t>
            </a:r>
          </a:p>
          <a:p>
            <a:r>
              <a:rPr lang="ja-JP" altLang="en-US" sz="900" dirty="0">
                <a:latin typeface="Meiryo UI" panose="020B0604030504040204" pitchFamily="34" charset="-128"/>
                <a:ea typeface="Meiryo UI" panose="020B0604030504040204" pitchFamily="34" charset="-128"/>
              </a:rPr>
              <a:t>包装：化粧箱入（</a:t>
            </a:r>
            <a:r>
              <a:rPr lang="en-US" altLang="ja-JP" sz="900" dirty="0">
                <a:latin typeface="Meiryo UI" panose="020B0604030504040204" pitchFamily="34" charset="-128"/>
                <a:ea typeface="Meiryo UI" panose="020B0604030504040204" pitchFamily="34" charset="-128"/>
              </a:rPr>
              <a:t>128×65×16mm</a:t>
            </a:r>
            <a:r>
              <a:rPr lang="ja-JP" altLang="en-US"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4</a:t>
            </a:r>
            <a:r>
              <a:rPr lang="ja-JP" altLang="en-US" sz="1600" dirty="0"/>
              <a:t>つの</a:t>
            </a:r>
            <a:r>
              <a:rPr lang="en-US" altLang="ja-JP" sz="1600" dirty="0"/>
              <a:t>USB</a:t>
            </a:r>
            <a:r>
              <a:rPr lang="ja-JP" altLang="en-US" sz="1600" dirty="0"/>
              <a:t>デバイスを同時に使うことができるハブ。シンプルですっきりとしたスタイリッシュなアルミボディで見た目にもオシャレ。特典用や景品用などにもおすすめです。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13A64142-C788-05E9-060F-650D6877E16A}"/>
              </a:ext>
            </a:extLst>
          </p:cNvPr>
          <p:cNvPicPr>
            <a:picLocks noChangeAspect="1"/>
          </p:cNvPicPr>
          <p:nvPr/>
        </p:nvPicPr>
        <p:blipFill>
          <a:blip r:embed="rId5"/>
          <a:stretch>
            <a:fillRect/>
          </a:stretch>
        </p:blipFill>
        <p:spPr>
          <a:xfrm>
            <a:off x="692199" y="1346909"/>
            <a:ext cx="3640511" cy="3640511"/>
          </a:xfrm>
          <a:prstGeom prst="rect">
            <a:avLst/>
          </a:prstGeom>
        </p:spPr>
      </p:pic>
    </p:spTree>
    <p:extLst>
      <p:ext uri="{BB962C8B-B14F-4D97-AF65-F5344CB8AC3E}">
        <p14:creationId xmlns:p14="http://schemas.microsoft.com/office/powerpoint/2010/main" val="25609567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書いて消せるフードコンテナ </a:t>
            </a:r>
            <a:r>
              <a:rPr lang="en-US" altLang="ja-JP" sz="2000" dirty="0">
                <a:solidFill>
                  <a:schemeClr val="bg1"/>
                </a:solidFill>
                <a:latin typeface="Meiryo UI" panose="020B0604030504040204" pitchFamily="34" charset="-128"/>
                <a:ea typeface="Meiryo UI" panose="020B0604030504040204" pitchFamily="34" charset="-128"/>
              </a:rPr>
              <a:t>280ml 2</a:t>
            </a:r>
            <a:r>
              <a:rPr lang="ja-JP" altLang="en-US" sz="2000" dirty="0">
                <a:solidFill>
                  <a:schemeClr val="bg1"/>
                </a:solidFill>
                <a:latin typeface="Meiryo UI" panose="020B0604030504040204" pitchFamily="34" charset="-128"/>
                <a:ea typeface="Meiryo UI" panose="020B0604030504040204" pitchFamily="34" charset="-128"/>
              </a:rPr>
              <a:t>個セット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カラー展開：チョコミルク、ミントレモン、ピーチオレンジ</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108×53×108(mm)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280ml</a:t>
            </a:r>
          </a:p>
          <a:p>
            <a:r>
              <a:rPr lang="ja-JP" altLang="en-US" sz="900" dirty="0">
                <a:latin typeface="Meiryo UI" panose="020B0604030504040204" pitchFamily="34" charset="-128"/>
                <a:ea typeface="Meiryo UI" panose="020B0604030504040204" pitchFamily="34" charset="-128"/>
              </a:rPr>
              <a:t>包装：紙帯、</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、食品衛生検査済、電子レンジ対応可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蓋部分に油性ボールペンで何度も書き込みできて、洗剤で簡単に洗い流せる容量</a:t>
            </a:r>
            <a:r>
              <a:rPr lang="en-US" altLang="ja-JP" sz="1600" dirty="0"/>
              <a:t>280ml</a:t>
            </a:r>
            <a:r>
              <a:rPr lang="ja-JP" altLang="en-US" sz="1600" dirty="0"/>
              <a:t>のフードコンテナ。中身の食品の消費期限を記載して管理すれば、フードロス削減に繋がるエコな商品です。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9" name="図 38">
            <a:extLst>
              <a:ext uri="{FF2B5EF4-FFF2-40B4-BE49-F238E27FC236}">
                <a16:creationId xmlns:a16="http://schemas.microsoft.com/office/drawing/2014/main" id="{42ED9677-E016-4AFD-5A7B-49106A00002A}"/>
              </a:ext>
            </a:extLst>
          </p:cNvPr>
          <p:cNvPicPr>
            <a:picLocks noChangeAspect="1"/>
          </p:cNvPicPr>
          <p:nvPr/>
        </p:nvPicPr>
        <p:blipFill>
          <a:blip r:embed="rId5"/>
          <a:stretch>
            <a:fillRect/>
          </a:stretch>
        </p:blipFill>
        <p:spPr>
          <a:xfrm>
            <a:off x="633776" y="1355718"/>
            <a:ext cx="3709645" cy="3709645"/>
          </a:xfrm>
          <a:prstGeom prst="rect">
            <a:avLst/>
          </a:prstGeom>
        </p:spPr>
      </p:pic>
    </p:spTree>
    <p:extLst>
      <p:ext uri="{BB962C8B-B14F-4D97-AF65-F5344CB8AC3E}">
        <p14:creationId xmlns:p14="http://schemas.microsoft.com/office/powerpoint/2010/main" val="9872802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キャンプス 保冷温スクエアバッグ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10067"/>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カラー展開：オレンジ・グリーン </a:t>
            </a:r>
            <a:r>
              <a:rPr lang="en-US" altLang="ja-JP" sz="1000" dirty="0">
                <a:latin typeface="Meiryo UI" panose="020B0604030504040204" pitchFamily="34" charset="-128"/>
                <a:ea typeface="Meiryo UI" panose="020B0604030504040204" pitchFamily="34" charset="-128"/>
              </a:rPr>
              <a:t>2</a:t>
            </a:r>
            <a:r>
              <a:rPr lang="ja-JP" altLang="en-US" sz="1000" dirty="0">
                <a:latin typeface="Meiryo UI" panose="020B0604030504040204" pitchFamily="34" charset="-128"/>
                <a:ea typeface="Meiryo UI" panose="020B0604030504040204" pitchFamily="34" charset="-128"/>
              </a:rPr>
              <a:t>色取混ぜ</a:t>
            </a:r>
          </a:p>
          <a:p>
            <a:r>
              <a:rPr lang="ja-JP" altLang="en-US" sz="1000" dirty="0">
                <a:latin typeface="Meiryo UI" panose="020B0604030504040204" pitchFamily="34" charset="-128"/>
                <a:ea typeface="Meiryo UI" panose="020B0604030504040204" pitchFamily="34" charset="-128"/>
              </a:rPr>
              <a:t>素材：表</a:t>
            </a: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ポリエステル、内</a:t>
            </a: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アルミニウム・</a:t>
            </a:r>
            <a:r>
              <a:rPr lang="en-US" altLang="ja-JP" sz="1000" dirty="0">
                <a:latin typeface="Meiryo UI" panose="020B0604030504040204" pitchFamily="34" charset="-128"/>
                <a:ea typeface="Meiryo UI" panose="020B0604030504040204" pitchFamily="34" charset="-128"/>
              </a:rPr>
              <a:t>PE</a:t>
            </a:r>
            <a:r>
              <a:rPr lang="ja-JP" altLang="en-US" sz="1000" dirty="0">
                <a:latin typeface="Meiryo UI" panose="020B0604030504040204" pitchFamily="34" charset="-128"/>
                <a:ea typeface="Meiryo UI" panose="020B0604030504040204" pitchFamily="34" charset="-128"/>
              </a:rPr>
              <a:t>、ベルト</a:t>
            </a:r>
            <a:r>
              <a:rPr lang="en-US" altLang="ja-JP" sz="1000" dirty="0">
                <a:latin typeface="Meiryo UI" panose="020B0604030504040204" pitchFamily="34" charset="-128"/>
                <a:ea typeface="Meiryo UI" panose="020B0604030504040204" pitchFamily="34" charset="-128"/>
              </a:rPr>
              <a:t>/PP</a:t>
            </a:r>
            <a:r>
              <a:rPr lang="ja-JP" altLang="en-US" sz="1000" dirty="0">
                <a:latin typeface="Meiryo UI" panose="020B0604030504040204" pitchFamily="34" charset="-128"/>
                <a:ea typeface="Meiryo UI" panose="020B0604030504040204" pitchFamily="34" charset="-128"/>
              </a:rPr>
              <a:t>、底板</a:t>
            </a:r>
            <a:r>
              <a:rPr lang="en-US" altLang="ja-JP" sz="1000" dirty="0">
                <a:latin typeface="Meiryo UI" panose="020B0604030504040204" pitchFamily="34" charset="-128"/>
                <a:ea typeface="Meiryo UI" panose="020B0604030504040204" pitchFamily="34" charset="-128"/>
              </a:rPr>
              <a:t>/PE</a:t>
            </a:r>
          </a:p>
          <a:p>
            <a:r>
              <a:rPr lang="ja-JP" altLang="en-US" sz="1000" dirty="0">
                <a:latin typeface="Meiryo UI" panose="020B0604030504040204" pitchFamily="34" charset="-128"/>
                <a:ea typeface="Meiryo UI" panose="020B0604030504040204" pitchFamily="34" charset="-128"/>
              </a:rPr>
              <a:t>サイズ：使用時</a:t>
            </a:r>
            <a:r>
              <a:rPr lang="en-US" altLang="ja-JP" sz="1000" dirty="0">
                <a:latin typeface="Meiryo UI" panose="020B0604030504040204" pitchFamily="34" charset="-128"/>
                <a:ea typeface="Meiryo UI" panose="020B0604030504040204" pitchFamily="34" charset="-128"/>
              </a:rPr>
              <a:t>/245×300×230mm</a:t>
            </a:r>
            <a:r>
              <a:rPr lang="ja-JP" altLang="en-US" sz="1000" dirty="0">
                <a:latin typeface="Meiryo UI" panose="020B0604030504040204" pitchFamily="34" charset="-128"/>
                <a:ea typeface="Meiryo UI" panose="020B0604030504040204" pitchFamily="34" charset="-128"/>
              </a:rPr>
              <a:t>、収納時</a:t>
            </a: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約</a:t>
            </a:r>
            <a:r>
              <a:rPr lang="en-US" altLang="ja-JP" sz="1000" dirty="0">
                <a:latin typeface="Meiryo UI" panose="020B0604030504040204" pitchFamily="34" charset="-128"/>
                <a:ea typeface="Meiryo UI" panose="020B0604030504040204" pitchFamily="34" charset="-128"/>
              </a:rPr>
              <a:t>55×310×245mm</a:t>
            </a:r>
          </a:p>
          <a:p>
            <a:r>
              <a:rPr lang="ja-JP" altLang="en-US" sz="1000" dirty="0">
                <a:latin typeface="Meiryo UI" panose="020B0604030504040204" pitchFamily="34" charset="-128"/>
                <a:ea typeface="Meiryo UI" panose="020B0604030504040204" pitchFamily="34" charset="-128"/>
              </a:rPr>
              <a:t>包装：包装袋 </a:t>
            </a:r>
            <a:endParaRPr lang="en-US" altLang="ja-JP" sz="10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用途に合わせて形状を変えることが可能な</a:t>
            </a:r>
            <a:r>
              <a:rPr lang="en-US" altLang="ja-JP" sz="1600" dirty="0"/>
              <a:t>2WAY</a:t>
            </a:r>
            <a:r>
              <a:rPr lang="ja-JP" altLang="en-US" sz="1600" dirty="0"/>
              <a:t>仕様の保冷温バッグです。</a:t>
            </a:r>
            <a:r>
              <a:rPr lang="en-US" altLang="ja-JP" sz="1600" dirty="0"/>
              <a:t>500ml</a:t>
            </a:r>
            <a:r>
              <a:rPr lang="ja-JP" altLang="en-US" sz="1600" dirty="0"/>
              <a:t>のペットボトルなら</a:t>
            </a:r>
            <a:r>
              <a:rPr lang="en-US" altLang="ja-JP" sz="1600" dirty="0"/>
              <a:t>12</a:t>
            </a:r>
            <a:r>
              <a:rPr lang="ja-JP" altLang="en-US" sz="1600" dirty="0"/>
              <a:t>本収納可能なサイズ感。裏面のメッシュポケットも使い勝手抜群です。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図 4">
            <a:extLst>
              <a:ext uri="{FF2B5EF4-FFF2-40B4-BE49-F238E27FC236}">
                <a16:creationId xmlns:a16="http://schemas.microsoft.com/office/drawing/2014/main" id="{DF381CE6-A5A4-6FA6-E384-BBF335800D51}"/>
              </a:ext>
            </a:extLst>
          </p:cNvPr>
          <p:cNvPicPr>
            <a:picLocks noChangeAspect="1"/>
          </p:cNvPicPr>
          <p:nvPr/>
        </p:nvPicPr>
        <p:blipFill>
          <a:blip r:embed="rId5"/>
          <a:stretch>
            <a:fillRect/>
          </a:stretch>
        </p:blipFill>
        <p:spPr>
          <a:xfrm>
            <a:off x="813371" y="1427332"/>
            <a:ext cx="3560089" cy="3560089"/>
          </a:xfrm>
          <a:prstGeom prst="rect">
            <a:avLst/>
          </a:prstGeom>
        </p:spPr>
      </p:pic>
    </p:spTree>
    <p:extLst>
      <p:ext uri="{BB962C8B-B14F-4D97-AF65-F5344CB8AC3E}">
        <p14:creationId xmlns:p14="http://schemas.microsoft.com/office/powerpoint/2010/main" val="41040370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コンパクトカーサンシェード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r>
              <a:rPr lang="en-US" altLang="ja-JP" sz="900" dirty="0">
                <a:latin typeface="Meiryo UI" panose="020B0604030504040204" pitchFamily="34" charset="-128"/>
                <a:ea typeface="Meiryo UI" panose="020B0604030504040204" pitchFamily="34" charset="-128"/>
              </a:rPr>
              <a:t>PVC</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800×1500mm</a:t>
            </a:r>
          </a:p>
          <a:p>
            <a:r>
              <a:rPr lang="ja-JP" altLang="en-US" sz="900" dirty="0">
                <a:latin typeface="Meiryo UI" panose="020B0604030504040204" pitchFamily="34" charset="-128"/>
                <a:ea typeface="Meiryo UI" panose="020B0604030504040204" pitchFamily="34" charset="-128"/>
              </a:rPr>
              <a:t>包装：ポリ入</a:t>
            </a:r>
          </a:p>
          <a:p>
            <a:r>
              <a:rPr lang="ja-JP" altLang="en-US" sz="900" dirty="0">
                <a:latin typeface="Meiryo UI" panose="020B0604030504040204" pitchFamily="34" charset="-128"/>
                <a:ea typeface="Meiryo UI" panose="020B0604030504040204" pitchFamily="34" charset="-128"/>
              </a:rPr>
              <a:t>備考：収納ｻｲｽﾞ／</a:t>
            </a:r>
            <a:r>
              <a:rPr lang="en-US" altLang="ja-JP" sz="900" dirty="0">
                <a:latin typeface="Meiryo UI" panose="020B0604030504040204" pitchFamily="34" charset="-128"/>
                <a:ea typeface="Meiryo UI" panose="020B0604030504040204" pitchFamily="34" charset="-128"/>
              </a:rPr>
              <a:t>280×260mm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真夏の屋外に車を駐車しなければならない方には非常におすすめなカーサンシェードです。取り付けは吸盤で簡単な上、コンパクトに収納できるため使い勝手は抜群！販促用にもおすすめ。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A00AEFD-D85E-4EA5-FFCB-CC3042C779B4}"/>
              </a:ext>
            </a:extLst>
          </p:cNvPr>
          <p:cNvPicPr>
            <a:picLocks noChangeAspect="1"/>
          </p:cNvPicPr>
          <p:nvPr/>
        </p:nvPicPr>
        <p:blipFill>
          <a:blip r:embed="rId5"/>
          <a:stretch>
            <a:fillRect/>
          </a:stretch>
        </p:blipFill>
        <p:spPr>
          <a:xfrm>
            <a:off x="728672" y="1402127"/>
            <a:ext cx="3729990" cy="3729990"/>
          </a:xfrm>
          <a:prstGeom prst="rect">
            <a:avLst/>
          </a:prstGeom>
        </p:spPr>
      </p:pic>
    </p:spTree>
    <p:extLst>
      <p:ext uri="{BB962C8B-B14F-4D97-AF65-F5344CB8AC3E}">
        <p14:creationId xmlns:p14="http://schemas.microsoft.com/office/powerpoint/2010/main" val="9326502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クルリト デイリーバッグ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カラー展開：ネイビー、チャコールブラック、グレー、ミントブルー、セージグリーン、スモークピンク</a:t>
            </a:r>
          </a:p>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290×360(</a:t>
            </a:r>
            <a:r>
              <a:rPr lang="ja-JP" altLang="en-US" sz="900" dirty="0">
                <a:latin typeface="Meiryo UI" panose="020B0604030504040204" pitchFamily="34" charset="-128"/>
                <a:ea typeface="Meiryo UI" panose="020B0604030504040204" pitchFamily="34" charset="-128"/>
              </a:rPr>
              <a:t>持ち手を含む</a:t>
            </a:r>
            <a:r>
              <a:rPr lang="en-US" altLang="ja-JP" sz="900" dirty="0">
                <a:latin typeface="Meiryo UI" panose="020B0604030504040204" pitchFamily="34" charset="-128"/>
                <a:ea typeface="Meiryo UI" panose="020B0604030504040204" pitchFamily="34" charset="-128"/>
              </a:rPr>
              <a:t>540)(mm)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60×180(mm)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14L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老若男女問わず使える、くすみカラーがおしゃれなデイリーバッグ。くるりと丸めれば手のひらサイズにまとまり、大容量で底が広がりお弁当の持ち運びにも便利。販促用のエコバッグに最適です。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EEC5F0E-E30B-25C7-488E-DA279A6F2E22}"/>
              </a:ext>
            </a:extLst>
          </p:cNvPr>
          <p:cNvPicPr>
            <a:picLocks noChangeAspect="1"/>
          </p:cNvPicPr>
          <p:nvPr/>
        </p:nvPicPr>
        <p:blipFill>
          <a:blip r:embed="rId5"/>
          <a:stretch>
            <a:fillRect/>
          </a:stretch>
        </p:blipFill>
        <p:spPr>
          <a:xfrm>
            <a:off x="734956" y="1378022"/>
            <a:ext cx="3560089" cy="3560089"/>
          </a:xfrm>
          <a:prstGeom prst="rect">
            <a:avLst/>
          </a:prstGeom>
        </p:spPr>
      </p:pic>
    </p:spTree>
    <p:extLst>
      <p:ext uri="{BB962C8B-B14F-4D97-AF65-F5344CB8AC3E}">
        <p14:creationId xmlns:p14="http://schemas.microsoft.com/office/powerpoint/2010/main" val="573572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ちょいメモ</a:t>
            </a:r>
            <a:r>
              <a:rPr lang="en-US" altLang="ja-JP" sz="2000" dirty="0">
                <a:solidFill>
                  <a:schemeClr val="bg1"/>
                </a:solidFill>
                <a:latin typeface="Meiryo UI" panose="020B0604030504040204" pitchFamily="34" charset="-128"/>
                <a:ea typeface="Meiryo UI" panose="020B0604030504040204" pitchFamily="34" charset="-128"/>
              </a:rPr>
              <a:t>12</a:t>
            </a:r>
            <a:r>
              <a:rPr lang="ja-JP" altLang="en-US" sz="2000" dirty="0">
                <a:solidFill>
                  <a:schemeClr val="bg1"/>
                </a:solidFill>
                <a:latin typeface="Meiryo UI" panose="020B0604030504040204" pitchFamily="34" charset="-128"/>
                <a:ea typeface="Meiryo UI" panose="020B0604030504040204" pitchFamily="34" charset="-128"/>
              </a:rPr>
              <a:t>桁電卓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樹脂・シリコン・ガラス・</a:t>
            </a:r>
            <a:r>
              <a:rPr lang="en-US" altLang="ja-JP" sz="900" dirty="0">
                <a:latin typeface="Meiryo UI" panose="020B0604030504040204" pitchFamily="34" charset="-128"/>
                <a:ea typeface="Meiryo UI" panose="020B0604030504040204" pitchFamily="34" charset="-128"/>
              </a:rPr>
              <a:t>PET</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18×15×1cm</a:t>
            </a:r>
          </a:p>
          <a:p>
            <a:r>
              <a:rPr lang="ja-JP" altLang="en-US" sz="900" dirty="0">
                <a:latin typeface="Meiryo UI" panose="020B0604030504040204" pitchFamily="34" charset="-128"/>
                <a:ea typeface="Meiryo UI" panose="020B0604030504040204" pitchFamily="34" charset="-128"/>
              </a:rPr>
              <a:t>包装：ヘッダー付化粧箱入り</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CR2025</a:t>
            </a:r>
            <a:r>
              <a:rPr lang="ja-JP" altLang="en-US" sz="900" dirty="0">
                <a:latin typeface="Meiryo UI" panose="020B0604030504040204" pitchFamily="34" charset="-128"/>
                <a:ea typeface="Meiryo UI" panose="020B0604030504040204" pitchFamily="34" charset="-128"/>
              </a:rPr>
              <a:t>ボタン電池</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個使用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モニター用付属</a:t>
            </a:r>
            <a:r>
              <a:rPr lang="en-US" altLang="ja-JP" sz="900" dirty="0">
                <a:latin typeface="Meiryo UI" panose="020B0604030504040204" pitchFamily="34" charset="-128"/>
                <a:ea typeface="Meiryo UI" panose="020B0604030504040204" pitchFamily="34" charset="-128"/>
              </a:rPr>
              <a:t>) &lt;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&gt; </a:t>
            </a:r>
            <a:r>
              <a:rPr lang="ja-JP" altLang="en-US" sz="900" dirty="0">
                <a:latin typeface="Meiryo UI" panose="020B0604030504040204" pitchFamily="34" charset="-128"/>
                <a:ea typeface="Meiryo UI" panose="020B0604030504040204" pitchFamily="34" charset="-128"/>
              </a:rPr>
              <a:t>専用ペン</a:t>
            </a:r>
            <a:r>
              <a:rPr lang="en-US" altLang="ja-JP" sz="900" dirty="0">
                <a:latin typeface="Meiryo UI" panose="020B0604030504040204" pitchFamily="34" charset="-128"/>
                <a:ea typeface="Meiryo UI" panose="020B0604030504040204" pitchFamily="34" charset="-128"/>
              </a:rPr>
              <a:t>×1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筆圧感知式でイラストなども掛ける電子メモパッドと</a:t>
            </a:r>
            <a:r>
              <a:rPr lang="en-US" altLang="ja-JP" sz="1600" dirty="0"/>
              <a:t>12</a:t>
            </a:r>
            <a:r>
              <a:rPr lang="ja-JP" altLang="en-US" sz="1600" dirty="0"/>
              <a:t>桁の電卓がひとつになった、ありそうで無かった便利アイテム。ビジネスマン向けキャンペーンの特典用などにもおすすめです。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8CBD6DCF-6132-6C60-1E81-336F19A3A34D}"/>
              </a:ext>
            </a:extLst>
          </p:cNvPr>
          <p:cNvPicPr>
            <a:picLocks noChangeAspect="1"/>
          </p:cNvPicPr>
          <p:nvPr/>
        </p:nvPicPr>
        <p:blipFill>
          <a:blip r:embed="rId5"/>
          <a:stretch>
            <a:fillRect/>
          </a:stretch>
        </p:blipFill>
        <p:spPr>
          <a:xfrm>
            <a:off x="731162" y="1429153"/>
            <a:ext cx="3560089" cy="3560089"/>
          </a:xfrm>
          <a:prstGeom prst="rect">
            <a:avLst/>
          </a:prstGeom>
        </p:spPr>
      </p:pic>
    </p:spTree>
    <p:extLst>
      <p:ext uri="{BB962C8B-B14F-4D97-AF65-F5344CB8AC3E}">
        <p14:creationId xmlns:p14="http://schemas.microsoft.com/office/powerpoint/2010/main" val="37104806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コロック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70×70×35mm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/85×80×45mm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TW" altLang="en-US" sz="900" b="0" i="0" dirty="0">
                <a:solidFill>
                  <a:srgbClr val="333333"/>
                </a:solidFill>
                <a:effectLst/>
                <a:latin typeface="-apple-system"/>
              </a:rPr>
              <a:t>単</a:t>
            </a:r>
            <a:r>
              <a:rPr lang="en-US" altLang="zh-TW" sz="900" b="0" i="0" dirty="0">
                <a:solidFill>
                  <a:srgbClr val="333333"/>
                </a:solidFill>
                <a:effectLst/>
                <a:latin typeface="-apple-system"/>
              </a:rPr>
              <a:t>4</a:t>
            </a:r>
            <a:r>
              <a:rPr lang="zh-TW" altLang="en-US" sz="900" b="0" i="0" dirty="0">
                <a:solidFill>
                  <a:srgbClr val="333333"/>
                </a:solidFill>
                <a:effectLst/>
                <a:latin typeface="-apple-system"/>
              </a:rPr>
              <a:t>電池</a:t>
            </a:r>
            <a:r>
              <a:rPr lang="en-US" altLang="zh-TW" sz="900" b="0" i="0" dirty="0">
                <a:solidFill>
                  <a:srgbClr val="333333"/>
                </a:solidFill>
                <a:effectLst/>
                <a:latin typeface="-apple-system"/>
              </a:rPr>
              <a:t>2</a:t>
            </a:r>
            <a:r>
              <a:rPr lang="zh-TW" altLang="en-US" sz="900" b="0" i="0">
                <a:solidFill>
                  <a:srgbClr val="333333"/>
                </a:solidFill>
                <a:effectLst/>
                <a:latin typeface="-apple-system"/>
              </a:rPr>
              <a:t>本別売</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コロッと転がして向きを変えると時計やカレンダー、アラーム、気温等を表示する便利なデジタル時計です。カラーバリエーションはホワイトとブラックの</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色。オリジナル名入れ可能です。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475559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ピクニック保冷温バッグ</a:t>
            </a:r>
            <a:r>
              <a:rPr lang="en-US" altLang="ja-JP" sz="2000" dirty="0">
                <a:solidFill>
                  <a:schemeClr val="bg1"/>
                </a:solidFill>
                <a:latin typeface="Meiryo UI" panose="020B0604030504040204" pitchFamily="34" charset="-128"/>
                <a:ea typeface="Meiryo UI" panose="020B0604030504040204" pitchFamily="34" charset="-128"/>
              </a:rPr>
              <a:t>1</a:t>
            </a:r>
            <a:r>
              <a:rPr lang="ja-JP" altLang="en-US" sz="2000" dirty="0">
                <a:solidFill>
                  <a:schemeClr val="bg1"/>
                </a:solidFill>
                <a:latin typeface="Meiryo UI" panose="020B0604030504040204" pitchFamily="34" charset="-128"/>
                <a:ea typeface="Meiryo UI" panose="020B0604030504040204" pitchFamily="34" charset="-128"/>
              </a:rPr>
              <a:t>個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プリント色数：</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色取混</a:t>
            </a:r>
          </a:p>
          <a:p>
            <a:r>
              <a:rPr lang="ja-JP" altLang="en-US" sz="900" dirty="0">
                <a:latin typeface="Meiryo UI" panose="020B0604030504040204" pitchFamily="34" charset="-128"/>
                <a:ea typeface="Meiryo UI" panose="020B0604030504040204" pitchFamily="34" charset="-128"/>
              </a:rPr>
              <a:t>素材：ポリエステル</a:t>
            </a:r>
            <a:r>
              <a:rPr lang="en-US" altLang="ja-JP" sz="900" dirty="0">
                <a:latin typeface="Meiryo UI" panose="020B0604030504040204" pitchFamily="34" charset="-128"/>
                <a:ea typeface="Meiryo UI" panose="020B0604030504040204" pitchFamily="34" charset="-128"/>
              </a:rPr>
              <a:t>(PVC</a:t>
            </a:r>
            <a:r>
              <a:rPr lang="ja-JP" altLang="en-US" sz="900" dirty="0">
                <a:latin typeface="Meiryo UI" panose="020B0604030504040204" pitchFamily="34" charset="-128"/>
                <a:ea typeface="Meiryo UI" panose="020B0604030504040204" pitchFamily="34" charset="-128"/>
              </a:rPr>
              <a:t>コーティング</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・ポリエチレン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アルミ蒸着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・亜鉛合金・ナイロン・ポリアセタール</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30×23×31cm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400g</a:t>
            </a:r>
          </a:p>
          <a:p>
            <a:r>
              <a:rPr lang="ja-JP" altLang="en-US" sz="900" dirty="0">
                <a:latin typeface="Meiryo UI" panose="020B0604030504040204" pitchFamily="34" charset="-128"/>
                <a:ea typeface="Meiryo UI" panose="020B0604030504040204" pitchFamily="34" charset="-128"/>
              </a:rPr>
              <a:t>包装：ポリ袋入り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保冷温効果の高いアルミ蒸着フィルム仕様で、暑い真夏のお買い物やアウトドアシーンに非常に便利なバッグです。</a:t>
            </a:r>
            <a:r>
              <a:rPr lang="en-US" altLang="ja-JP" sz="1600" dirty="0"/>
              <a:t>2L</a:t>
            </a:r>
            <a:r>
              <a:rPr lang="ja-JP" altLang="en-US" sz="1600" dirty="0"/>
              <a:t>ペットボトルが</a:t>
            </a:r>
            <a:r>
              <a:rPr lang="en-US" altLang="ja-JP" sz="1600" dirty="0"/>
              <a:t>6</a:t>
            </a:r>
            <a:r>
              <a:rPr lang="ja-JP" altLang="en-US" sz="1600" dirty="0"/>
              <a:t>本入る大容量サイズなため使い勝手も抜群です！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981203D-C7AA-0AC5-AC19-0F13E2310463}"/>
              </a:ext>
            </a:extLst>
          </p:cNvPr>
          <p:cNvPicPr>
            <a:picLocks noChangeAspect="1"/>
          </p:cNvPicPr>
          <p:nvPr/>
        </p:nvPicPr>
        <p:blipFill>
          <a:blip r:embed="rId5"/>
          <a:stretch>
            <a:fillRect/>
          </a:stretch>
        </p:blipFill>
        <p:spPr>
          <a:xfrm>
            <a:off x="635643" y="1226481"/>
            <a:ext cx="3823667" cy="3823667"/>
          </a:xfrm>
          <a:prstGeom prst="rect">
            <a:avLst/>
          </a:prstGeom>
        </p:spPr>
      </p:pic>
    </p:spTree>
    <p:extLst>
      <p:ext uri="{BB962C8B-B14F-4D97-AF65-F5344CB8AC3E}">
        <p14:creationId xmlns:p14="http://schemas.microsoft.com/office/powerpoint/2010/main" val="31087495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モバイルウォータープルーフポーチ </a:t>
            </a:r>
            <a:r>
              <a:rPr lang="en-US" altLang="ja-JP" sz="2000" dirty="0">
                <a:solidFill>
                  <a:schemeClr val="bg1"/>
                </a:solidFill>
                <a:latin typeface="Meiryo UI" panose="020B0604030504040204" pitchFamily="34" charset="-128"/>
                <a:ea typeface="Meiryo UI" panose="020B0604030504040204" pitchFamily="34" charset="-128"/>
              </a:rPr>
              <a:t>6.7</a:t>
            </a:r>
            <a:r>
              <a:rPr lang="ja-JP" altLang="en-US" sz="2000" dirty="0">
                <a:solidFill>
                  <a:schemeClr val="bg1"/>
                </a:solidFill>
                <a:latin typeface="Meiryo UI" panose="020B0604030504040204" pitchFamily="34" charset="-128"/>
                <a:ea typeface="Meiryo UI" panose="020B0604030504040204" pitchFamily="34" charset="-128"/>
              </a:rPr>
              <a:t>インチ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029756"/>
            <a:ext cx="4140913" cy="1341009"/>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PVC </a:t>
            </a:r>
            <a:r>
              <a:rPr lang="ja-JP" altLang="en-US" sz="900" b="0" i="0" dirty="0">
                <a:solidFill>
                  <a:srgbClr val="333333"/>
                </a:solidFill>
                <a:effectLst/>
                <a:latin typeface="-apple-system"/>
              </a:rPr>
              <a:t>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本体</a:t>
            </a:r>
            <a:r>
              <a:rPr lang="en-US" altLang="ja-JP" sz="900" b="0" i="0" dirty="0">
                <a:solidFill>
                  <a:srgbClr val="333333"/>
                </a:solidFill>
                <a:effectLst/>
                <a:latin typeface="-apple-system"/>
              </a:rPr>
              <a:t>/120×215×17(mm)</a:t>
            </a:r>
            <a:r>
              <a:rPr lang="ja-JP" altLang="en-US" sz="900" b="0" i="0" dirty="0">
                <a:solidFill>
                  <a:srgbClr val="333333"/>
                </a:solidFill>
                <a:effectLst/>
                <a:latin typeface="-apple-system"/>
              </a:rPr>
              <a:t>、ネックストラップ</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全長約</a:t>
            </a:r>
            <a:r>
              <a:rPr lang="en-US" altLang="ja-JP" sz="900" b="0" i="0" dirty="0">
                <a:solidFill>
                  <a:srgbClr val="333333"/>
                </a:solidFill>
                <a:effectLst/>
                <a:latin typeface="-apple-system"/>
              </a:rPr>
              <a:t>890(mm)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機　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防水等級</a:t>
            </a:r>
            <a:r>
              <a:rPr lang="en-US" altLang="ja-JP" sz="900" b="0" i="0" dirty="0">
                <a:solidFill>
                  <a:srgbClr val="333333"/>
                </a:solidFill>
                <a:effectLst/>
                <a:latin typeface="-apple-system"/>
              </a:rPr>
              <a:t>IPX8</a:t>
            </a:r>
            <a:r>
              <a:rPr lang="ja-JP" altLang="en-US" sz="900" b="0" i="0" dirty="0">
                <a:solidFill>
                  <a:srgbClr val="333333"/>
                </a:solidFill>
                <a:effectLst/>
                <a:latin typeface="-apple-system"/>
              </a:rPr>
              <a:t>取得</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水深</a:t>
            </a:r>
            <a:r>
              <a:rPr lang="en-US" altLang="ja-JP" sz="900" b="0" i="0" dirty="0">
                <a:solidFill>
                  <a:srgbClr val="333333"/>
                </a:solidFill>
                <a:effectLst/>
                <a:latin typeface="-apple-system"/>
              </a:rPr>
              <a:t>2m</a:t>
            </a:r>
            <a:r>
              <a:rPr lang="ja-JP" altLang="en-US" sz="900" b="0" i="0" dirty="0">
                <a:solidFill>
                  <a:srgbClr val="333333"/>
                </a:solidFill>
                <a:effectLst/>
                <a:latin typeface="-apple-system"/>
              </a:rPr>
              <a:t>へ</a:t>
            </a:r>
            <a:r>
              <a:rPr lang="en-US" altLang="ja-JP" sz="900" b="0" i="0" dirty="0">
                <a:solidFill>
                  <a:srgbClr val="333333"/>
                </a:solidFill>
                <a:effectLst/>
                <a:latin typeface="-apple-system"/>
              </a:rPr>
              <a:t>1</a:t>
            </a:r>
            <a:r>
              <a:rPr lang="ja-JP" altLang="en-US" sz="900" b="0" i="0" dirty="0">
                <a:solidFill>
                  <a:srgbClr val="333333"/>
                </a:solidFill>
                <a:effectLst/>
                <a:latin typeface="-apple-system"/>
              </a:rPr>
              <a:t>時間水没させても内部に浸水が無い</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防水性能を有します。</a:t>
            </a:r>
            <a:r>
              <a:rPr lang="en-US" altLang="ja-JP" sz="900" b="0" i="0" dirty="0">
                <a:solidFill>
                  <a:srgbClr val="333333"/>
                </a:solidFill>
                <a:effectLst/>
                <a:latin typeface="-apple-system"/>
              </a:rPr>
              <a:t>)</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取説付</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台紙面</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、ストラップ付</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HDPE</a:t>
            </a:r>
            <a:r>
              <a:rPr lang="ja-JP" altLang="en-US" sz="900" b="0" i="0" dirty="0">
                <a:solidFill>
                  <a:srgbClr val="333333"/>
                </a:solidFill>
                <a:effectLst/>
                <a:latin typeface="-apple-system"/>
              </a:rPr>
              <a:t>袋、台紙</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安全パーツ付</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ストラップ</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、参考収納寸法</a:t>
            </a:r>
            <a:r>
              <a:rPr lang="en-US" altLang="ja-JP" sz="900" b="0" i="0" dirty="0">
                <a:solidFill>
                  <a:srgbClr val="333333"/>
                </a:solidFill>
                <a:effectLst/>
                <a:latin typeface="-apple-system"/>
              </a:rPr>
              <a:t>/79×162×8(mm)※</a:t>
            </a:r>
            <a:r>
              <a:rPr lang="ja-JP" altLang="en-US" sz="900" b="0" i="0" dirty="0">
                <a:solidFill>
                  <a:srgbClr val="333333"/>
                </a:solidFill>
                <a:effectLst/>
                <a:latin typeface="-apple-system"/>
              </a:rPr>
              <a:t>参</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考値のため、寸法内でも形状によっては収納できない場合がござ</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います。</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4922807"/>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807391"/>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latin typeface="-apple-system"/>
              </a:rPr>
              <a:t>6.7</a:t>
            </a:r>
            <a:r>
              <a:rPr lang="ja-JP" altLang="en-US" sz="1600" b="0" i="0" dirty="0">
                <a:solidFill>
                  <a:srgbClr val="333333"/>
                </a:solidFill>
                <a:effectLst/>
                <a:latin typeface="-apple-system"/>
              </a:rPr>
              <a:t>インチサイズのスマホまで対応可能な上、入れたままでも操作が可能なウォータープルーフポーチです。どんなスマホにも合わせられるホワイトとブラックの</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色展開から選べます。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43329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ファミリーライフ</a:t>
            </a:r>
            <a:r>
              <a:rPr lang="en-US" altLang="ja-JP" sz="2000" dirty="0">
                <a:solidFill>
                  <a:schemeClr val="bg1"/>
                </a:solidFill>
                <a:latin typeface="Meiryo UI" panose="020B0604030504040204" pitchFamily="34" charset="-128"/>
                <a:ea typeface="Meiryo UI" panose="020B0604030504040204" pitchFamily="34" charset="-128"/>
              </a:rPr>
              <a:t>6</a:t>
            </a:r>
            <a:r>
              <a:rPr lang="ja-JP" altLang="en-US" sz="2000" dirty="0">
                <a:solidFill>
                  <a:schemeClr val="bg1"/>
                </a:solidFill>
                <a:latin typeface="Meiryo UI" panose="020B0604030504040204" pitchFamily="34" charset="-128"/>
                <a:ea typeface="Meiryo UI" panose="020B0604030504040204" pitchFamily="34" charset="-128"/>
              </a:rPr>
              <a:t>点セット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包装：化粧箱入り</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&lt;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&gt; </a:t>
            </a:r>
            <a:r>
              <a:rPr lang="ja-JP" altLang="en-US" sz="900" dirty="0">
                <a:latin typeface="Meiryo UI" panose="020B0604030504040204" pitchFamily="34" charset="-128"/>
                <a:ea typeface="Meiryo UI" panose="020B0604030504040204" pitchFamily="34" charset="-128"/>
              </a:rPr>
              <a:t>・花王 キュキュット</a:t>
            </a:r>
            <a:r>
              <a:rPr lang="en-US" altLang="ja-JP" sz="900" dirty="0">
                <a:latin typeface="Meiryo UI" panose="020B0604030504040204" pitchFamily="34" charset="-128"/>
                <a:ea typeface="Meiryo UI" panose="020B0604030504040204" pitchFamily="34" charset="-128"/>
              </a:rPr>
              <a:t>240ml(</a:t>
            </a:r>
            <a:r>
              <a:rPr lang="ja-JP" altLang="en-US" sz="900" dirty="0">
                <a:latin typeface="Meiryo UI" panose="020B0604030504040204" pitchFamily="34" charset="-128"/>
                <a:ea typeface="Meiryo UI" panose="020B0604030504040204" pitchFamily="34" charset="-128"/>
              </a:rPr>
              <a:t>クリア除菌</a:t>
            </a:r>
            <a:r>
              <a:rPr lang="en-US" altLang="ja-JP" sz="900" dirty="0">
                <a:latin typeface="Meiryo UI" panose="020B0604030504040204" pitchFamily="34" charset="-128"/>
                <a:ea typeface="Meiryo UI" panose="020B0604030504040204" pitchFamily="34" charset="-128"/>
              </a:rPr>
              <a:t>)×1 </a:t>
            </a:r>
            <a:r>
              <a:rPr lang="ja-JP" altLang="en-US" sz="900" dirty="0">
                <a:latin typeface="Meiryo UI" panose="020B0604030504040204" pitchFamily="34" charset="-128"/>
                <a:ea typeface="Meiryo UI" panose="020B0604030504040204" pitchFamily="34" charset="-128"/>
              </a:rPr>
              <a:t>・花王 キュキュット</a:t>
            </a:r>
            <a:r>
              <a:rPr lang="en-US" altLang="ja-JP" sz="900" dirty="0">
                <a:latin typeface="Meiryo UI" panose="020B0604030504040204" pitchFamily="34" charset="-128"/>
                <a:ea typeface="Meiryo UI" panose="020B0604030504040204" pitchFamily="34" charset="-128"/>
              </a:rPr>
              <a:t>240ml(Natural Days+</a:t>
            </a:r>
            <a:r>
              <a:rPr lang="ja-JP" altLang="en-US" sz="900" dirty="0">
                <a:latin typeface="Meiryo UI" panose="020B0604030504040204" pitchFamily="34" charset="-128"/>
                <a:ea typeface="Meiryo UI" panose="020B0604030504040204" pitchFamily="34" charset="-128"/>
              </a:rPr>
              <a:t>除菌無香性</a:t>
            </a:r>
            <a:r>
              <a:rPr lang="en-US" altLang="ja-JP" sz="900" dirty="0">
                <a:latin typeface="Meiryo UI" panose="020B0604030504040204" pitchFamily="34" charset="-128"/>
                <a:ea typeface="Meiryo UI" panose="020B0604030504040204" pitchFamily="34" charset="-128"/>
              </a:rPr>
              <a:t>)×1 </a:t>
            </a:r>
            <a:r>
              <a:rPr lang="ja-JP" altLang="en-US" sz="900" dirty="0">
                <a:latin typeface="Meiryo UI" panose="020B0604030504040204" pitchFamily="34" charset="-128"/>
                <a:ea typeface="Meiryo UI" panose="020B0604030504040204" pitchFamily="34" charset="-128"/>
              </a:rPr>
              <a:t>・花王 ビオレ</a:t>
            </a:r>
            <a:r>
              <a:rPr lang="en-US" altLang="ja-JP" sz="900" dirty="0">
                <a:latin typeface="Meiryo UI" panose="020B0604030504040204" pitchFamily="34" charset="-128"/>
                <a:ea typeface="Meiryo UI" panose="020B0604030504040204" pitchFamily="34" charset="-128"/>
              </a:rPr>
              <a:t>u</a:t>
            </a:r>
            <a:r>
              <a:rPr lang="ja-JP" altLang="en-US" sz="900" dirty="0">
                <a:latin typeface="Meiryo UI" panose="020B0604030504040204" pitchFamily="34" charset="-128"/>
                <a:ea typeface="Meiryo UI" panose="020B0604030504040204" pitchFamily="34" charset="-128"/>
              </a:rPr>
              <a:t>除菌やわらかウェットシート</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アルコールタイプ</a:t>
            </a:r>
            <a:r>
              <a:rPr lang="en-US" altLang="ja-JP" sz="900" dirty="0">
                <a:latin typeface="Meiryo UI" panose="020B0604030504040204" pitchFamily="34" charset="-128"/>
                <a:ea typeface="Meiryo UI" panose="020B0604030504040204" pitchFamily="34" charset="-128"/>
              </a:rPr>
              <a:t>)×1 </a:t>
            </a:r>
            <a:r>
              <a:rPr lang="ja-JP" altLang="en-US" sz="900" dirty="0">
                <a:latin typeface="Meiryo UI" panose="020B0604030504040204" pitchFamily="34" charset="-128"/>
                <a:ea typeface="Meiryo UI" panose="020B0604030504040204" pitchFamily="34" charset="-128"/>
              </a:rPr>
              <a:t>・花王 バブ</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森の香り</a:t>
            </a:r>
            <a:r>
              <a:rPr lang="en-US" altLang="ja-JP" sz="900" dirty="0">
                <a:latin typeface="Meiryo UI" panose="020B0604030504040204" pitchFamily="34" charset="-128"/>
                <a:ea typeface="Meiryo UI" panose="020B0604030504040204" pitchFamily="34" charset="-128"/>
              </a:rPr>
              <a:t>)×1 </a:t>
            </a:r>
            <a:r>
              <a:rPr lang="ja-JP" altLang="en-US" sz="900" dirty="0">
                <a:latin typeface="Meiryo UI" panose="020B0604030504040204" pitchFamily="34" charset="-128"/>
                <a:ea typeface="Meiryo UI" panose="020B0604030504040204" pitchFamily="34" charset="-128"/>
              </a:rPr>
              <a:t>・ネットクリーナー</a:t>
            </a:r>
            <a:r>
              <a:rPr lang="en-US" altLang="ja-JP" sz="900" dirty="0">
                <a:latin typeface="Meiryo UI" panose="020B0604030504040204" pitchFamily="34" charset="-128"/>
                <a:ea typeface="Meiryo UI" panose="020B0604030504040204" pitchFamily="34" charset="-128"/>
              </a:rPr>
              <a:t>×2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食器用洗剤キュキュット</a:t>
            </a:r>
            <a:r>
              <a:rPr lang="en-US" altLang="ja-JP" sz="1600" dirty="0"/>
              <a:t>2</a:t>
            </a:r>
            <a:r>
              <a:rPr lang="ja-JP" altLang="en-US" sz="1600" dirty="0"/>
              <a:t>種類に加え、ビオレ</a:t>
            </a:r>
            <a:r>
              <a:rPr lang="en-US" altLang="ja-JP" sz="1600" dirty="0"/>
              <a:t>U</a:t>
            </a:r>
            <a:r>
              <a:rPr lang="ja-JP" altLang="en-US" sz="1600" dirty="0"/>
              <a:t>除菌やわらかウェットシート、入</a:t>
            </a:r>
            <a:r>
              <a:rPr lang="en-US" altLang="ja-JP" sz="1600" dirty="0"/>
              <a:t>y</a:t>
            </a:r>
            <a:r>
              <a:rPr lang="ja-JP" altLang="en-US" sz="1600" dirty="0"/>
              <a:t>ク剤なバブなど、花王製品を詰め合わせた日常生活に必要不可欠なアイテムの詰め合わせセットです。 </a:t>
            </a:r>
            <a:endParaRPr lang="en-US" altLang="ja-JP"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6" name="図 25">
            <a:extLst>
              <a:ext uri="{FF2B5EF4-FFF2-40B4-BE49-F238E27FC236}">
                <a16:creationId xmlns:a16="http://schemas.microsoft.com/office/drawing/2014/main" id="{0E9A3F1B-1AA5-8000-D841-53B4A89964BB}"/>
              </a:ext>
            </a:extLst>
          </p:cNvPr>
          <p:cNvPicPr>
            <a:picLocks noChangeAspect="1"/>
          </p:cNvPicPr>
          <p:nvPr/>
        </p:nvPicPr>
        <p:blipFill>
          <a:blip r:embed="rId5"/>
          <a:stretch>
            <a:fillRect/>
          </a:stretch>
        </p:blipFill>
        <p:spPr>
          <a:xfrm>
            <a:off x="709624" y="1381093"/>
            <a:ext cx="3684270" cy="3684270"/>
          </a:xfrm>
          <a:prstGeom prst="rect">
            <a:avLst/>
          </a:prstGeom>
        </p:spPr>
      </p:pic>
    </p:spTree>
    <p:extLst>
      <p:ext uri="{BB962C8B-B14F-4D97-AF65-F5344CB8AC3E}">
        <p14:creationId xmlns:p14="http://schemas.microsoft.com/office/powerpoint/2010/main" val="3326541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今治産</a:t>
            </a:r>
            <a:r>
              <a:rPr lang="en-US" altLang="ja-JP" sz="2000" dirty="0">
                <a:solidFill>
                  <a:schemeClr val="bg1"/>
                </a:solidFill>
                <a:latin typeface="Meiryo UI" panose="020B0604030504040204" pitchFamily="34" charset="-128"/>
                <a:ea typeface="Meiryo UI" panose="020B0604030504040204" pitchFamily="34" charset="-128"/>
              </a:rPr>
              <a:t>&amp;</a:t>
            </a:r>
            <a:r>
              <a:rPr lang="ja-JP" altLang="en-US" sz="2000" dirty="0">
                <a:solidFill>
                  <a:schemeClr val="bg1"/>
                </a:solidFill>
                <a:latin typeface="Meiryo UI" panose="020B0604030504040204" pitchFamily="34" charset="-128"/>
                <a:ea typeface="Meiryo UI" panose="020B0604030504040204" pitchFamily="34" charset="-128"/>
              </a:rPr>
              <a:t>泉州産フェイスタオルセット</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エコマーク認定</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素材：綿</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無漂白</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サイズ：今治産フェイスタオル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33×75cm </a:t>
            </a:r>
            <a:r>
              <a:rPr lang="ja-JP" altLang="en-US" sz="900" dirty="0">
                <a:latin typeface="Meiryo UI" panose="020B0604030504040204" pitchFamily="34" charset="-128"/>
                <a:ea typeface="Meiryo UI" panose="020B0604030504040204" pitchFamily="34" charset="-128"/>
              </a:rPr>
              <a:t>泉州産フェイスタオル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34×75cm</a:t>
            </a:r>
          </a:p>
          <a:p>
            <a:r>
              <a:rPr lang="ja-JP" altLang="en-US" sz="900" dirty="0">
                <a:latin typeface="Meiryo UI" panose="020B0604030504040204" pitchFamily="34" charset="-128"/>
                <a:ea typeface="Meiryo UI" panose="020B0604030504040204" pitchFamily="34" charset="-128"/>
              </a:rPr>
              <a:t>包装：化粧箱入り</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&lt;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&gt; </a:t>
            </a:r>
            <a:r>
              <a:rPr lang="ja-JP" altLang="en-US" sz="900" dirty="0">
                <a:latin typeface="Meiryo UI" panose="020B0604030504040204" pitchFamily="34" charset="-128"/>
                <a:ea typeface="Meiryo UI" panose="020B0604030504040204" pitchFamily="34" charset="-128"/>
              </a:rPr>
              <a:t>今治産フェイスタオル</a:t>
            </a:r>
            <a:r>
              <a:rPr lang="en-US" altLang="ja-JP" sz="900" dirty="0">
                <a:latin typeface="Meiryo UI" panose="020B0604030504040204" pitchFamily="34" charset="-128"/>
                <a:ea typeface="Meiryo UI" panose="020B0604030504040204" pitchFamily="34" charset="-128"/>
              </a:rPr>
              <a:t>×1 </a:t>
            </a:r>
            <a:r>
              <a:rPr lang="ja-JP" altLang="en-US" sz="900" dirty="0">
                <a:latin typeface="Meiryo UI" panose="020B0604030504040204" pitchFamily="34" charset="-128"/>
                <a:ea typeface="Meiryo UI" panose="020B0604030504040204" pitchFamily="34" charset="-128"/>
              </a:rPr>
              <a:t>泉州産フェイスタオル</a:t>
            </a:r>
            <a:r>
              <a:rPr lang="en-US" altLang="ja-JP" sz="900" dirty="0">
                <a:latin typeface="Meiryo UI" panose="020B0604030504040204" pitchFamily="34" charset="-128"/>
                <a:ea typeface="Meiryo UI" panose="020B0604030504040204" pitchFamily="34" charset="-128"/>
              </a:rPr>
              <a:t>×1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普段使いに便利な綿素材のフェイスタオルセット。今治＆泉州の</a:t>
            </a:r>
            <a:r>
              <a:rPr lang="en-US" altLang="ja-JP" sz="1600" dirty="0"/>
              <a:t>2</a:t>
            </a:r>
            <a:r>
              <a:rPr lang="ja-JP" altLang="en-US" sz="1600" dirty="0"/>
              <a:t>大タオルブランドのライセンス認定を取得。地球環境に優しいエコマーク付きで、どちらも厳しい検査基準を合格しています。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1" name="図 30">
            <a:extLst>
              <a:ext uri="{FF2B5EF4-FFF2-40B4-BE49-F238E27FC236}">
                <a16:creationId xmlns:a16="http://schemas.microsoft.com/office/drawing/2014/main" id="{D5853785-BB3C-6E1B-90C8-E207675E9248}"/>
              </a:ext>
            </a:extLst>
          </p:cNvPr>
          <p:cNvPicPr>
            <a:picLocks noChangeAspect="1"/>
          </p:cNvPicPr>
          <p:nvPr/>
        </p:nvPicPr>
        <p:blipFill>
          <a:blip r:embed="rId5"/>
          <a:stretch>
            <a:fillRect/>
          </a:stretch>
        </p:blipFill>
        <p:spPr>
          <a:xfrm>
            <a:off x="671993" y="1306155"/>
            <a:ext cx="3722832" cy="3722832"/>
          </a:xfrm>
          <a:prstGeom prst="rect">
            <a:avLst/>
          </a:prstGeom>
        </p:spPr>
      </p:pic>
    </p:spTree>
    <p:extLst>
      <p:ext uri="{BB962C8B-B14F-4D97-AF65-F5344CB8AC3E}">
        <p14:creationId xmlns:p14="http://schemas.microsoft.com/office/powerpoint/2010/main" val="3632940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 altLang="ja-JP" sz="2000" dirty="0">
                <a:solidFill>
                  <a:schemeClr val="bg1"/>
                </a:solidFill>
                <a:latin typeface="Meiryo UI" panose="020B0604030504040204" pitchFamily="34" charset="-128"/>
                <a:ea typeface="Meiryo UI" panose="020B0604030504040204" pitchFamily="34" charset="-128"/>
              </a:rPr>
              <a:t>COB3</a:t>
            </a:r>
            <a:r>
              <a:rPr lang="ja-JP" altLang="en-US" sz="2000">
                <a:solidFill>
                  <a:schemeClr val="bg1"/>
                </a:solidFill>
                <a:latin typeface="Meiryo UI" panose="020B0604030504040204" pitchFamily="34" charset="-128"/>
                <a:ea typeface="Meiryo UI" panose="020B0604030504040204" pitchFamily="34" charset="-128"/>
              </a:rPr>
              <a:t>フェイスランタン ビッグライト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39082" y="5281134"/>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PP </a:t>
            </a:r>
            <a:r>
              <a:rPr lang="ja-JP" altLang="en-US" sz="900">
                <a:latin typeface="Meiryo UI" panose="020B0604030504040204" pitchFamily="34" charset="-128"/>
                <a:ea typeface="Meiryo UI" panose="020B0604030504040204" pitchFamily="34" charset="-128"/>
              </a:rPr>
              <a:t>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Φ86×145(</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ランタン使用時</a:t>
            </a:r>
            <a:r>
              <a:rPr lang="en-US" altLang="ja-JP"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Φ86×195(</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付属品：単</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乾電池</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付属</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装：エアパッキン、紙箱</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懐中電灯にもなるしランタンとしても使える強力なビッグライトです。アウトドアイベントはもちろん、緊急災害時などにも非常に役立ちますのでひとつ備えて置くと安心。是非ご活用ください。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7BA21CD-F192-7149-BA71-82F2D9792DF4}"/>
              </a:ext>
            </a:extLst>
          </p:cNvPr>
          <p:cNvPicPr>
            <a:picLocks noChangeAspect="1"/>
          </p:cNvPicPr>
          <p:nvPr/>
        </p:nvPicPr>
        <p:blipFill>
          <a:blip r:embed="rId5"/>
          <a:stretch>
            <a:fillRect/>
          </a:stretch>
        </p:blipFill>
        <p:spPr>
          <a:xfrm>
            <a:off x="758545" y="1576866"/>
            <a:ext cx="3393786" cy="3341707"/>
          </a:xfrm>
          <a:prstGeom prst="rect">
            <a:avLst/>
          </a:prstGeom>
        </p:spPr>
      </p:pic>
    </p:spTree>
    <p:extLst>
      <p:ext uri="{BB962C8B-B14F-4D97-AF65-F5344CB8AC3E}">
        <p14:creationId xmlns:p14="http://schemas.microsoft.com/office/powerpoint/2010/main" val="567226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書いて消せるフードコンテナ </a:t>
            </a:r>
            <a:r>
              <a:rPr lang="en-US" altLang="ja-JP" sz="2000" dirty="0">
                <a:solidFill>
                  <a:schemeClr val="bg1"/>
                </a:solidFill>
                <a:latin typeface="Meiryo UI" panose="020B0604030504040204" pitchFamily="34" charset="-128"/>
                <a:ea typeface="Meiryo UI" panose="020B0604030504040204" pitchFamily="34" charset="-128"/>
              </a:rPr>
              <a:t>400ml 2</a:t>
            </a:r>
            <a:r>
              <a:rPr lang="ja-JP" altLang="en-US" sz="2000" dirty="0">
                <a:solidFill>
                  <a:schemeClr val="bg1"/>
                </a:solidFill>
                <a:latin typeface="Meiryo UI" panose="020B0604030504040204" pitchFamily="34" charset="-128"/>
                <a:ea typeface="Meiryo UI" panose="020B0604030504040204" pitchFamily="34" charset="-128"/>
              </a:rPr>
              <a:t>個セット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カラー展開：チョコミルク、ミントレモン、ピーチオレンジ</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124×53×124(mm)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400ml</a:t>
            </a:r>
          </a:p>
          <a:p>
            <a:r>
              <a:rPr lang="ja-JP" altLang="en-US" sz="900" dirty="0">
                <a:latin typeface="Meiryo UI" panose="020B0604030504040204" pitchFamily="34" charset="-128"/>
                <a:ea typeface="Meiryo UI" panose="020B0604030504040204" pitchFamily="34" charset="-128"/>
              </a:rPr>
              <a:t>包装：紙帯、</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、食品衛生検査済、電子レンジ対応可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油性ボールペンで蓋に書き込みができる容量</a:t>
            </a:r>
            <a:r>
              <a:rPr lang="en-US" altLang="ja-JP" sz="1600" dirty="0"/>
              <a:t>400ml</a:t>
            </a:r>
            <a:r>
              <a:rPr lang="ja-JP" altLang="en-US" sz="1600" dirty="0"/>
              <a:t>のフードコンテナ。中身の食品の消費期限を記載して管理すれば、フードロス削減に繋がります。洗剤で簡単に洗い流せて何度も書き込めます。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7" name="図 36">
            <a:extLst>
              <a:ext uri="{FF2B5EF4-FFF2-40B4-BE49-F238E27FC236}">
                <a16:creationId xmlns:a16="http://schemas.microsoft.com/office/drawing/2014/main" id="{1890948B-01B1-C7F8-9B54-5ECCF89CB6F7}"/>
              </a:ext>
            </a:extLst>
          </p:cNvPr>
          <p:cNvPicPr>
            <a:picLocks noChangeAspect="1"/>
          </p:cNvPicPr>
          <p:nvPr/>
        </p:nvPicPr>
        <p:blipFill>
          <a:blip r:embed="rId5"/>
          <a:stretch>
            <a:fillRect/>
          </a:stretch>
        </p:blipFill>
        <p:spPr>
          <a:xfrm>
            <a:off x="670815" y="1357150"/>
            <a:ext cx="3672606" cy="3672606"/>
          </a:xfrm>
          <a:prstGeom prst="rect">
            <a:avLst/>
          </a:prstGeom>
        </p:spPr>
      </p:pic>
    </p:spTree>
    <p:extLst>
      <p:ext uri="{BB962C8B-B14F-4D97-AF65-F5344CB8AC3E}">
        <p14:creationId xmlns:p14="http://schemas.microsoft.com/office/powerpoint/2010/main" val="3625784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クルリト リサイクルクーラーバッグ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材：ポリエステル（リサクイル</a:t>
            </a:r>
            <a:r>
              <a:rPr lang="en" altLang="ja-JP" sz="900" dirty="0">
                <a:latin typeface="Meiryo UI" panose="020B0604030504040204" pitchFamily="34" charset="-128"/>
                <a:ea typeface="Meiryo UI" panose="020B0604030504040204" pitchFamily="34" charset="-128"/>
              </a:rPr>
              <a:t>PE</a:t>
            </a:r>
            <a:r>
              <a:rPr lang="ja-JP" altLang="en" sz="900">
                <a:latin typeface="Meiryo UI" panose="020B0604030504040204" pitchFamily="34" charset="-128"/>
                <a:ea typeface="Meiryo UI" panose="020B0604030504040204" pitchFamily="34" charset="-128"/>
              </a:rPr>
              <a:t>Ｔ）、</a:t>
            </a:r>
            <a:r>
              <a:rPr lang="ja-JP" altLang="en-US" sz="900">
                <a:latin typeface="Meiryo UI" panose="020B0604030504040204" pitchFamily="34" charset="-128"/>
                <a:ea typeface="Meiryo UI" panose="020B0604030504040204" pitchFamily="34" charset="-128"/>
              </a:rPr>
              <a:t>アルミ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400×250×180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25×390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9</a:t>
            </a:r>
            <a:r>
              <a:rPr lang="en" altLang="ja-JP" sz="900" dirty="0">
                <a:latin typeface="Meiryo UI" panose="020B0604030504040204" pitchFamily="34" charset="-128"/>
                <a:ea typeface="Meiryo UI" panose="020B0604030504040204" pitchFamily="34" charset="-128"/>
              </a:rPr>
              <a:t>L</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リサイクル回収されたペットボトルを素材に作られた環境に優しいエコバッグです。くるくる丸めて付属のゴムバンドで留めるとコンパクトかつオシャレに持ち運べ、保冷機能もあるバッグです。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606B35B3-17E2-A24F-A6FD-1CFE5A775500}"/>
              </a:ext>
            </a:extLst>
          </p:cNvPr>
          <p:cNvPicPr>
            <a:picLocks noChangeAspect="1"/>
          </p:cNvPicPr>
          <p:nvPr/>
        </p:nvPicPr>
        <p:blipFill>
          <a:blip r:embed="rId5"/>
          <a:stretch>
            <a:fillRect/>
          </a:stretch>
        </p:blipFill>
        <p:spPr>
          <a:xfrm>
            <a:off x="689668" y="1366407"/>
            <a:ext cx="3701647" cy="3636706"/>
          </a:xfrm>
          <a:prstGeom prst="rect">
            <a:avLst/>
          </a:prstGeom>
        </p:spPr>
      </p:pic>
    </p:spTree>
    <p:extLst>
      <p:ext uri="{BB962C8B-B14F-4D97-AF65-F5344CB8AC3E}">
        <p14:creationId xmlns:p14="http://schemas.microsoft.com/office/powerpoint/2010/main" val="1932876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スムースフリースブランケット</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a:solidFill>
                  <a:schemeClr val="bg1"/>
                </a:solidFill>
                <a:latin typeface="Meiryo UI" panose="020B0604030504040204" pitchFamily="34" charset="-128"/>
                <a:ea typeface="Meiryo UI" panose="020B0604030504040204" pitchFamily="34" charset="-128"/>
              </a:rPr>
              <a:t>バッグ付</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900×650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バッグ</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270×170×80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　　　　　　</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バッグ持ち手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25×260</a:t>
            </a:r>
            <a:r>
              <a:rPr lang="en" altLang="ja-JP" sz="900" dirty="0">
                <a:latin typeface="Meiryo UI" panose="020B0604030504040204" pitchFamily="34" charset="-128"/>
                <a:ea typeface="Meiryo UI" panose="020B0604030504040204" pitchFamily="34" charset="-128"/>
              </a:rPr>
              <a:t>mm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付属品：取説付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考：レッド・ネイビー・ブラック・アイボリー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オフィスから家庭内、そしてアウトドアシーンまで幅広く利用でき、肌触りも良い上質なブランケットを専用バッグ付きのセットにしたアイテムです。ブランケットにもバッグにも名入れが可能！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23C276E3-98B8-8D4F-AC9F-9B0BBCEB7D85}"/>
              </a:ext>
            </a:extLst>
          </p:cNvPr>
          <p:cNvPicPr>
            <a:picLocks noChangeAspect="1"/>
          </p:cNvPicPr>
          <p:nvPr/>
        </p:nvPicPr>
        <p:blipFill>
          <a:blip r:embed="rId5"/>
          <a:stretch>
            <a:fillRect/>
          </a:stretch>
        </p:blipFill>
        <p:spPr>
          <a:xfrm>
            <a:off x="681812" y="1422052"/>
            <a:ext cx="3734602" cy="3570973"/>
          </a:xfrm>
          <a:prstGeom prst="rect">
            <a:avLst/>
          </a:prstGeom>
        </p:spPr>
      </p:pic>
    </p:spTree>
    <p:extLst>
      <p:ext uri="{BB962C8B-B14F-4D97-AF65-F5344CB8AC3E}">
        <p14:creationId xmlns:p14="http://schemas.microsoft.com/office/powerpoint/2010/main" val="411178024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559</TotalTime>
  <Words>3018</Words>
  <Application>Microsoft Office PowerPoint</Application>
  <PresentationFormat>画面に合わせる (4:3)</PresentationFormat>
  <Paragraphs>463</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238</cp:revision>
  <cp:lastPrinted>2021-07-20T08:57:41Z</cp:lastPrinted>
  <dcterms:created xsi:type="dcterms:W3CDTF">2021-06-21T09:41:39Z</dcterms:created>
  <dcterms:modified xsi:type="dcterms:W3CDTF">2024-08-09T06:53:19Z</dcterms:modified>
</cp:coreProperties>
</file>