
<file path=[Content_Types].xml><?xml version="1.0" encoding="utf-8"?>
<Types xmlns="http://schemas.openxmlformats.org/package/2006/content-types">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57" r:id="rId3"/>
    <p:sldId id="258" r:id="rId4"/>
    <p:sldId id="259" r:id="rId5"/>
    <p:sldId id="260" r:id="rId6"/>
    <p:sldId id="261" r:id="rId7"/>
    <p:sldId id="262" r:id="rId8"/>
    <p:sldId id="268"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0" autoAdjust="0"/>
    <p:restoredTop sz="94926" autoAdjust="0"/>
  </p:normalViewPr>
  <p:slideViewPr>
    <p:cSldViewPr snapToGrid="0" snapToObjects="1">
      <p:cViewPr varScale="1">
        <p:scale>
          <a:sx n="87" d="100"/>
          <a:sy n="87" d="100"/>
        </p:scale>
        <p:origin x="462" y="7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08D55-502A-E34A-8EAC-0CBDB58BC935}" type="datetimeFigureOut">
              <a:rPr kumimoji="1" lang="ja-JP" altLang="en-US" smtClean="0"/>
              <a:t>2024/8/9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3F492-097D-4343-8401-B9480D7F56FB}" type="slidenum">
              <a:rPr kumimoji="1" lang="ja-JP" altLang="en-US" smtClean="0"/>
              <a:t>‹#›</a:t>
            </a:fld>
            <a:endParaRPr kumimoji="1" lang="ja-JP" altLang="en-US"/>
          </a:p>
        </p:txBody>
      </p:sp>
    </p:spTree>
    <p:extLst>
      <p:ext uri="{BB962C8B-B14F-4D97-AF65-F5344CB8AC3E}">
        <p14:creationId xmlns:p14="http://schemas.microsoft.com/office/powerpoint/2010/main" val="29474491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19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29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30</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31</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32</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4</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5</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6</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7</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8</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833F492-097D-4343-8401-B9480D7F56FB}" type="slidenum">
              <a:rPr kumimoji="1" lang="ja-JP" altLang="en-US" smtClean="0"/>
              <a:t>9</a:t>
            </a:fld>
            <a:endParaRPr kumimoji="1" lang="ja-JP" altLang="en-US"/>
          </a:p>
        </p:txBody>
      </p:sp>
    </p:spTree>
    <p:extLst>
      <p:ext uri="{BB962C8B-B14F-4D97-AF65-F5344CB8AC3E}">
        <p14:creationId xmlns:p14="http://schemas.microsoft.com/office/powerpoint/2010/main" val="184594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A2C56DA5-588D-A643-B482-FBFC5DBFE846}"/>
              </a:ext>
            </a:extLst>
          </p:cNvPr>
          <p:cNvSpPr/>
          <p:nvPr userDrawn="1"/>
        </p:nvSpPr>
        <p:spPr>
          <a:xfrm>
            <a:off x="279402" y="1295400"/>
            <a:ext cx="4471502" cy="5081926"/>
          </a:xfrm>
          <a:prstGeom prst="rect">
            <a:avLst/>
          </a:prstGeom>
          <a:solidFill>
            <a:schemeClr val="bg1"/>
          </a:solidFill>
          <a:ln w="12700">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ja-JP" altLang="en-US"/>
          </a:p>
        </p:txBody>
      </p:sp>
      <p:sp>
        <p:nvSpPr>
          <p:cNvPr id="9" name="正方形/長方形 8">
            <a:extLst>
              <a:ext uri="{FF2B5EF4-FFF2-40B4-BE49-F238E27FC236}">
                <a16:creationId xmlns:a16="http://schemas.microsoft.com/office/drawing/2014/main" id="{9F4EDA87-4F59-5249-BEA9-C2F2D68A70C0}"/>
              </a:ext>
            </a:extLst>
          </p:cNvPr>
          <p:cNvSpPr/>
          <p:nvPr userDrawn="1"/>
        </p:nvSpPr>
        <p:spPr>
          <a:xfrm>
            <a:off x="281519" y="485059"/>
            <a:ext cx="8583081" cy="603436"/>
          </a:xfrm>
          <a:prstGeom prst="rect">
            <a:avLst/>
          </a:prstGeom>
          <a:gradFill>
            <a:gsLst>
              <a:gs pos="0">
                <a:schemeClr val="accent1">
                  <a:lumMod val="50000"/>
                </a:schemeClr>
              </a:gs>
              <a:gs pos="100000">
                <a:schemeClr val="accent1">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46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7742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20811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344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5792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422087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95049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8294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105095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608608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7AD025-FFB8-A244-965F-2B7F7F43E628}" type="datetimeFigureOut">
              <a:rPr kumimoji="1" lang="ja-JP" altLang="en-US" smtClean="0"/>
              <a:t>2024/8/9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320483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AD025-FFB8-A244-965F-2B7F7F43E628}" type="datetimeFigureOut">
              <a:rPr kumimoji="1" lang="ja-JP" altLang="en-US" smtClean="0"/>
              <a:t>2024/8/9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7B1B2-074F-F04D-A01C-FC4065C487A1}" type="slidenum">
              <a:rPr kumimoji="1" lang="ja-JP" altLang="en-US" smtClean="0"/>
              <a:t>‹#›</a:t>
            </a:fld>
            <a:endParaRPr kumimoji="1" lang="ja-JP" altLang="en-US"/>
          </a:p>
        </p:txBody>
      </p:sp>
    </p:spTree>
    <p:extLst>
      <p:ext uri="{BB962C8B-B14F-4D97-AF65-F5344CB8AC3E}">
        <p14:creationId xmlns:p14="http://schemas.microsoft.com/office/powerpoint/2010/main" val="276214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bmp"/><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bmp"/><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bmp"/><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bmp"/><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3.bmp"/><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5.bmp"/><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0.bmp"/><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bmp"/><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bmp"/><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bmp"/><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bmp"/><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bmp"/><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福岡県産あまおういちごポップコーン</a:t>
            </a:r>
            <a:r>
              <a:rPr lang="en-US" altLang="ja-JP" sz="2000" dirty="0">
                <a:solidFill>
                  <a:schemeClr val="bg1"/>
                </a:solidFill>
                <a:latin typeface="Meiryo UI" panose="020B0604030504040204" pitchFamily="34" charset="-128"/>
                <a:ea typeface="Meiryo UI" panose="020B0604030504040204" pitchFamily="34" charset="-128"/>
              </a:rPr>
              <a:t>BOX</a:t>
            </a:r>
            <a:r>
              <a:rPr lang="ja-JP" altLang="en-US" sz="2000" dirty="0">
                <a:solidFill>
                  <a:schemeClr val="bg1"/>
                </a:solidFill>
                <a:latin typeface="Meiryo UI" panose="020B0604030504040204" pitchFamily="34" charset="-128"/>
                <a:ea typeface="Meiryo UI" panose="020B0604030504040204" pitchFamily="34" charset="-128"/>
              </a:rPr>
              <a:t>　</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税率</a:t>
            </a:r>
            <a:r>
              <a:rPr lang="en-US" altLang="ja-JP" sz="2000" dirty="0">
                <a:solidFill>
                  <a:schemeClr val="bg1"/>
                </a:solidFill>
                <a:latin typeface="Meiryo UI" panose="020B0604030504040204" pitchFamily="34" charset="-128"/>
                <a:ea typeface="Meiryo UI" panose="020B0604030504040204" pitchFamily="34" charset="-128"/>
              </a:rPr>
              <a:t>8</a:t>
            </a:r>
            <a:r>
              <a:rPr lang="ja-JP" altLang="en-US" sz="2000" dirty="0">
                <a:solidFill>
                  <a:schemeClr val="bg1"/>
                </a:solidFill>
                <a:latin typeface="Meiryo UI" panose="020B0604030504040204" pitchFamily="34" charset="-128"/>
                <a:ea typeface="Meiryo UI" panose="020B0604030504040204" pitchFamily="34" charset="-128"/>
              </a:rPr>
              <a:t>％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pPr>
              <a:tabLst>
                <a:tab pos="542925" algn="l"/>
                <a:tab pos="715963" algn="l"/>
              </a:tabLst>
            </a:pPr>
            <a:r>
              <a:rPr lang="ja-JP" altLang="en-US" sz="900" dirty="0">
                <a:latin typeface="Meiryo UI" panose="020B0604030504040204" pitchFamily="34" charset="-128"/>
                <a:ea typeface="Meiryo UI" panose="020B0604030504040204" pitchFamily="34" charset="-128"/>
              </a:rPr>
              <a:t>包装：化粧箱</a:t>
            </a:r>
          </a:p>
          <a:p>
            <a:pPr>
              <a:tabLst>
                <a:tab pos="542925" algn="l"/>
                <a:tab pos="715963" algn="l"/>
              </a:tabLst>
            </a:pPr>
            <a:r>
              <a:rPr lang="ja-JP" altLang="en-US" sz="900" dirty="0">
                <a:latin typeface="Meiryo UI" panose="020B0604030504040204" pitchFamily="34" charset="-128"/>
                <a:ea typeface="Meiryo UI" panose="020B0604030504040204" pitchFamily="34" charset="-128"/>
              </a:rPr>
              <a:t>生産国：日本</a:t>
            </a:r>
          </a:p>
          <a:p>
            <a:pPr>
              <a:tabLst>
                <a:tab pos="542925" algn="l"/>
                <a:tab pos="715963" algn="l"/>
              </a:tabLst>
            </a:pPr>
            <a:r>
              <a:rPr lang="ja-JP" altLang="en-US" sz="900" dirty="0">
                <a:latin typeface="Meiryo UI" panose="020B0604030504040204" pitchFamily="34" charset="-128"/>
                <a:ea typeface="Meiryo UI" panose="020B0604030504040204" pitchFamily="34" charset="-128"/>
              </a:rPr>
              <a:t>備考：内容量</a:t>
            </a:r>
            <a:r>
              <a:rPr lang="en-US" altLang="ja-JP" sz="900" dirty="0">
                <a:latin typeface="Meiryo UI" panose="020B0604030504040204" pitchFamily="34" charset="-128"/>
                <a:ea typeface="Meiryo UI" panose="020B0604030504040204" pitchFamily="34" charset="-128"/>
              </a:rPr>
              <a:t>/180g</a:t>
            </a:r>
            <a:r>
              <a:rPr lang="ja-JP" altLang="en-US" sz="900" dirty="0">
                <a:latin typeface="Meiryo UI" panose="020B0604030504040204" pitchFamily="34" charset="-128"/>
                <a:ea typeface="Meiryo UI" panose="020B0604030504040204" pitchFamily="34" charset="-128"/>
              </a:rPr>
              <a:t>、賞味期間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製造日より</a:t>
            </a:r>
            <a:r>
              <a:rPr lang="en-US" altLang="ja-JP" sz="900" dirty="0">
                <a:latin typeface="Meiryo UI" panose="020B0604030504040204" pitchFamily="34" charset="-128"/>
                <a:ea typeface="Meiryo UI" panose="020B0604030504040204" pitchFamily="34" charset="-128"/>
              </a:rPr>
              <a:t>120</a:t>
            </a:r>
            <a:r>
              <a:rPr lang="ja-JP" altLang="en-US" sz="900" dirty="0">
                <a:latin typeface="Meiryo UI" panose="020B0604030504040204" pitchFamily="34" charset="-128"/>
                <a:ea typeface="Meiryo UI" panose="020B0604030504040204" pitchFamily="34" charset="-128"/>
              </a:rPr>
              <a:t>日、日本製 </a:t>
            </a:r>
            <a:r>
              <a:rPr lang="en-US" altLang="ja-JP" sz="900" dirty="0">
                <a:latin typeface="Meiryo UI" panose="020B0604030504040204" pitchFamily="34" charset="-128"/>
                <a:ea typeface="Meiryo UI" panose="020B0604030504040204" pitchFamily="34" charset="-128"/>
              </a:rPr>
              <a:t>※8</a:t>
            </a:r>
            <a:r>
              <a:rPr lang="ja-JP" altLang="en-US" sz="900" dirty="0">
                <a:latin typeface="Meiryo UI" panose="020B0604030504040204" pitchFamily="34" charset="-128"/>
                <a:ea typeface="Meiryo UI" panose="020B0604030504040204" pitchFamily="34" charset="-128"/>
              </a:rPr>
              <a:t>カートン結束での出荷となります。 </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贅沢にも上質な福岡県産のあまおうのピューレを使ったいちごポップコーンボックスです。インパクトのあるボックスデザインで、イベント等での特典用や景品用などにもおすすめです。</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0" name="図 9">
            <a:extLst>
              <a:ext uri="{FF2B5EF4-FFF2-40B4-BE49-F238E27FC236}">
                <a16:creationId xmlns:a16="http://schemas.microsoft.com/office/drawing/2014/main" id="{6F9A5A8F-3F02-FADB-9A80-2D3714253A62}"/>
              </a:ext>
            </a:extLst>
          </p:cNvPr>
          <p:cNvPicPr>
            <a:picLocks noChangeAspect="1"/>
          </p:cNvPicPr>
          <p:nvPr/>
        </p:nvPicPr>
        <p:blipFill>
          <a:blip r:embed="rId5"/>
          <a:stretch>
            <a:fillRect/>
          </a:stretch>
        </p:blipFill>
        <p:spPr>
          <a:xfrm>
            <a:off x="732508" y="1388944"/>
            <a:ext cx="3529629" cy="3529629"/>
          </a:xfrm>
          <a:prstGeom prst="rect">
            <a:avLst/>
          </a:prstGeom>
        </p:spPr>
      </p:pic>
    </p:spTree>
    <p:extLst>
      <p:ext uri="{BB962C8B-B14F-4D97-AF65-F5344CB8AC3E}">
        <p14:creationId xmlns:p14="http://schemas.microsoft.com/office/powerpoint/2010/main" val="316179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卓上コンパクトクリーナー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素材：本体</a:t>
            </a:r>
            <a:r>
              <a:rPr lang="en-US" altLang="ja-JP" sz="900" dirty="0">
                <a:latin typeface="Meiryo UI" panose="020B0604030504040204" pitchFamily="34" charset="-128"/>
                <a:ea typeface="Meiryo UI" panose="020B0604030504040204" pitchFamily="34" charset="-128"/>
              </a:rPr>
              <a:t>/ABS</a:t>
            </a:r>
            <a:r>
              <a:rPr lang="ja-JP" altLang="en-US" sz="900" dirty="0">
                <a:latin typeface="Meiryo UI" panose="020B0604030504040204" pitchFamily="34" charset="-128"/>
                <a:ea typeface="Meiryo UI" panose="020B0604030504040204" pitchFamily="34" charset="-128"/>
              </a:rPr>
              <a:t>樹脂・ポリプロピレン ブラシ部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ナイロン お手入れブラシ</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ポリプロピレン・ナイロン</a:t>
            </a:r>
          </a:p>
          <a:p>
            <a:r>
              <a:rPr lang="ja-JP" altLang="en-US" sz="900" dirty="0">
                <a:latin typeface="Meiryo UI" panose="020B0604030504040204" pitchFamily="34" charset="-128"/>
                <a:ea typeface="Meiryo UI" panose="020B0604030504040204" pitchFamily="34" charset="-128"/>
              </a:rPr>
              <a:t>サイズ：本体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直径</a:t>
            </a:r>
            <a:r>
              <a:rPr lang="en-US" altLang="ja-JP" sz="900" dirty="0">
                <a:latin typeface="Meiryo UI" panose="020B0604030504040204" pitchFamily="34" charset="-128"/>
                <a:ea typeface="Meiryo UI" panose="020B0604030504040204" pitchFamily="34" charset="-128"/>
              </a:rPr>
              <a:t>8.3cm </a:t>
            </a:r>
            <a:r>
              <a:rPr lang="ja-JP" altLang="en-US" sz="900" dirty="0">
                <a:latin typeface="Meiryo UI" panose="020B0604030504040204" pitchFamily="34" charset="-128"/>
                <a:ea typeface="Meiryo UI" panose="020B0604030504040204" pitchFamily="34" charset="-128"/>
              </a:rPr>
              <a:t>高さ</a:t>
            </a:r>
            <a:r>
              <a:rPr lang="en-US" altLang="ja-JP" sz="900" dirty="0">
                <a:latin typeface="Meiryo UI" panose="020B0604030504040204" pitchFamily="34" charset="-128"/>
                <a:ea typeface="Meiryo UI" panose="020B0604030504040204" pitchFamily="34" charset="-128"/>
              </a:rPr>
              <a:t>5.8cm </a:t>
            </a:r>
            <a:r>
              <a:rPr lang="ja-JP" altLang="en-US" sz="900" dirty="0">
                <a:latin typeface="Meiryo UI" panose="020B0604030504040204" pitchFamily="34" charset="-128"/>
                <a:ea typeface="Meiryo UI" panose="020B0604030504040204" pitchFamily="34" charset="-128"/>
              </a:rPr>
              <a:t>お手入れブラシ</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全長約</a:t>
            </a:r>
            <a:r>
              <a:rPr lang="en-US" altLang="ja-JP" sz="900" dirty="0">
                <a:latin typeface="Meiryo UI" panose="020B0604030504040204" pitchFamily="34" charset="-128"/>
                <a:ea typeface="Meiryo UI" panose="020B0604030504040204" pitchFamily="34" charset="-128"/>
              </a:rPr>
              <a:t>5.5cm</a:t>
            </a:r>
          </a:p>
          <a:p>
            <a:r>
              <a:rPr lang="ja-JP" altLang="en-US" sz="900" dirty="0">
                <a:latin typeface="Meiryo UI" panose="020B0604030504040204" pitchFamily="34" charset="-128"/>
                <a:ea typeface="Meiryo UI" panose="020B0604030504040204" pitchFamily="34" charset="-128"/>
              </a:rPr>
              <a:t>重量：</a:t>
            </a:r>
            <a:r>
              <a:rPr lang="en-US" altLang="ja-JP" sz="900" dirty="0">
                <a:latin typeface="Meiryo UI" panose="020B0604030504040204" pitchFamily="34" charset="-128"/>
                <a:ea typeface="Meiryo UI" panose="020B0604030504040204" pitchFamily="34" charset="-128"/>
              </a:rPr>
              <a:t>107.8g</a:t>
            </a:r>
          </a:p>
          <a:p>
            <a:r>
              <a:rPr lang="ja-JP" altLang="en-US" sz="900" dirty="0">
                <a:latin typeface="Meiryo UI" panose="020B0604030504040204" pitchFamily="34" charset="-128"/>
                <a:ea typeface="Meiryo UI" panose="020B0604030504040204" pitchFamily="34" charset="-128"/>
              </a:rPr>
              <a:t>包装：化粧箱入り</a:t>
            </a:r>
          </a:p>
          <a:p>
            <a:r>
              <a:rPr lang="ja-JP" altLang="en-US" sz="900" dirty="0">
                <a:latin typeface="Meiryo UI" panose="020B0604030504040204" pitchFamily="34" charset="-128"/>
                <a:ea typeface="Meiryo UI" panose="020B0604030504040204" pitchFamily="34" charset="-128"/>
              </a:rPr>
              <a:t>備考：単</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形アルカリ乾電池</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本使用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別売</a:t>
            </a:r>
            <a:r>
              <a:rPr lang="en-US" altLang="ja-JP" sz="900" dirty="0">
                <a:latin typeface="Meiryo UI" panose="020B0604030504040204" pitchFamily="34" charset="-128"/>
                <a:ea typeface="Meiryo UI" panose="020B0604030504040204" pitchFamily="34" charset="-128"/>
              </a:rPr>
              <a:t>)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デスク周りのお掃除にとっても役立つ、手の平サイズで持ち歩きにも便利なコンパクトクリーナーです。オリジナル名入れも可能なアイテムですので、ノベルティ用等にもおすすめです。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B1E265EA-70EC-51C7-D4CE-C334C54ACEAA}"/>
              </a:ext>
            </a:extLst>
          </p:cNvPr>
          <p:cNvPicPr>
            <a:picLocks noChangeAspect="1"/>
          </p:cNvPicPr>
          <p:nvPr/>
        </p:nvPicPr>
        <p:blipFill>
          <a:blip r:embed="rId5"/>
          <a:stretch>
            <a:fillRect/>
          </a:stretch>
        </p:blipFill>
        <p:spPr>
          <a:xfrm>
            <a:off x="712385" y="1388836"/>
            <a:ext cx="3662088" cy="3662088"/>
          </a:xfrm>
          <a:prstGeom prst="rect">
            <a:avLst/>
          </a:prstGeom>
        </p:spPr>
      </p:pic>
    </p:spTree>
    <p:extLst>
      <p:ext uri="{BB962C8B-B14F-4D97-AF65-F5344CB8AC3E}">
        <p14:creationId xmlns:p14="http://schemas.microsoft.com/office/powerpoint/2010/main" val="3984967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日本のこころ 湯めぐり七点揃え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付属品：薬用入浴剤（</a:t>
            </a:r>
            <a:r>
              <a:rPr lang="en-US" altLang="ja-JP" sz="900" dirty="0">
                <a:latin typeface="Meiryo UI" panose="020B0604030504040204" pitchFamily="34" charset="-128"/>
                <a:ea typeface="Meiryo UI" panose="020B0604030504040204" pitchFamily="34" charset="-128"/>
              </a:rPr>
              <a:t>20</a:t>
            </a:r>
            <a:r>
              <a:rPr lang="en" altLang="ja-JP" sz="900" dirty="0">
                <a:latin typeface="Meiryo UI" panose="020B0604030504040204" pitchFamily="34" charset="-128"/>
                <a:ea typeface="Meiryo UI" panose="020B0604030504040204" pitchFamily="34" charset="-128"/>
              </a:rPr>
              <a:t>g</a:t>
            </a:r>
            <a:r>
              <a:rPr lang="ja-JP" altLang="en" sz="90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×5</a:t>
            </a:r>
            <a:r>
              <a:rPr lang="ja-JP" altLang="en-US" sz="900">
                <a:latin typeface="Meiryo UI" panose="020B0604030504040204" pitchFamily="34" charset="-128"/>
                <a:ea typeface="Meiryo UI" panose="020B0604030504040204" pitchFamily="34" charset="-128"/>
              </a:rPr>
              <a:t>包、さくらの香り石鹸（</a:t>
            </a:r>
            <a:r>
              <a:rPr lang="en-US" altLang="ja-JP" sz="900" dirty="0">
                <a:latin typeface="Meiryo UI" panose="020B0604030504040204" pitchFamily="34" charset="-128"/>
                <a:ea typeface="Meiryo UI" panose="020B0604030504040204" pitchFamily="34" charset="-128"/>
              </a:rPr>
              <a:t>30</a:t>
            </a:r>
            <a:r>
              <a:rPr lang="en" altLang="ja-JP" sz="900" dirty="0">
                <a:latin typeface="Meiryo UI" panose="020B0604030504040204" pitchFamily="34" charset="-128"/>
                <a:ea typeface="Meiryo UI" panose="020B0604030504040204" pitchFamily="34" charset="-128"/>
              </a:rPr>
              <a:t>g</a:t>
            </a:r>
            <a:r>
              <a:rPr lang="ja-JP" altLang="en" sz="90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×1</a:t>
            </a:r>
            <a:r>
              <a:rPr lang="ja-JP" altLang="en-US" sz="900">
                <a:latin typeface="Meiryo UI" panose="020B0604030504040204" pitchFamily="34" charset="-128"/>
                <a:ea typeface="Meiryo UI" panose="020B0604030504040204" pitchFamily="34" charset="-128"/>
              </a:rPr>
              <a:t>個、</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ひのきの香り石鹸（</a:t>
            </a:r>
            <a:r>
              <a:rPr lang="en-US" altLang="ja-JP" sz="900" dirty="0">
                <a:latin typeface="Meiryo UI" panose="020B0604030504040204" pitchFamily="34" charset="-128"/>
                <a:ea typeface="Meiryo UI" panose="020B0604030504040204" pitchFamily="34" charset="-128"/>
              </a:rPr>
              <a:t>30</a:t>
            </a:r>
            <a:r>
              <a:rPr lang="en" altLang="ja-JP" sz="900" dirty="0">
                <a:latin typeface="Meiryo UI" panose="020B0604030504040204" pitchFamily="34" charset="-128"/>
                <a:ea typeface="Meiryo UI" panose="020B0604030504040204" pitchFamily="34" charset="-128"/>
              </a:rPr>
              <a:t>g</a:t>
            </a:r>
            <a:r>
              <a:rPr lang="ja-JP" altLang="en" sz="90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×1</a:t>
            </a:r>
            <a:r>
              <a:rPr lang="ja-JP" altLang="en-US" sz="900">
                <a:latin typeface="Meiryo UI" panose="020B0604030504040204" pitchFamily="34" charset="-128"/>
                <a:ea typeface="Meiryo UI" panose="020B0604030504040204" pitchFamily="34" charset="-128"/>
              </a:rPr>
              <a:t>個</a:t>
            </a:r>
          </a:p>
          <a:p>
            <a:r>
              <a:rPr lang="ja-JP" altLang="en-US" sz="900">
                <a:latin typeface="Meiryo UI" panose="020B0604030504040204" pitchFamily="34" charset="-128"/>
                <a:ea typeface="Meiryo UI" panose="020B0604030504040204" pitchFamily="34" charset="-128"/>
              </a:rPr>
              <a:t>包</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装：化粧箱入り</a:t>
            </a:r>
          </a:p>
          <a:p>
            <a:r>
              <a:rPr lang="ja-JP" altLang="en-US" sz="900">
                <a:latin typeface="Meiryo UI" panose="020B0604030504040204" pitchFamily="34" charset="-128"/>
                <a:ea typeface="Meiryo UI" panose="020B0604030504040204" pitchFamily="34" charset="-128"/>
              </a:rPr>
              <a:t>生産国：日本製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家に居ながらにして日本の名湯、七味・燕・水沢・鉄輪・登別をめぐることができる入浴剤セットです。さらに檜の香りと桜の香り付き石鹸も付属していますので、贈答用などに大変おすすめです。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6" name="図 15">
            <a:extLst>
              <a:ext uri="{FF2B5EF4-FFF2-40B4-BE49-F238E27FC236}">
                <a16:creationId xmlns:a16="http://schemas.microsoft.com/office/drawing/2014/main" id="{9A87C478-DC73-1D42-978C-014F031D7A6A}"/>
              </a:ext>
            </a:extLst>
          </p:cNvPr>
          <p:cNvPicPr>
            <a:picLocks noChangeAspect="1"/>
          </p:cNvPicPr>
          <p:nvPr/>
        </p:nvPicPr>
        <p:blipFill>
          <a:blip r:embed="rId5"/>
          <a:stretch>
            <a:fillRect/>
          </a:stretch>
        </p:blipFill>
        <p:spPr>
          <a:xfrm>
            <a:off x="667227" y="1848861"/>
            <a:ext cx="3778258" cy="2643287"/>
          </a:xfrm>
          <a:prstGeom prst="rect">
            <a:avLst/>
          </a:prstGeom>
        </p:spPr>
      </p:pic>
    </p:spTree>
    <p:extLst>
      <p:ext uri="{BB962C8B-B14F-4D97-AF65-F5344CB8AC3E}">
        <p14:creationId xmlns:p14="http://schemas.microsoft.com/office/powerpoint/2010/main" val="417647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カラフル保冷温大きなトートバッグ</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材：ポリエステル</a:t>
            </a:r>
            <a:r>
              <a:rPr lang="en-US" altLang="ja-JP" sz="900" dirty="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PVC</a:t>
            </a:r>
            <a:r>
              <a:rPr lang="ja-JP" altLang="en-US" sz="900">
                <a:latin typeface="Meiryo UI" panose="020B0604030504040204" pitchFamily="34" charset="-128"/>
                <a:ea typeface="Meiryo UI" panose="020B0604030504040204" pitchFamily="34" charset="-128"/>
              </a:rPr>
              <a:t>コーティング</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・ポリエチレン</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アルミ蒸着</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・亜鉛合金・ナイロン</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45×13.5×38cm</a:t>
            </a:r>
            <a:r>
              <a:rPr lang="ja-JP" altLang="en-US" sz="900">
                <a:latin typeface="Meiryo UI" panose="020B0604030504040204" pitchFamily="34" charset="-128"/>
                <a:ea typeface="Meiryo UI" panose="020B0604030504040204" pitchFamily="34" charset="-128"/>
              </a:rPr>
              <a:t>（包装形態：ポリ袋入り）</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重　</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US" altLang="ja-JP" sz="900" dirty="0">
                <a:latin typeface="Meiryo UI" panose="020B0604030504040204" pitchFamily="34" charset="-128"/>
                <a:ea typeface="Meiryo UI" panose="020B0604030504040204" pitchFamily="34" charset="-128"/>
              </a:rPr>
              <a:t>276</a:t>
            </a:r>
            <a:r>
              <a:rPr lang="en" altLang="ja-JP" sz="900" dirty="0">
                <a:latin typeface="Meiryo UI" panose="020B0604030504040204" pitchFamily="34" charset="-128"/>
                <a:ea typeface="Meiryo UI" panose="020B0604030504040204" pitchFamily="34" charset="-128"/>
              </a:rPr>
              <a:t>g</a:t>
            </a:r>
          </a:p>
          <a:p>
            <a:r>
              <a:rPr lang="ja-JP" altLang="en-US" sz="900">
                <a:latin typeface="Meiryo UI" panose="020B0604030504040204" pitchFamily="34" charset="-128"/>
                <a:ea typeface="Meiryo UI" panose="020B0604030504040204" pitchFamily="34" charset="-128"/>
              </a:rPr>
              <a:t>注意事項：色指定不可</a:t>
            </a:r>
            <a:endParaRPr lang="en-US" altLang="ja-JP" sz="900" dirty="0">
              <a:latin typeface="Meiryo UI" panose="020B0604030504040204" pitchFamily="34" charset="-128"/>
              <a:ea typeface="Meiryo UI" panose="020B0604030504040204" pitchFamily="34" charset="-128"/>
            </a:endParaRPr>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03856"/>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ポップなツートーンカラーとカラーバリエーション、そして大容量が嬉しい保冷温トートバッグです。休日の行楽用にもぴったり。オリジナル名入れも可能です。ただし色指定は不可となります。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0482A642-8B5A-B0EA-E78C-988076957038}"/>
              </a:ext>
            </a:extLst>
          </p:cNvPr>
          <p:cNvPicPr>
            <a:picLocks noChangeAspect="1"/>
          </p:cNvPicPr>
          <p:nvPr/>
        </p:nvPicPr>
        <p:blipFill>
          <a:blip r:embed="rId5"/>
          <a:stretch>
            <a:fillRect/>
          </a:stretch>
        </p:blipFill>
        <p:spPr>
          <a:xfrm>
            <a:off x="701274" y="1422052"/>
            <a:ext cx="3569970" cy="3569970"/>
          </a:xfrm>
          <a:prstGeom prst="rect">
            <a:avLst/>
          </a:prstGeom>
        </p:spPr>
      </p:pic>
    </p:spTree>
    <p:extLst>
      <p:ext uri="{BB962C8B-B14F-4D97-AF65-F5344CB8AC3E}">
        <p14:creationId xmlns:p14="http://schemas.microsoft.com/office/powerpoint/2010/main" val="118665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 altLang="ja-JP" sz="2000" dirty="0">
                <a:solidFill>
                  <a:schemeClr val="bg1"/>
                </a:solidFill>
                <a:latin typeface="Meiryo UI" panose="020B0604030504040204" pitchFamily="34" charset="-128"/>
                <a:ea typeface="Meiryo UI" panose="020B0604030504040204" pitchFamily="34" charset="-128"/>
              </a:rPr>
              <a:t>2WAY </a:t>
            </a:r>
            <a:r>
              <a:rPr lang="ja-JP" altLang="en-US" sz="2000">
                <a:solidFill>
                  <a:schemeClr val="bg1"/>
                </a:solidFill>
                <a:latin typeface="Meiryo UI" panose="020B0604030504040204" pitchFamily="34" charset="-128"/>
                <a:ea typeface="Meiryo UI" panose="020B0604030504040204" pitchFamily="34" charset="-128"/>
              </a:rPr>
              <a:t>アウトドアライト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a:t>
            </a:r>
            <a:r>
              <a:rPr lang="en" altLang="ja-JP" sz="900" dirty="0">
                <a:latin typeface="Meiryo UI" panose="020B0604030504040204" pitchFamily="34" charset="-128"/>
                <a:ea typeface="Meiryo UI" panose="020B0604030504040204" pitchFamily="34" charset="-128"/>
              </a:rPr>
              <a:t>HIPS</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ポリスチレン・エラストマー</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：ランタン使用時</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8.5×8.5×19.8cm(</a:t>
            </a:r>
            <a:r>
              <a:rPr lang="ja-JP" altLang="en-US" sz="900">
                <a:latin typeface="Meiryo UI" panose="020B0604030504040204" pitchFamily="34" charset="-128"/>
                <a:ea typeface="Meiryo UI" panose="020B0604030504040204" pitchFamily="34" charset="-128"/>
              </a:rPr>
              <a:t>ハンドル含まず</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　　　　　　懐中電灯使用時</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8.5×14.1×9cm(</a:t>
            </a:r>
            <a:r>
              <a:rPr lang="ja-JP" altLang="en-US" sz="900">
                <a:latin typeface="Meiryo UI" panose="020B0604030504040204" pitchFamily="34" charset="-128"/>
                <a:ea typeface="Meiryo UI" panose="020B0604030504040204" pitchFamily="34" charset="-128"/>
              </a:rPr>
              <a:t>ハンドル含まず</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　　　　　（包装形態：化粧箱入り）</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重　</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 altLang="ja-JP" sz="900" dirty="0">
                <a:latin typeface="Meiryo UI" panose="020B0604030504040204" pitchFamily="34" charset="-128"/>
                <a:ea typeface="Meiryo UI" panose="020B0604030504040204" pitchFamily="34" charset="-128"/>
              </a:rPr>
              <a:t>236g </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考：単</a:t>
            </a:r>
            <a:r>
              <a:rPr lang="en-US" altLang="ja-JP" sz="900" dirty="0">
                <a:latin typeface="Meiryo UI" panose="020B0604030504040204" pitchFamily="34" charset="-128"/>
                <a:ea typeface="Meiryo UI" panose="020B0604030504040204" pitchFamily="34" charset="-128"/>
              </a:rPr>
              <a:t>3</a:t>
            </a:r>
            <a:r>
              <a:rPr lang="ja-JP" altLang="en-US" sz="900">
                <a:latin typeface="Meiryo UI" panose="020B0604030504040204" pitchFamily="34" charset="-128"/>
                <a:ea typeface="Meiryo UI" panose="020B0604030504040204" pitchFamily="34" charset="-128"/>
              </a:rPr>
              <a:t>形乾電池</a:t>
            </a:r>
            <a:r>
              <a:rPr lang="en-US" altLang="ja-JP" sz="900" dirty="0">
                <a:latin typeface="Meiryo UI" panose="020B0604030504040204" pitchFamily="34" charset="-128"/>
                <a:ea typeface="Meiryo UI" panose="020B0604030504040204" pitchFamily="34" charset="-128"/>
              </a:rPr>
              <a:t>3</a:t>
            </a:r>
            <a:r>
              <a:rPr lang="ja-JP" altLang="en-US" sz="900">
                <a:latin typeface="Meiryo UI" panose="020B0604030504040204" pitchFamily="34" charset="-128"/>
                <a:ea typeface="Meiryo UI" panose="020B0604030504040204" pitchFamily="34" charset="-128"/>
              </a:rPr>
              <a:t>本使用</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別売</a:t>
            </a:r>
            <a:r>
              <a:rPr lang="en-US" altLang="ja-JP" sz="900" dirty="0">
                <a:latin typeface="Meiryo UI" panose="020B0604030504040204" pitchFamily="34" charset="-128"/>
                <a:ea typeface="Meiryo UI" panose="020B0604030504040204" pitchFamily="34" charset="-128"/>
              </a:rPr>
              <a:t>) </a:t>
            </a:r>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上部の取っ手を使ってフック等にかければランタンとして使用でき、側面の取っ手を握って持ち歩けば懐中電灯としても使用できる、アウトドアシーンで大変重宝する便利アイテムです。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3ED3527-313A-AE43-9005-7B0D67582E87}"/>
              </a:ext>
            </a:extLst>
          </p:cNvPr>
          <p:cNvPicPr>
            <a:picLocks noChangeAspect="1"/>
          </p:cNvPicPr>
          <p:nvPr/>
        </p:nvPicPr>
        <p:blipFill>
          <a:blip r:embed="rId5"/>
          <a:stretch>
            <a:fillRect/>
          </a:stretch>
        </p:blipFill>
        <p:spPr>
          <a:xfrm>
            <a:off x="968856" y="1567422"/>
            <a:ext cx="3175000" cy="3175000"/>
          </a:xfrm>
          <a:prstGeom prst="rect">
            <a:avLst/>
          </a:prstGeom>
        </p:spPr>
      </p:pic>
    </p:spTree>
    <p:extLst>
      <p:ext uri="{BB962C8B-B14F-4D97-AF65-F5344CB8AC3E}">
        <p14:creationId xmlns:p14="http://schemas.microsoft.com/office/powerpoint/2010/main" val="1296123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讃岐　釜玉＆醤油うどん５食入　</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税率</a:t>
            </a:r>
            <a:r>
              <a:rPr lang="en-US" altLang="ja-JP" sz="2000" dirty="0">
                <a:solidFill>
                  <a:schemeClr val="bg1"/>
                </a:solidFill>
                <a:latin typeface="Meiryo UI" panose="020B0604030504040204" pitchFamily="34" charset="-128"/>
                <a:ea typeface="Meiryo UI" panose="020B0604030504040204" pitchFamily="34" charset="-128"/>
              </a:rPr>
              <a:t>8</a:t>
            </a:r>
            <a:r>
              <a:rPr lang="ja-JP" altLang="en-US" sz="2000" dirty="0">
                <a:solidFill>
                  <a:schemeClr val="bg1"/>
                </a:solidFill>
                <a:latin typeface="Meiryo UI" panose="020B0604030504040204" pitchFamily="34" charset="-128"/>
                <a:ea typeface="Meiryo UI" panose="020B0604030504040204" pitchFamily="34" charset="-128"/>
              </a:rPr>
              <a:t>％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包装：化粧箱</a:t>
            </a:r>
          </a:p>
          <a:p>
            <a:r>
              <a:rPr lang="ja-JP" altLang="en-US" sz="900" dirty="0">
                <a:latin typeface="Meiryo UI" panose="020B0604030504040204" pitchFamily="34" charset="-128"/>
                <a:ea typeface="Meiryo UI" panose="020B0604030504040204" pitchFamily="34" charset="-128"/>
              </a:rPr>
              <a:t>備考：箱サイズ：</a:t>
            </a:r>
            <a:r>
              <a:rPr lang="en-US" altLang="ja-JP" sz="900" dirty="0">
                <a:latin typeface="Meiryo UI" panose="020B0604030504040204" pitchFamily="34" charset="-128"/>
                <a:ea typeface="Meiryo UI" panose="020B0604030504040204" pitchFamily="34" charset="-128"/>
              </a:rPr>
              <a:t>55×280×210mm</a:t>
            </a:r>
            <a:r>
              <a:rPr lang="ja-JP" altLang="en-US" sz="900" dirty="0">
                <a:latin typeface="Meiryo UI" panose="020B0604030504040204" pitchFamily="34" charset="-128"/>
                <a:ea typeface="Meiryo UI" panose="020B0604030504040204" pitchFamily="34" charset="-128"/>
              </a:rPr>
              <a:t>　内容量</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麺</a:t>
            </a:r>
            <a:r>
              <a:rPr lang="en-US" altLang="ja-JP" sz="900" dirty="0">
                <a:latin typeface="Meiryo UI" panose="020B0604030504040204" pitchFamily="34" charset="-128"/>
                <a:ea typeface="Meiryo UI" panose="020B0604030504040204" pitchFamily="34" charset="-128"/>
              </a:rPr>
              <a:t>150g×5</a:t>
            </a:r>
            <a:r>
              <a:rPr lang="ja-JP" altLang="en-US" sz="900" dirty="0">
                <a:latin typeface="Meiryo UI" panose="020B0604030504040204" pitchFamily="34" charset="-128"/>
                <a:ea typeface="Meiryo UI" panose="020B0604030504040204" pitchFamily="34" charset="-128"/>
              </a:rPr>
              <a:t>･つゆ</a:t>
            </a:r>
            <a:r>
              <a:rPr lang="en-US" altLang="ja-JP" sz="900" dirty="0">
                <a:latin typeface="Meiryo UI" panose="020B0604030504040204" pitchFamily="34" charset="-128"/>
                <a:ea typeface="Meiryo UI" panose="020B0604030504040204" pitchFamily="34" charset="-128"/>
              </a:rPr>
              <a:t>×5､</a:t>
            </a:r>
            <a:r>
              <a:rPr lang="ja-JP" altLang="en-US" sz="900" dirty="0">
                <a:latin typeface="Meiryo UI" panose="020B0604030504040204" pitchFamily="34" charset="-128"/>
                <a:ea typeface="Meiryo UI" panose="020B0604030504040204" pitchFamily="34" charset="-128"/>
              </a:rPr>
              <a:t>賞味期間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製造日より</a:t>
            </a:r>
            <a:r>
              <a:rPr lang="en-US" altLang="ja-JP" sz="900" dirty="0">
                <a:latin typeface="Meiryo UI" panose="020B0604030504040204" pitchFamily="34" charset="-128"/>
                <a:ea typeface="Meiryo UI" panose="020B0604030504040204" pitchFamily="34" charset="-128"/>
              </a:rPr>
              <a:t>150</a:t>
            </a:r>
            <a:r>
              <a:rPr lang="ja-JP" altLang="en-US" sz="900" dirty="0">
                <a:latin typeface="Meiryo UI" panose="020B0604030504040204" pitchFamily="34" charset="-128"/>
                <a:ea typeface="Meiryo UI" panose="020B0604030504040204" pitchFamily="34" charset="-128"/>
              </a:rPr>
              <a:t>日</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日本製　出荷可能日を必ずご確認ください　カートン割れ不可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もちもちとした食感や喉越しの滑らかさを上品に感じられる本場讃岐のうどんを自宅でも手軽に楽しめる、釜玉と醤油うどんの</a:t>
            </a:r>
            <a:r>
              <a:rPr lang="en-US" altLang="ja-JP" sz="1600" dirty="0"/>
              <a:t>5</a:t>
            </a:r>
            <a:r>
              <a:rPr lang="ja-JP" altLang="en-US" sz="1600" dirty="0"/>
              <a:t>食セットです。ご挨拶用や贈答用、また景品用などにもおすすめ。 </a:t>
            </a:r>
            <a:endParaRPr lang="en-US" altLang="ja-JP" sz="1600" dirty="0">
              <a:latin typeface="Meiryo UI" panose="020B0604030504040204" pitchFamily="50" charset="-128"/>
              <a:ea typeface="Meiryo UI" panose="020B0604030504040204" pitchFamily="50"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7" name="図 6">
            <a:extLst>
              <a:ext uri="{FF2B5EF4-FFF2-40B4-BE49-F238E27FC236}">
                <a16:creationId xmlns:a16="http://schemas.microsoft.com/office/drawing/2014/main" id="{C0B7488B-E3B5-1B4E-19A3-352720473DD0}"/>
              </a:ext>
            </a:extLst>
          </p:cNvPr>
          <p:cNvPicPr>
            <a:picLocks noChangeAspect="1"/>
          </p:cNvPicPr>
          <p:nvPr/>
        </p:nvPicPr>
        <p:blipFill>
          <a:blip r:embed="rId5"/>
          <a:stretch>
            <a:fillRect/>
          </a:stretch>
        </p:blipFill>
        <p:spPr>
          <a:xfrm>
            <a:off x="673596" y="1363297"/>
            <a:ext cx="3590620" cy="3590620"/>
          </a:xfrm>
          <a:prstGeom prst="rect">
            <a:avLst/>
          </a:prstGeom>
        </p:spPr>
      </p:pic>
    </p:spTree>
    <p:extLst>
      <p:ext uri="{BB962C8B-B14F-4D97-AF65-F5344CB8AC3E}">
        <p14:creationId xmlns:p14="http://schemas.microsoft.com/office/powerpoint/2010/main" val="4255318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全国ラーメン食べ比べ</a:t>
            </a:r>
            <a:r>
              <a:rPr lang="en-US" altLang="ja-JP" sz="2000" dirty="0">
                <a:solidFill>
                  <a:schemeClr val="bg1"/>
                </a:solidFill>
                <a:latin typeface="Meiryo UI" panose="020B0604030504040204" pitchFamily="34" charset="-128"/>
                <a:ea typeface="Meiryo UI" panose="020B0604030504040204" pitchFamily="34" charset="-128"/>
              </a:rPr>
              <a:t>5</a:t>
            </a:r>
            <a:r>
              <a:rPr lang="ja-JP" altLang="en-US" sz="2000" dirty="0">
                <a:solidFill>
                  <a:schemeClr val="bg1"/>
                </a:solidFill>
                <a:latin typeface="Meiryo UI" panose="020B0604030504040204" pitchFamily="34" charset="-128"/>
                <a:ea typeface="Meiryo UI" panose="020B0604030504040204" pitchFamily="34" charset="-128"/>
              </a:rPr>
              <a:t>食入　</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税率</a:t>
            </a:r>
            <a:r>
              <a:rPr lang="en-US" altLang="ja-JP" sz="2000" dirty="0">
                <a:solidFill>
                  <a:schemeClr val="bg1"/>
                </a:solidFill>
                <a:latin typeface="Meiryo UI" panose="020B0604030504040204" pitchFamily="34" charset="-128"/>
                <a:ea typeface="Meiryo UI" panose="020B0604030504040204" pitchFamily="34" charset="-128"/>
              </a:rPr>
              <a:t>8</a:t>
            </a:r>
            <a:r>
              <a:rPr lang="ja-JP" altLang="en-US" sz="2000" dirty="0">
                <a:solidFill>
                  <a:schemeClr val="bg1"/>
                </a:solidFill>
                <a:latin typeface="Meiryo UI" panose="020B0604030504040204" pitchFamily="34" charset="-128"/>
                <a:ea typeface="Meiryo UI" panose="020B0604030504040204" pitchFamily="34" charset="-128"/>
              </a:rPr>
              <a:t>％</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包装：化粧箱</a:t>
            </a:r>
          </a:p>
          <a:p>
            <a:r>
              <a:rPr lang="ja-JP" altLang="en-US" sz="900" dirty="0">
                <a:latin typeface="Meiryo UI" panose="020B0604030504040204" pitchFamily="34" charset="-128"/>
                <a:ea typeface="Meiryo UI" panose="020B0604030504040204" pitchFamily="34" charset="-128"/>
              </a:rPr>
              <a:t>備考：箱サイズ：</a:t>
            </a:r>
            <a:r>
              <a:rPr lang="en-US" altLang="ja-JP" sz="900" dirty="0">
                <a:latin typeface="Meiryo UI" panose="020B0604030504040204" pitchFamily="34" charset="-128"/>
                <a:ea typeface="Meiryo UI" panose="020B0604030504040204" pitchFamily="34" charset="-128"/>
              </a:rPr>
              <a:t>85×180×150mm</a:t>
            </a:r>
            <a:r>
              <a:rPr lang="ja-JP" altLang="en-US" sz="900" dirty="0">
                <a:latin typeface="Meiryo UI" panose="020B0604030504040204" pitchFamily="34" charset="-128"/>
                <a:ea typeface="Meiryo UI" panose="020B0604030504040204" pitchFamily="34" charset="-128"/>
              </a:rPr>
              <a:t>　内容量</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麺</a:t>
            </a:r>
            <a:r>
              <a:rPr lang="en-US" altLang="ja-JP" sz="900" dirty="0">
                <a:latin typeface="Meiryo UI" panose="020B0604030504040204" pitchFamily="34" charset="-128"/>
                <a:ea typeface="Meiryo UI" panose="020B0604030504040204" pitchFamily="34" charset="-128"/>
              </a:rPr>
              <a:t>90g×5</a:t>
            </a:r>
            <a:r>
              <a:rPr lang="ja-JP" altLang="en-US" sz="900" dirty="0">
                <a:latin typeface="Meiryo UI" panose="020B0604030504040204" pitchFamily="34" charset="-128"/>
                <a:ea typeface="Meiryo UI" panose="020B0604030504040204" pitchFamily="34" charset="-128"/>
              </a:rPr>
              <a:t>･スープ</a:t>
            </a:r>
            <a:r>
              <a:rPr lang="en-US" altLang="ja-JP" sz="900" dirty="0">
                <a:latin typeface="Meiryo UI" panose="020B0604030504040204" pitchFamily="34" charset="-128"/>
                <a:ea typeface="Meiryo UI" panose="020B0604030504040204" pitchFamily="34" charset="-128"/>
              </a:rPr>
              <a:t>×5(</a:t>
            </a:r>
            <a:r>
              <a:rPr lang="ja-JP" altLang="en-US" sz="900" dirty="0">
                <a:latin typeface="Meiryo UI" panose="020B0604030504040204" pitchFamily="34" charset="-128"/>
                <a:ea typeface="Meiryo UI" panose="020B0604030504040204" pitchFamily="34" charset="-128"/>
              </a:rPr>
              <a:t>北海道味噌･東京醤油･横浜塩･尾道醤油豚骨･九州豚骨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賞味期間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製造日より</a:t>
            </a:r>
            <a:r>
              <a:rPr lang="en-US" altLang="ja-JP" sz="900" dirty="0">
                <a:latin typeface="Meiryo UI" panose="020B0604030504040204" pitchFamily="34" charset="-128"/>
                <a:ea typeface="Meiryo UI" panose="020B0604030504040204" pitchFamily="34" charset="-128"/>
              </a:rPr>
              <a:t>45</a:t>
            </a:r>
            <a:r>
              <a:rPr lang="ja-JP" altLang="en-US" sz="900" dirty="0">
                <a:latin typeface="Meiryo UI" panose="020B0604030504040204" pitchFamily="34" charset="-128"/>
                <a:ea typeface="Meiryo UI" panose="020B0604030504040204" pitchFamily="34" charset="-128"/>
              </a:rPr>
              <a:t>日</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日本製　出荷可能日を必ずご確認ください　カートン割れ不可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全国各地のご当地ラーメンを自宅に居ながらに手軽に美味しく食べ比べできるラーメン</a:t>
            </a:r>
            <a:r>
              <a:rPr lang="en-US" altLang="ja-JP" sz="1600" dirty="0"/>
              <a:t>5</a:t>
            </a:r>
            <a:r>
              <a:rPr lang="ja-JP" altLang="en-US" sz="1600" dirty="0"/>
              <a:t>食セットです。ご家族で楽しむのも良し、一人で日替わりで楽しむのも良し。楽しみ方も様々です！ </a:t>
            </a:r>
            <a:endParaRPr lang="en-US" altLang="ja-JP" sz="1600" dirty="0">
              <a:latin typeface="Meiryo UI" panose="020B0604030504040204" pitchFamily="50" charset="-128"/>
              <a:ea typeface="Meiryo UI" panose="020B0604030504040204" pitchFamily="50"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113D15CA-A3F1-126E-0DB7-DE2D4E10BB91}"/>
              </a:ext>
            </a:extLst>
          </p:cNvPr>
          <p:cNvPicPr>
            <a:picLocks noChangeAspect="1"/>
          </p:cNvPicPr>
          <p:nvPr/>
        </p:nvPicPr>
        <p:blipFill>
          <a:blip r:embed="rId5"/>
          <a:stretch>
            <a:fillRect/>
          </a:stretch>
        </p:blipFill>
        <p:spPr>
          <a:xfrm>
            <a:off x="807641" y="1455157"/>
            <a:ext cx="3501390" cy="3501390"/>
          </a:xfrm>
          <a:prstGeom prst="rect">
            <a:avLst/>
          </a:prstGeom>
        </p:spPr>
      </p:pic>
    </p:spTree>
    <p:extLst>
      <p:ext uri="{BB962C8B-B14F-4D97-AF65-F5344CB8AC3E}">
        <p14:creationId xmlns:p14="http://schemas.microsoft.com/office/powerpoint/2010/main" val="3926249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キャンプス チェックレジャーマット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10067"/>
          </a:xfrm>
          <a:prstGeom prst="rect">
            <a:avLst/>
          </a:prstGeom>
          <a:noFill/>
        </p:spPr>
        <p:txBody>
          <a:bodyPr wrap="square" lIns="90000" tIns="46800" rIns="0" bIns="46800" rtlCol="0">
            <a:spAutoFit/>
          </a:bodyPr>
          <a:lstStyle/>
          <a:p>
            <a:r>
              <a:rPr lang="ja-JP" altLang="en-US" sz="1000" dirty="0">
                <a:latin typeface="Meiryo UI" panose="020B0604030504040204" pitchFamily="34" charset="-128"/>
                <a:ea typeface="Meiryo UI" panose="020B0604030504040204" pitchFamily="34" charset="-128"/>
              </a:rPr>
              <a:t>カラー展開：オレンジ・グリーン </a:t>
            </a:r>
            <a:r>
              <a:rPr lang="en-US" altLang="ja-JP" sz="1000" dirty="0">
                <a:latin typeface="Meiryo UI" panose="020B0604030504040204" pitchFamily="34" charset="-128"/>
                <a:ea typeface="Meiryo UI" panose="020B0604030504040204" pitchFamily="34" charset="-128"/>
              </a:rPr>
              <a:t>2</a:t>
            </a:r>
            <a:r>
              <a:rPr lang="ja-JP" altLang="en-US" sz="1000" dirty="0">
                <a:latin typeface="Meiryo UI" panose="020B0604030504040204" pitchFamily="34" charset="-128"/>
                <a:ea typeface="Meiryo UI" panose="020B0604030504040204" pitchFamily="34" charset="-128"/>
              </a:rPr>
              <a:t>色取混ぜ</a:t>
            </a:r>
          </a:p>
          <a:p>
            <a:r>
              <a:rPr lang="ja-JP" altLang="en-US" sz="1000" dirty="0">
                <a:latin typeface="Meiryo UI" panose="020B0604030504040204" pitchFamily="34" charset="-128"/>
                <a:ea typeface="Meiryo UI" panose="020B0604030504040204" pitchFamily="34" charset="-128"/>
              </a:rPr>
              <a:t>素材：表</a:t>
            </a:r>
            <a:r>
              <a:rPr lang="en-US" altLang="ja-JP" sz="1000" dirty="0">
                <a:latin typeface="Meiryo UI" panose="020B0604030504040204" pitchFamily="34" charset="-128"/>
                <a:ea typeface="Meiryo UI" panose="020B0604030504040204" pitchFamily="34" charset="-128"/>
              </a:rPr>
              <a:t>/</a:t>
            </a:r>
            <a:r>
              <a:rPr lang="ja-JP" altLang="en-US" sz="1000" dirty="0">
                <a:latin typeface="Meiryo UI" panose="020B0604030504040204" pitchFamily="34" charset="-128"/>
                <a:ea typeface="Meiryo UI" panose="020B0604030504040204" pitchFamily="34" charset="-128"/>
              </a:rPr>
              <a:t>ポリエステル・ポリウレタン、裏</a:t>
            </a:r>
            <a:r>
              <a:rPr lang="en-US" altLang="ja-JP" sz="1000" dirty="0">
                <a:latin typeface="Meiryo UI" panose="020B0604030504040204" pitchFamily="34" charset="-128"/>
                <a:ea typeface="Meiryo UI" panose="020B0604030504040204" pitchFamily="34" charset="-128"/>
              </a:rPr>
              <a:t>/PE</a:t>
            </a:r>
          </a:p>
          <a:p>
            <a:r>
              <a:rPr lang="ja-JP" altLang="en-US" sz="1000" dirty="0">
                <a:latin typeface="Meiryo UI" panose="020B0604030504040204" pitchFamily="34" charset="-128"/>
                <a:ea typeface="Meiryo UI" panose="020B0604030504040204" pitchFamily="34" charset="-128"/>
              </a:rPr>
              <a:t>サイズ：使用時</a:t>
            </a:r>
            <a:r>
              <a:rPr lang="en-US" altLang="ja-JP" sz="1000" dirty="0">
                <a:latin typeface="Meiryo UI" panose="020B0604030504040204" pitchFamily="34" charset="-128"/>
                <a:ea typeface="Meiryo UI" panose="020B0604030504040204" pitchFamily="34" charset="-128"/>
              </a:rPr>
              <a:t>/600×1200mm</a:t>
            </a:r>
            <a:r>
              <a:rPr lang="ja-JP" altLang="en-US" sz="1000" dirty="0">
                <a:latin typeface="Meiryo UI" panose="020B0604030504040204" pitchFamily="34" charset="-128"/>
                <a:ea typeface="Meiryo UI" panose="020B0604030504040204" pitchFamily="34" charset="-128"/>
              </a:rPr>
              <a:t>、収納時</a:t>
            </a:r>
            <a:r>
              <a:rPr lang="en-US" altLang="ja-JP" sz="1000" dirty="0">
                <a:latin typeface="Meiryo UI" panose="020B0604030504040204" pitchFamily="34" charset="-128"/>
                <a:ea typeface="Meiryo UI" panose="020B0604030504040204" pitchFamily="34" charset="-128"/>
              </a:rPr>
              <a:t>/</a:t>
            </a:r>
            <a:r>
              <a:rPr lang="ja-JP" altLang="en-US" sz="1000" dirty="0">
                <a:latin typeface="Meiryo UI" panose="020B0604030504040204" pitchFamily="34" charset="-128"/>
                <a:ea typeface="Meiryo UI" panose="020B0604030504040204" pitchFamily="34" charset="-128"/>
              </a:rPr>
              <a:t>約</a:t>
            </a:r>
            <a:r>
              <a:rPr lang="en-US" altLang="ja-JP" sz="1000" dirty="0">
                <a:latin typeface="Meiryo UI" panose="020B0604030504040204" pitchFamily="34" charset="-128"/>
                <a:ea typeface="Meiryo UI" panose="020B0604030504040204" pitchFamily="34" charset="-128"/>
              </a:rPr>
              <a:t>155×270×60mm</a:t>
            </a:r>
          </a:p>
          <a:p>
            <a:r>
              <a:rPr lang="ja-JP" altLang="en-US" sz="1000" dirty="0">
                <a:latin typeface="Meiryo UI" panose="020B0604030504040204" pitchFamily="34" charset="-128"/>
                <a:ea typeface="Meiryo UI" panose="020B0604030504040204" pitchFamily="34" charset="-128"/>
              </a:rPr>
              <a:t>包装：包装袋 </a:t>
            </a:r>
            <a:endParaRPr lang="en-US" altLang="ja-JP" sz="10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温かみのあるカラーとブロックチェック柄がオシャレなレジャーマットです。コンパクトに折りたためて持ち歩きも楽々な上、その見た目も</a:t>
            </a:r>
            <a:r>
              <a:rPr lang="en-US" altLang="ja-JP" sz="1600" dirty="0"/>
              <a:t>GOOD</a:t>
            </a:r>
            <a:r>
              <a:rPr lang="ja-JP" altLang="en-US" sz="1600" dirty="0"/>
              <a:t>！特典用や景品用などにおすすめです。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3" name="図 12">
            <a:extLst>
              <a:ext uri="{FF2B5EF4-FFF2-40B4-BE49-F238E27FC236}">
                <a16:creationId xmlns:a16="http://schemas.microsoft.com/office/drawing/2014/main" id="{4225358C-0B1F-3548-C1A0-5EE7F374814F}"/>
              </a:ext>
            </a:extLst>
          </p:cNvPr>
          <p:cNvPicPr>
            <a:picLocks noChangeAspect="1"/>
          </p:cNvPicPr>
          <p:nvPr/>
        </p:nvPicPr>
        <p:blipFill>
          <a:blip r:embed="rId5"/>
          <a:stretch>
            <a:fillRect/>
          </a:stretch>
        </p:blipFill>
        <p:spPr>
          <a:xfrm>
            <a:off x="555652" y="1348689"/>
            <a:ext cx="3681067" cy="3681067"/>
          </a:xfrm>
          <a:prstGeom prst="rect">
            <a:avLst/>
          </a:prstGeom>
        </p:spPr>
      </p:pic>
    </p:spTree>
    <p:extLst>
      <p:ext uri="{BB962C8B-B14F-4D97-AF65-F5344CB8AC3E}">
        <p14:creationId xmlns:p14="http://schemas.microsoft.com/office/powerpoint/2010/main" val="156033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スフィア・バンブーファイバーマルチ保存容器</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9255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素材：素材　本体：ポリプロピレン（バンブーファイバー</a:t>
            </a:r>
            <a:r>
              <a:rPr lang="en-US" altLang="ja-JP" sz="900" dirty="0">
                <a:latin typeface="Meiryo UI" panose="020B0604030504040204" pitchFamily="34" charset="-128"/>
                <a:ea typeface="Meiryo UI" panose="020B0604030504040204" pitchFamily="34" charset="-128"/>
              </a:rPr>
              <a:t>30</a:t>
            </a:r>
            <a:r>
              <a:rPr lang="ja-JP" altLang="en-US" sz="900" dirty="0">
                <a:latin typeface="Meiryo UI" panose="020B0604030504040204" pitchFamily="34" charset="-128"/>
                <a:ea typeface="Meiryo UI" panose="020B0604030504040204" pitchFamily="34" charset="-128"/>
              </a:rPr>
              <a:t>％配合） 蓋：竹 パッキン：シリコーンゴム</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53×166×115mm </a:t>
            </a:r>
            <a:r>
              <a:rPr lang="ja-JP" altLang="en-US" sz="900" dirty="0">
                <a:latin typeface="Meiryo UI" panose="020B0604030504040204" pitchFamily="34" charset="-128"/>
                <a:ea typeface="Meiryo UI" panose="020B0604030504040204" pitchFamily="34" charset="-128"/>
              </a:rPr>
              <a:t>箱サイズ</a:t>
            </a:r>
            <a:r>
              <a:rPr lang="en-US" altLang="ja-JP" sz="900" dirty="0">
                <a:latin typeface="Meiryo UI" panose="020B0604030504040204" pitchFamily="34" charset="-128"/>
                <a:ea typeface="Meiryo UI" panose="020B0604030504040204" pitchFamily="34" charset="-128"/>
              </a:rPr>
              <a:t>59×170×120mm</a:t>
            </a:r>
          </a:p>
          <a:p>
            <a:r>
              <a:rPr lang="ja-JP" altLang="en-US" sz="900" dirty="0">
                <a:latin typeface="Meiryo UI" panose="020B0604030504040204" pitchFamily="34" charset="-128"/>
                <a:ea typeface="Meiryo UI" panose="020B0604030504040204" pitchFamily="34" charset="-128"/>
              </a:rPr>
              <a:t>容量：</a:t>
            </a:r>
            <a:r>
              <a:rPr lang="en-US" altLang="ja-JP" sz="900" dirty="0">
                <a:latin typeface="Meiryo UI" panose="020B0604030504040204" pitchFamily="34" charset="-128"/>
                <a:ea typeface="Meiryo UI" panose="020B0604030504040204" pitchFamily="34" charset="-128"/>
              </a:rPr>
              <a:t>600ml</a:t>
            </a:r>
          </a:p>
          <a:p>
            <a:r>
              <a:rPr lang="ja-JP" altLang="en-US" sz="900" dirty="0">
                <a:latin typeface="Meiryo UI" panose="020B0604030504040204" pitchFamily="34" charset="-128"/>
                <a:ea typeface="Meiryo UI" panose="020B0604030504040204" pitchFamily="34" charset="-128"/>
              </a:rPr>
              <a:t>包装：化粧箱入</a:t>
            </a:r>
          </a:p>
          <a:p>
            <a:r>
              <a:rPr lang="ja-JP" altLang="en-US" sz="900" dirty="0">
                <a:latin typeface="Meiryo UI" panose="020B0604030504040204" pitchFamily="34" charset="-128"/>
                <a:ea typeface="Meiryo UI" panose="020B0604030504040204" pitchFamily="34" charset="-128"/>
              </a:rPr>
              <a:t>備考：竹部分の素材の特徴としてフシの出方、表情に個体差がございます。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バンブーファイバー配合の本体とバンブー素材の蓋の丈夫で便利でエコな保存容器です。カラーバリエーションはミントとアイボリーの</a:t>
            </a:r>
            <a:r>
              <a:rPr lang="en-US" altLang="ja-JP" sz="1600" dirty="0"/>
              <a:t>2</a:t>
            </a:r>
            <a:r>
              <a:rPr lang="ja-JP" altLang="en-US" sz="1600" dirty="0"/>
              <a:t>色展開。オリジナル名入れも格安で可能です。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35" name="図 34">
            <a:extLst>
              <a:ext uri="{FF2B5EF4-FFF2-40B4-BE49-F238E27FC236}">
                <a16:creationId xmlns:a16="http://schemas.microsoft.com/office/drawing/2014/main" id="{0759CC84-F15D-3241-9672-A28D05A4AC68}"/>
              </a:ext>
            </a:extLst>
          </p:cNvPr>
          <p:cNvPicPr>
            <a:picLocks noChangeAspect="1"/>
          </p:cNvPicPr>
          <p:nvPr/>
        </p:nvPicPr>
        <p:blipFill>
          <a:blip r:embed="rId5"/>
          <a:stretch>
            <a:fillRect/>
          </a:stretch>
        </p:blipFill>
        <p:spPr>
          <a:xfrm>
            <a:off x="709737" y="1384733"/>
            <a:ext cx="3560088" cy="3560088"/>
          </a:xfrm>
          <a:prstGeom prst="rect">
            <a:avLst/>
          </a:prstGeom>
        </p:spPr>
      </p:pic>
    </p:spTree>
    <p:extLst>
      <p:ext uri="{BB962C8B-B14F-4D97-AF65-F5344CB8AC3E}">
        <p14:creationId xmlns:p14="http://schemas.microsoft.com/office/powerpoint/2010/main" val="241407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キャンプス ハンドル付折りたたみコンテナ</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pPr>
              <a:tabLst>
                <a:tab pos="542925" algn="l"/>
                <a:tab pos="715963" algn="l"/>
              </a:tabLst>
            </a:pPr>
            <a:r>
              <a:rPr lang="ja-JP" altLang="en-US" sz="900" dirty="0">
                <a:latin typeface="Meiryo UI" panose="020B0604030504040204" pitchFamily="34" charset="-128"/>
                <a:ea typeface="Meiryo UI" panose="020B0604030504040204" pitchFamily="34" charset="-128"/>
              </a:rPr>
              <a:t>カラー展開</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2</a:t>
            </a:r>
            <a:r>
              <a:rPr lang="ja-JP" altLang="en-US" sz="900" b="0" i="0" dirty="0">
                <a:solidFill>
                  <a:srgbClr val="333333"/>
                </a:solidFill>
                <a:effectLst/>
                <a:latin typeface="-apple-system"/>
              </a:rPr>
              <a:t>色取混ぜ</a:t>
            </a:r>
            <a:endParaRPr lang="en-US" altLang="ja-JP" sz="900" spc="200" dirty="0">
              <a:latin typeface="Meiryo UI" panose="020B0604030504040204" pitchFamily="34" charset="-128"/>
              <a:ea typeface="Meiryo UI" panose="020B0604030504040204" pitchFamily="34" charset="-128"/>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n-US" altLang="ja-JP" sz="900" b="0" i="0" dirty="0">
                <a:solidFill>
                  <a:srgbClr val="333333"/>
                </a:solidFill>
                <a:effectLst/>
                <a:latin typeface="-apple-system"/>
              </a:rPr>
              <a:t>PP</a:t>
            </a:r>
            <a:endParaRPr lang="en-US" altLang="ja-JP" sz="900" spc="200" dirty="0">
              <a:latin typeface="Meiryo UI" panose="020B0604030504040204" pitchFamily="34" charset="-128"/>
              <a:ea typeface="Meiryo UI" panose="020B0604030504040204" pitchFamily="34" charset="-128"/>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使用時</a:t>
            </a:r>
            <a:r>
              <a:rPr lang="en-US" altLang="ja-JP" sz="900" b="0" i="0" dirty="0">
                <a:solidFill>
                  <a:srgbClr val="333333"/>
                </a:solidFill>
                <a:effectLst/>
                <a:latin typeface="-apple-system"/>
              </a:rPr>
              <a:t>/165×305×205mm</a:t>
            </a:r>
            <a:r>
              <a:rPr lang="ja-JP" altLang="en-US" sz="900" b="0" i="0" dirty="0">
                <a:solidFill>
                  <a:srgbClr val="333333"/>
                </a:solidFill>
                <a:effectLst/>
                <a:latin typeface="-apple-system"/>
              </a:rPr>
              <a:t>、畳み時</a:t>
            </a:r>
            <a:r>
              <a:rPr lang="en-US" altLang="ja-JP" sz="900" b="0" i="0" dirty="0">
                <a:solidFill>
                  <a:srgbClr val="333333"/>
                </a:solidFill>
                <a:effectLst/>
                <a:latin typeface="-apple-system"/>
              </a:rPr>
              <a:t>/50×305×205mm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透明袋</a:t>
            </a:r>
            <a:endParaRPr lang="en-US" altLang="ja-JP" sz="900" spc="200" dirty="0">
              <a:latin typeface="Meiryo UI" panose="020B0604030504040204" pitchFamily="34" charset="-128"/>
              <a:ea typeface="Meiryo UI" panose="020B0604030504040204" pitchFamily="34" charset="-128"/>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生産国</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中国</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車の中に積んでおくとアウトドア遊びや普段のお買い物などにもとっても便利な折りたたみコンテナ。荷物を入れたまま持ち歩きやすいハンドル付きも高ポイント。特典用や景品用などにもおすすめ。</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629356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LED9</a:t>
            </a:r>
            <a:r>
              <a:rPr lang="ja-JP" altLang="en-US" sz="2000" dirty="0">
                <a:solidFill>
                  <a:schemeClr val="bg1"/>
                </a:solidFill>
                <a:latin typeface="Meiryo UI" panose="020B0604030504040204" pitchFamily="34" charset="-128"/>
                <a:ea typeface="Meiryo UI" panose="020B0604030504040204" pitchFamily="34" charset="-128"/>
              </a:rPr>
              <a:t>灯カラビナ付ライト スムース</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648512"/>
          </a:xfrm>
          <a:prstGeom prst="rect">
            <a:avLst/>
          </a:prstGeom>
          <a:noFill/>
        </p:spPr>
        <p:txBody>
          <a:bodyPr wrap="square" lIns="90000" tIns="46800" rIns="0" bIns="46800" rtlCol="0">
            <a:spAutoFit/>
          </a:bodyPr>
          <a:lstStyle/>
          <a:p>
            <a:pPr>
              <a:tabLst>
                <a:tab pos="542925" algn="l"/>
                <a:tab pos="715963" algn="l"/>
              </a:tabLst>
            </a:pPr>
            <a:r>
              <a:rPr lang="ja-JP" altLang="en-US" sz="900" spc="200" dirty="0">
                <a:latin typeface="Meiryo UI" panose="020B0604030504040204" pitchFamily="34" charset="-128"/>
                <a:ea typeface="Meiryo UI" panose="020B0604030504040204" pitchFamily="34" charset="-128"/>
              </a:rPr>
              <a:t>素　材</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アルミ 他</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サイズ</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el-GR" altLang="ja-JP" sz="900" b="0" i="0" dirty="0">
                <a:solidFill>
                  <a:srgbClr val="333333"/>
                </a:solidFill>
                <a:effectLst/>
                <a:latin typeface="-apple-system"/>
              </a:rPr>
              <a:t>φ26×142</a:t>
            </a:r>
            <a:r>
              <a:rPr lang="en-US" altLang="ja-JP" sz="900" b="0" i="0" dirty="0">
                <a:solidFill>
                  <a:srgbClr val="333333"/>
                </a:solidFill>
                <a:effectLst/>
                <a:latin typeface="-apple-system"/>
              </a:rPr>
              <a:t>mm</a:t>
            </a: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付属品</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zh-TW" altLang="en-US" sz="900" b="0" i="0" dirty="0">
                <a:solidFill>
                  <a:srgbClr val="333333"/>
                </a:solidFill>
                <a:effectLst/>
                <a:latin typeface="-apple-system"/>
              </a:rPr>
              <a:t>単</a:t>
            </a:r>
            <a:r>
              <a:rPr lang="en-US" altLang="zh-TW" sz="900" b="0" i="0" dirty="0">
                <a:solidFill>
                  <a:srgbClr val="333333"/>
                </a:solidFill>
                <a:effectLst/>
                <a:latin typeface="-apple-system"/>
              </a:rPr>
              <a:t>4</a:t>
            </a:r>
            <a:r>
              <a:rPr lang="zh-TW" altLang="en-US" sz="900" b="0" i="0" dirty="0">
                <a:solidFill>
                  <a:srgbClr val="333333"/>
                </a:solidFill>
                <a:effectLst/>
                <a:latin typeface="-apple-system"/>
              </a:rPr>
              <a:t>乾電池</a:t>
            </a:r>
            <a:r>
              <a:rPr lang="en-US" altLang="zh-TW" sz="900" b="0" i="0" dirty="0">
                <a:solidFill>
                  <a:srgbClr val="333333"/>
                </a:solidFill>
                <a:effectLst/>
                <a:latin typeface="-apple-system"/>
              </a:rPr>
              <a:t>3</a:t>
            </a:r>
            <a:r>
              <a:rPr lang="zh-TW" altLang="en-US" sz="900" b="0" i="0" dirty="0">
                <a:solidFill>
                  <a:srgbClr val="333333"/>
                </a:solidFill>
                <a:effectLst/>
                <a:latin typeface="-apple-system"/>
              </a:rPr>
              <a:t>本</a:t>
            </a:r>
            <a:r>
              <a:rPr lang="en-US" altLang="zh-TW" sz="900" b="0" i="0" dirty="0">
                <a:solidFill>
                  <a:srgbClr val="333333"/>
                </a:solidFill>
                <a:effectLst/>
                <a:latin typeface="-apple-system"/>
              </a:rPr>
              <a:t>(</a:t>
            </a:r>
            <a:r>
              <a:rPr lang="zh-TW" altLang="en-US" sz="900" b="0" i="0" dirty="0">
                <a:solidFill>
                  <a:srgbClr val="333333"/>
                </a:solidFill>
                <a:effectLst/>
                <a:latin typeface="-apple-system"/>
              </a:rPr>
              <a:t>付属</a:t>
            </a:r>
            <a:r>
              <a:rPr lang="en-US" altLang="zh-TW" sz="900" b="0" i="0" dirty="0">
                <a:solidFill>
                  <a:srgbClr val="333333"/>
                </a:solidFill>
                <a:effectLst/>
                <a:latin typeface="-apple-system"/>
              </a:rPr>
              <a:t>)､</a:t>
            </a:r>
            <a:r>
              <a:rPr lang="zh-TW" altLang="en-US" sz="900" b="0" i="0" dirty="0">
                <a:solidFill>
                  <a:srgbClr val="333333"/>
                </a:solidFill>
                <a:effectLst/>
                <a:latin typeface="-apple-system"/>
              </a:rPr>
              <a:t>取説付</a:t>
            </a:r>
            <a:r>
              <a:rPr lang="en-US" altLang="zh-TW" sz="900" b="0" i="0" dirty="0">
                <a:solidFill>
                  <a:srgbClr val="333333"/>
                </a:solidFill>
                <a:effectLst/>
                <a:latin typeface="-apple-system"/>
              </a:rPr>
              <a:t>(</a:t>
            </a:r>
            <a:r>
              <a:rPr lang="zh-TW" altLang="en-US" sz="900" b="0" i="0" dirty="0">
                <a:solidFill>
                  <a:srgbClr val="333333"/>
                </a:solidFill>
                <a:effectLst/>
                <a:latin typeface="-apple-system"/>
              </a:rPr>
              <a:t>紙箱面</a:t>
            </a:r>
            <a:r>
              <a:rPr lang="en-US" altLang="zh-TW" sz="900" b="0" i="0" dirty="0">
                <a:solidFill>
                  <a:srgbClr val="333333"/>
                </a:solidFill>
                <a:effectLst/>
                <a:latin typeface="-apple-system"/>
              </a:rPr>
              <a:t>)</a:t>
            </a:r>
            <a:endParaRPr lang="en-US" altLang="ja-JP" sz="900" b="0" i="0" dirty="0">
              <a:solidFill>
                <a:srgbClr val="333333"/>
              </a:solidFill>
              <a:effectLst/>
              <a:latin typeface="-apple-system"/>
            </a:endParaRPr>
          </a:p>
          <a:p>
            <a:pPr>
              <a:tabLst>
                <a:tab pos="542925" algn="l"/>
                <a:tab pos="715963" algn="l"/>
              </a:tabLst>
            </a:pPr>
            <a:r>
              <a:rPr lang="ja-JP" altLang="en-US" sz="900" spc="200" dirty="0">
                <a:latin typeface="Meiryo UI" panose="020B0604030504040204" pitchFamily="34" charset="-128"/>
                <a:ea typeface="Meiryo UI" panose="020B0604030504040204" pitchFamily="34" charset="-128"/>
              </a:rPr>
              <a:t>包　装</a:t>
            </a:r>
            <a:r>
              <a:rPr lang="en-US" altLang="ja-JP" sz="900" spc="2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	</a:t>
            </a:r>
            <a:r>
              <a:rPr lang="ja-JP" altLang="en-US" sz="900" b="0" i="0" dirty="0">
                <a:solidFill>
                  <a:srgbClr val="333333"/>
                </a:solidFill>
                <a:effectLst/>
                <a:latin typeface="-apple-system"/>
              </a:rPr>
              <a:t>エアパッキン</a:t>
            </a:r>
            <a:r>
              <a:rPr lang="en-US" altLang="ja-JP" sz="900" b="0" i="0" dirty="0">
                <a:solidFill>
                  <a:srgbClr val="333333"/>
                </a:solidFill>
                <a:effectLst/>
                <a:latin typeface="-apple-system"/>
              </a:rPr>
              <a:t>､</a:t>
            </a:r>
            <a:r>
              <a:rPr lang="ja-JP" altLang="en-US" sz="900" b="0" i="0" dirty="0">
                <a:solidFill>
                  <a:srgbClr val="333333"/>
                </a:solidFill>
                <a:effectLst/>
                <a:latin typeface="-apple-system"/>
              </a:rPr>
              <a:t>紙箱</a:t>
            </a:r>
            <a:endParaRPr lang="en-US" altLang="ja-JP" sz="900" b="0" i="0" dirty="0">
              <a:solidFill>
                <a:srgbClr val="333333"/>
              </a:solidFill>
              <a:effectLst/>
              <a:latin typeface="-apple-system"/>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b="0" i="0" dirty="0">
                <a:solidFill>
                  <a:srgbClr val="333333"/>
                </a:solidFill>
                <a:effectLst/>
                <a:latin typeface="-apple-system"/>
              </a:rPr>
              <a:t>スムースなクールな見た目が格好良い、すっきりとした</a:t>
            </a:r>
            <a:r>
              <a:rPr lang="en-US" altLang="ja-JP" sz="1600" b="0" i="0" dirty="0">
                <a:solidFill>
                  <a:srgbClr val="333333"/>
                </a:solidFill>
                <a:effectLst/>
                <a:latin typeface="-apple-system"/>
              </a:rPr>
              <a:t>LED</a:t>
            </a:r>
            <a:r>
              <a:rPr lang="ja-JP" altLang="en-US" sz="1600" b="0" i="0" dirty="0">
                <a:solidFill>
                  <a:srgbClr val="333333"/>
                </a:solidFill>
                <a:effectLst/>
                <a:latin typeface="-apple-system"/>
              </a:rPr>
              <a:t>ライトです。</a:t>
            </a:r>
            <a:r>
              <a:rPr lang="en-US" altLang="ja-JP" sz="1600" b="0" i="0" dirty="0">
                <a:solidFill>
                  <a:srgbClr val="333333"/>
                </a:solidFill>
                <a:effectLst/>
                <a:latin typeface="-apple-system"/>
              </a:rPr>
              <a:t>9</a:t>
            </a:r>
            <a:r>
              <a:rPr lang="ja-JP" altLang="en-US" sz="1600" b="0" i="0" dirty="0">
                <a:solidFill>
                  <a:srgbClr val="333333"/>
                </a:solidFill>
                <a:effectLst/>
                <a:latin typeface="-apple-system"/>
              </a:rPr>
              <a:t>灯でとっても明るく照らしてくれますのでキャンプ用にも災害用にもおすすめ。</a:t>
            </a:r>
            <a:r>
              <a:rPr lang="en-US" altLang="ja-JP" sz="1600" b="0" i="0" dirty="0">
                <a:solidFill>
                  <a:srgbClr val="333333"/>
                </a:solidFill>
                <a:effectLst/>
                <a:latin typeface="-apple-system"/>
              </a:rPr>
              <a:t>2</a:t>
            </a:r>
            <a:r>
              <a:rPr lang="ja-JP" altLang="en-US" sz="1600" b="0" i="0" dirty="0">
                <a:solidFill>
                  <a:srgbClr val="333333"/>
                </a:solidFill>
                <a:effectLst/>
                <a:latin typeface="-apple-system"/>
              </a:rPr>
              <a:t>色のカラー展開からお選びください。</a:t>
            </a:r>
            <a:endParaRPr lang="ja-JP" altLang="en-US"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6" name="図 45">
            <a:extLst>
              <a:ext uri="{FF2B5EF4-FFF2-40B4-BE49-F238E27FC236}">
                <a16:creationId xmlns:a16="http://schemas.microsoft.com/office/drawing/2014/main" id="{4A46F78F-84F6-B647-9522-0F50BCDC95A1}"/>
              </a:ext>
            </a:extLst>
          </p:cNvPr>
          <p:cNvPicPr>
            <a:picLocks noChangeAspect="1"/>
          </p:cNvPicPr>
          <p:nvPr/>
        </p:nvPicPr>
        <p:blipFill>
          <a:blip r:embed="rId5"/>
          <a:srcRect/>
          <a:stretch/>
        </p:blipFill>
        <p:spPr>
          <a:xfrm>
            <a:off x="905769" y="1635301"/>
            <a:ext cx="3174086" cy="3174086"/>
          </a:xfrm>
          <a:prstGeom prst="rect">
            <a:avLst/>
          </a:prstGeom>
        </p:spPr>
      </p:pic>
    </p:spTree>
    <p:extLst>
      <p:ext uri="{BB962C8B-B14F-4D97-AF65-F5344CB8AC3E}">
        <p14:creationId xmlns:p14="http://schemas.microsoft.com/office/powerpoint/2010/main" val="1795131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至福の逸品 どら焼き</a:t>
            </a:r>
            <a:r>
              <a:rPr lang="en-US" altLang="ja-JP" sz="2000" dirty="0">
                <a:solidFill>
                  <a:schemeClr val="bg1"/>
                </a:solidFill>
                <a:latin typeface="Meiryo UI" panose="020B0604030504040204" pitchFamily="34" charset="-128"/>
                <a:ea typeface="Meiryo UI" panose="020B0604030504040204" pitchFamily="34" charset="-128"/>
              </a:rPr>
              <a:t>8</a:t>
            </a:r>
            <a:r>
              <a:rPr lang="ja-JP" altLang="en-US" sz="2000" dirty="0">
                <a:solidFill>
                  <a:schemeClr val="bg1"/>
                </a:solidFill>
                <a:latin typeface="Meiryo UI" panose="020B0604030504040204" pitchFamily="34" charset="-128"/>
                <a:ea typeface="Meiryo UI" panose="020B0604030504040204" pitchFamily="34" charset="-128"/>
              </a:rPr>
              <a:t>個組　</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税率</a:t>
            </a:r>
            <a:r>
              <a:rPr lang="en-US" altLang="ja-JP" sz="2000" dirty="0">
                <a:solidFill>
                  <a:schemeClr val="bg1"/>
                </a:solidFill>
                <a:latin typeface="Meiryo UI" panose="020B0604030504040204" pitchFamily="34" charset="-128"/>
                <a:ea typeface="Meiryo UI" panose="020B0604030504040204" pitchFamily="34" charset="-128"/>
              </a:rPr>
              <a:t>8</a:t>
            </a:r>
            <a:r>
              <a:rPr lang="ja-JP" altLang="en-US" sz="2000" dirty="0">
                <a:solidFill>
                  <a:schemeClr val="bg1"/>
                </a:solidFill>
                <a:latin typeface="Meiryo UI" panose="020B0604030504040204" pitchFamily="34" charset="-128"/>
                <a:ea typeface="Meiryo UI" panose="020B0604030504040204" pitchFamily="34" charset="-128"/>
              </a:rPr>
              <a:t>％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包装：化粧箱入り</a:t>
            </a:r>
          </a:p>
          <a:p>
            <a:r>
              <a:rPr lang="ja-JP" altLang="en-US" sz="900" dirty="0">
                <a:latin typeface="Meiryo UI" panose="020B0604030504040204" pitchFamily="34" charset="-128"/>
                <a:ea typeface="Meiryo UI" panose="020B0604030504040204" pitchFamily="34" charset="-128"/>
              </a:rPr>
              <a:t>注意事項：賞味期間：</a:t>
            </a:r>
            <a:r>
              <a:rPr lang="en-US" altLang="ja-JP" sz="900" dirty="0">
                <a:latin typeface="Meiryo UI" panose="020B0604030504040204" pitchFamily="34" charset="-128"/>
                <a:ea typeface="Meiryo UI" panose="020B0604030504040204" pitchFamily="34" charset="-128"/>
              </a:rPr>
              <a:t>120</a:t>
            </a:r>
            <a:r>
              <a:rPr lang="ja-JP" altLang="en-US" sz="900" dirty="0">
                <a:latin typeface="Meiryo UI" panose="020B0604030504040204" pitchFamily="34" charset="-128"/>
                <a:ea typeface="Meiryo UI" panose="020B0604030504040204" pitchFamily="34" charset="-128"/>
              </a:rPr>
              <a:t>日間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常温</a:t>
            </a:r>
            <a:r>
              <a:rPr lang="en-US" altLang="ja-JP" sz="900" dirty="0">
                <a:latin typeface="Meiryo UI" panose="020B0604030504040204" pitchFamily="34" charset="-128"/>
                <a:ea typeface="Meiryo UI" panose="020B0604030504040204" pitchFamily="34" charset="-128"/>
              </a:rPr>
              <a:t>)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0459"/>
          </a:xfrm>
          <a:prstGeom prst="rect">
            <a:avLst/>
          </a:prstGeom>
          <a:noFill/>
        </p:spPr>
        <p:txBody>
          <a:bodyPr wrap="square" lIns="0" tIns="46800" rIns="0" spcCol="360000" rtlCol="0">
            <a:spAutoFit/>
          </a:bodyPr>
          <a:lstStyle/>
          <a:p>
            <a:pPr>
              <a:lnSpc>
                <a:spcPts val="2400"/>
              </a:lnSpc>
            </a:pPr>
            <a:r>
              <a:rPr lang="ja-JP" altLang="en-US" sz="1600" dirty="0"/>
              <a:t>やわらかくもっちりとした食感がくせになるどら焼き</a:t>
            </a:r>
            <a:r>
              <a:rPr lang="en-US" altLang="ja-JP" sz="1600" dirty="0"/>
              <a:t>8</a:t>
            </a:r>
            <a:r>
              <a:rPr lang="ja-JP" altLang="en-US" sz="1600" dirty="0"/>
              <a:t>個。至福の逸品シリーズらしい高級感のあるパッケージデザインで贈答用からイベント特典用まで、幅広くご利用いただけます。 </a:t>
            </a:r>
            <a:endParaRPr lang="en-US" altLang="ja-JP" sz="1600" spc="-1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3622D344-6745-8DFE-1B2E-D3C4A6F1C595}"/>
              </a:ext>
            </a:extLst>
          </p:cNvPr>
          <p:cNvPicPr>
            <a:picLocks noChangeAspect="1"/>
          </p:cNvPicPr>
          <p:nvPr/>
        </p:nvPicPr>
        <p:blipFill>
          <a:blip r:embed="rId5"/>
          <a:stretch>
            <a:fillRect/>
          </a:stretch>
        </p:blipFill>
        <p:spPr>
          <a:xfrm>
            <a:off x="740032" y="1376693"/>
            <a:ext cx="3604260" cy="3604260"/>
          </a:xfrm>
          <a:prstGeom prst="rect">
            <a:avLst/>
          </a:prstGeom>
        </p:spPr>
      </p:pic>
    </p:spTree>
    <p:extLst>
      <p:ext uri="{BB962C8B-B14F-4D97-AF65-F5344CB8AC3E}">
        <p14:creationId xmlns:p14="http://schemas.microsoft.com/office/powerpoint/2010/main" val="125535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ザ・バッグ</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再生</a:t>
            </a:r>
            <a:r>
              <a:rPr lang="en-US" altLang="ja-JP" sz="2000" dirty="0">
                <a:solidFill>
                  <a:schemeClr val="bg1"/>
                </a:solidFill>
                <a:latin typeface="Meiryo UI" panose="020B0604030504040204" pitchFamily="34" charset="-128"/>
                <a:ea typeface="Meiryo UI" panose="020B0604030504040204" pitchFamily="34" charset="-128"/>
              </a:rPr>
              <a:t>PET</a:t>
            </a:r>
            <a:r>
              <a:rPr lang="ja-JP" altLang="en-US" sz="2000" dirty="0">
                <a:solidFill>
                  <a:schemeClr val="bg1"/>
                </a:solidFill>
                <a:latin typeface="Meiryo UI" panose="020B0604030504040204" pitchFamily="34" charset="-128"/>
                <a:ea typeface="Meiryo UI" panose="020B0604030504040204" pitchFamily="34" charset="-128"/>
              </a:rPr>
              <a:t>レジカゴタイプ</a:t>
            </a:r>
            <a:r>
              <a:rPr lang="en-US" altLang="ja-JP" sz="2000" dirty="0">
                <a:solidFill>
                  <a:schemeClr val="bg1"/>
                </a:solidFill>
                <a:latin typeface="Meiryo UI" panose="020B0604030504040204" pitchFamily="34" charset="-128"/>
                <a:ea typeface="Meiryo UI" panose="020B0604030504040204" pitchFamily="34" charset="-128"/>
              </a:rPr>
              <a:t>) #sustainable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素材：リサイクルポリエステル</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不織布</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・アルミ蒸着・合成ゴム・ポリプロピレン</a:t>
            </a: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47(</a:t>
            </a:r>
            <a:r>
              <a:rPr lang="ja-JP" altLang="en-US" sz="900" dirty="0">
                <a:latin typeface="Meiryo UI" panose="020B0604030504040204" pitchFamily="34" charset="-128"/>
                <a:ea typeface="Meiryo UI" panose="020B0604030504040204" pitchFamily="34" charset="-128"/>
              </a:rPr>
              <a:t>底</a:t>
            </a:r>
            <a:r>
              <a:rPr lang="en-US" altLang="ja-JP" sz="900" dirty="0">
                <a:latin typeface="Meiryo UI" panose="020B0604030504040204" pitchFamily="34" charset="-128"/>
                <a:ea typeface="Meiryo UI" panose="020B0604030504040204" pitchFamily="34" charset="-128"/>
              </a:rPr>
              <a:t>35.5)×19.5×34.5cm</a:t>
            </a:r>
          </a:p>
          <a:p>
            <a:r>
              <a:rPr lang="ja-JP" altLang="en-US" sz="900" dirty="0">
                <a:latin typeface="Meiryo UI" panose="020B0604030504040204" pitchFamily="34" charset="-128"/>
                <a:ea typeface="Meiryo UI" panose="020B0604030504040204" pitchFamily="34" charset="-128"/>
              </a:rPr>
              <a:t>包装：ポリ袋入り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スーパーのレジカゴにぴったり収まるサイズ感で、お会計後の詰め替えの手間も省けるため、特にお買い物には非常に便利なバッグです。再生</a:t>
            </a:r>
            <a:r>
              <a:rPr lang="en-US" altLang="ja-JP" sz="1600" dirty="0"/>
              <a:t>PET</a:t>
            </a:r>
            <a:r>
              <a:rPr lang="ja-JP" altLang="en-US" sz="1600" dirty="0"/>
              <a:t>素材を使用しており地球環境にも優しいアイテム。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41" name="図 40">
            <a:extLst>
              <a:ext uri="{FF2B5EF4-FFF2-40B4-BE49-F238E27FC236}">
                <a16:creationId xmlns:a16="http://schemas.microsoft.com/office/drawing/2014/main" id="{5048A116-541D-1903-DB74-8824C53EB92A}"/>
              </a:ext>
            </a:extLst>
          </p:cNvPr>
          <p:cNvPicPr>
            <a:picLocks noChangeAspect="1"/>
          </p:cNvPicPr>
          <p:nvPr/>
        </p:nvPicPr>
        <p:blipFill>
          <a:blip r:embed="rId5"/>
          <a:stretch>
            <a:fillRect/>
          </a:stretch>
        </p:blipFill>
        <p:spPr>
          <a:xfrm>
            <a:off x="662423" y="1369926"/>
            <a:ext cx="3680998" cy="3680998"/>
          </a:xfrm>
          <a:prstGeom prst="rect">
            <a:avLst/>
          </a:prstGeom>
        </p:spPr>
      </p:pic>
    </p:spTree>
    <p:extLst>
      <p:ext uri="{BB962C8B-B14F-4D97-AF65-F5344CB8AC3E}">
        <p14:creationId xmlns:p14="http://schemas.microsoft.com/office/powerpoint/2010/main" val="2784267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ミルクチョコレートフォンデュ　</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税率</a:t>
            </a:r>
            <a:r>
              <a:rPr lang="en-US" altLang="ja-JP" sz="2000" dirty="0">
                <a:solidFill>
                  <a:schemeClr val="bg1"/>
                </a:solidFill>
                <a:latin typeface="Meiryo UI" panose="020B0604030504040204" pitchFamily="34" charset="-128"/>
                <a:ea typeface="Meiryo UI" panose="020B0604030504040204" pitchFamily="34" charset="-128"/>
              </a:rPr>
              <a:t>8</a:t>
            </a:r>
            <a:r>
              <a:rPr lang="ja-JP" altLang="en-US" sz="2000" dirty="0">
                <a:solidFill>
                  <a:schemeClr val="bg1"/>
                </a:solidFill>
                <a:latin typeface="Meiryo UI" panose="020B0604030504040204" pitchFamily="34" charset="-128"/>
                <a:ea typeface="Meiryo UI" panose="020B0604030504040204" pitchFamily="34" charset="-128"/>
              </a:rPr>
              <a:t>％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包装：化粧箱</a:t>
            </a:r>
          </a:p>
          <a:p>
            <a:r>
              <a:rPr lang="ja-JP" altLang="en-US" sz="900" dirty="0">
                <a:latin typeface="Meiryo UI" panose="020B0604030504040204" pitchFamily="34" charset="-128"/>
                <a:ea typeface="Meiryo UI" panose="020B0604030504040204" pitchFamily="34" charset="-128"/>
              </a:rPr>
              <a:t>生産国：日本</a:t>
            </a:r>
          </a:p>
          <a:p>
            <a:r>
              <a:rPr lang="ja-JP" altLang="en-US" sz="900" dirty="0">
                <a:latin typeface="Meiryo UI" panose="020B0604030504040204" pitchFamily="34" charset="-128"/>
                <a:ea typeface="Meiryo UI" panose="020B0604030504040204" pitchFamily="34" charset="-128"/>
              </a:rPr>
              <a:t>備考：内容量</a:t>
            </a:r>
            <a:r>
              <a:rPr lang="en-US" altLang="ja-JP" sz="900" dirty="0">
                <a:latin typeface="Meiryo UI" panose="020B0604030504040204" pitchFamily="34" charset="-128"/>
                <a:ea typeface="Meiryo UI" panose="020B0604030504040204" pitchFamily="34" charset="-128"/>
              </a:rPr>
              <a:t>/120g</a:t>
            </a:r>
            <a:r>
              <a:rPr lang="ja-JP" altLang="en-US" sz="900" dirty="0">
                <a:latin typeface="Meiryo UI" panose="020B0604030504040204" pitchFamily="34" charset="-128"/>
                <a:ea typeface="Meiryo UI" panose="020B0604030504040204" pitchFamily="34" charset="-128"/>
              </a:rPr>
              <a:t>、賞味期間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製造日より</a:t>
            </a:r>
            <a:r>
              <a:rPr lang="en-US" altLang="ja-JP" sz="900" dirty="0">
                <a:latin typeface="Meiryo UI" panose="020B0604030504040204" pitchFamily="34" charset="-128"/>
                <a:ea typeface="Meiryo UI" panose="020B0604030504040204" pitchFamily="34" charset="-128"/>
              </a:rPr>
              <a:t>365</a:t>
            </a:r>
            <a:r>
              <a:rPr lang="ja-JP" altLang="en-US" sz="900" dirty="0">
                <a:latin typeface="Meiryo UI" panose="020B0604030504040204" pitchFamily="34" charset="-128"/>
                <a:ea typeface="Meiryo UI" panose="020B0604030504040204" pitchFamily="34" charset="-128"/>
              </a:rPr>
              <a:t>日、日本製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自宅にいながらにして手軽にミルクチョコフォンシュが可能！電子レンジで温めるだけで非常に簡単なためどなたでも作れます。好きなフルーツを用意してちょっとしたホームパーティにぜひ！ </a:t>
            </a:r>
            <a:endParaRPr lang="en-US" altLang="ja-JP" sz="1600" dirty="0">
              <a:latin typeface="Meiryo UI" panose="020B0604030504040204" pitchFamily="50" charset="-128"/>
              <a:ea typeface="Meiryo UI" panose="020B0604030504040204" pitchFamily="50"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6" name="図 15">
            <a:extLst>
              <a:ext uri="{FF2B5EF4-FFF2-40B4-BE49-F238E27FC236}">
                <a16:creationId xmlns:a16="http://schemas.microsoft.com/office/drawing/2014/main" id="{AF1E8F30-4826-D5D8-C8D6-AB1F89BCB4A8}"/>
              </a:ext>
            </a:extLst>
          </p:cNvPr>
          <p:cNvPicPr>
            <a:picLocks noChangeAspect="1"/>
          </p:cNvPicPr>
          <p:nvPr/>
        </p:nvPicPr>
        <p:blipFill>
          <a:blip r:embed="rId5"/>
          <a:stretch>
            <a:fillRect/>
          </a:stretch>
        </p:blipFill>
        <p:spPr>
          <a:xfrm>
            <a:off x="691902" y="1424447"/>
            <a:ext cx="3636817" cy="3636817"/>
          </a:xfrm>
          <a:prstGeom prst="rect">
            <a:avLst/>
          </a:prstGeom>
        </p:spPr>
      </p:pic>
    </p:spTree>
    <p:extLst>
      <p:ext uri="{BB962C8B-B14F-4D97-AF65-F5344CB8AC3E}">
        <p14:creationId xmlns:p14="http://schemas.microsoft.com/office/powerpoint/2010/main" val="1468828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ハンディチョッパー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カラー展開：全</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色</a:t>
            </a:r>
          </a:p>
          <a:p>
            <a:r>
              <a:rPr lang="ja-JP" altLang="en-US" sz="900" dirty="0">
                <a:latin typeface="Meiryo UI" panose="020B0604030504040204" pitchFamily="34" charset="-128"/>
                <a:ea typeface="Meiryo UI" panose="020B0604030504040204" pitchFamily="34" charset="-128"/>
              </a:rPr>
              <a:t>素材：ステンレス、</a:t>
            </a:r>
            <a:r>
              <a:rPr lang="en-US" altLang="ja-JP" sz="900" dirty="0">
                <a:latin typeface="Meiryo UI" panose="020B0604030504040204" pitchFamily="34" charset="-128"/>
                <a:ea typeface="Meiryo UI" panose="020B0604030504040204" pitchFamily="34" charset="-128"/>
              </a:rPr>
              <a:t>PP</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PET</a:t>
            </a:r>
            <a:r>
              <a:rPr lang="ja-JP" altLang="en-US" sz="900" dirty="0">
                <a:latin typeface="Meiryo UI" panose="020B0604030504040204" pitchFamily="34" charset="-128"/>
                <a:ea typeface="Meiryo UI" panose="020B0604030504040204" pitchFamily="34" charset="-128"/>
              </a:rPr>
              <a:t>他</a:t>
            </a:r>
          </a:p>
          <a:p>
            <a:r>
              <a:rPr lang="ja-JP" altLang="en-US" sz="900" dirty="0">
                <a:latin typeface="Meiryo UI" panose="020B0604030504040204" pitchFamily="34" charset="-128"/>
                <a:ea typeface="Meiryo UI" panose="020B0604030504040204" pitchFamily="34" charset="-128"/>
              </a:rPr>
              <a:t>サイズ：縦</a:t>
            </a:r>
            <a:r>
              <a:rPr lang="en-US" altLang="ja-JP" sz="900" dirty="0">
                <a:latin typeface="Meiryo UI" panose="020B0604030504040204" pitchFamily="34" charset="-128"/>
                <a:ea typeface="Meiryo UI" panose="020B0604030504040204" pitchFamily="34" charset="-128"/>
              </a:rPr>
              <a:t>127×</a:t>
            </a:r>
            <a:r>
              <a:rPr lang="ja-JP" altLang="en-US" sz="900" dirty="0">
                <a:latin typeface="Meiryo UI" panose="020B0604030504040204" pitchFamily="34" charset="-128"/>
                <a:ea typeface="Meiryo UI" panose="020B0604030504040204" pitchFamily="34" charset="-128"/>
              </a:rPr>
              <a:t>横</a:t>
            </a:r>
            <a:r>
              <a:rPr lang="en-US" altLang="ja-JP" sz="900" dirty="0">
                <a:latin typeface="Meiryo UI" panose="020B0604030504040204" pitchFamily="34" charset="-128"/>
                <a:ea typeface="Meiryo UI" panose="020B0604030504040204" pitchFamily="34" charset="-128"/>
              </a:rPr>
              <a:t>125×</a:t>
            </a:r>
            <a:r>
              <a:rPr lang="ja-JP" altLang="en-US" sz="900" dirty="0">
                <a:latin typeface="Meiryo UI" panose="020B0604030504040204" pitchFamily="34" charset="-128"/>
                <a:ea typeface="Meiryo UI" panose="020B0604030504040204" pitchFamily="34" charset="-128"/>
              </a:rPr>
              <a:t>高</a:t>
            </a:r>
            <a:r>
              <a:rPr lang="en-US" altLang="ja-JP" sz="900" dirty="0">
                <a:latin typeface="Meiryo UI" panose="020B0604030504040204" pitchFamily="34" charset="-128"/>
                <a:ea typeface="Meiryo UI" panose="020B0604030504040204" pitchFamily="34" charset="-128"/>
              </a:rPr>
              <a:t>100(</a:t>
            </a:r>
            <a:r>
              <a:rPr lang="ja-JP" altLang="en-US" sz="900" dirty="0">
                <a:latin typeface="Meiryo UI" panose="020B0604030504040204" pitchFamily="34" charset="-128"/>
                <a:ea typeface="Meiryo UI" panose="020B0604030504040204" pitchFamily="34" charset="-128"/>
              </a:rPr>
              <a:t>ｍｍ</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包装：箱入</a:t>
            </a:r>
          </a:p>
          <a:p>
            <a:r>
              <a:rPr lang="ja-JP" altLang="en-US" sz="900" dirty="0">
                <a:latin typeface="Meiryo UI" panose="020B0604030504040204" pitchFamily="34" charset="-128"/>
                <a:ea typeface="Meiryo UI" panose="020B0604030504040204" pitchFamily="34" charset="-128"/>
              </a:rPr>
              <a:t>備考：</a:t>
            </a:r>
            <a:r>
              <a:rPr lang="en-US" altLang="ja-JP" sz="900" dirty="0">
                <a:latin typeface="Meiryo UI" panose="020B0604030504040204" pitchFamily="34" charset="-128"/>
                <a:ea typeface="Meiryo UI" panose="020B0604030504040204" pitchFamily="34" charset="-128"/>
              </a:rPr>
              <a:t>180</a:t>
            </a:r>
            <a:r>
              <a:rPr lang="ja-JP" altLang="en-US" sz="900">
                <a:latin typeface="Meiryo UI" panose="020B0604030504040204" pitchFamily="34" charset="-128"/>
                <a:ea typeface="Meiryo UI" panose="020B0604030504040204" pitchFamily="34" charset="-128"/>
              </a:rPr>
              <a:t>個以上元払いサービス </a:t>
            </a:r>
            <a:endParaRPr lang="ja-JP" altLang="en-US"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7919"/>
          </a:xfrm>
          <a:prstGeom prst="rect">
            <a:avLst/>
          </a:prstGeom>
          <a:noFill/>
        </p:spPr>
        <p:txBody>
          <a:bodyPr wrap="square" lIns="0" tIns="46800" rIns="0" spcCol="360000" rtlCol="0">
            <a:spAutoFit/>
          </a:bodyPr>
          <a:lstStyle/>
          <a:p>
            <a:pPr algn="just">
              <a:lnSpc>
                <a:spcPts val="2400"/>
              </a:lnSpc>
            </a:pPr>
            <a:r>
              <a:rPr lang="ja-JP" altLang="en-US" sz="1600" dirty="0"/>
              <a:t>面倒なみじん切りが手軽にできるハンディチョッパーです。人参や玉ねぎなどの具材を適当なサイズにカットして中に入れハンドルを引くだけ。見た目も可愛らしいためノベルティ用におすすめ。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69DD065C-AA7E-4504-0F8F-567AB4262EEE}"/>
              </a:ext>
            </a:extLst>
          </p:cNvPr>
          <p:cNvPicPr>
            <a:picLocks noChangeAspect="1"/>
          </p:cNvPicPr>
          <p:nvPr/>
        </p:nvPicPr>
        <p:blipFill>
          <a:blip r:embed="rId5"/>
          <a:stretch>
            <a:fillRect/>
          </a:stretch>
        </p:blipFill>
        <p:spPr>
          <a:xfrm>
            <a:off x="730669" y="1388456"/>
            <a:ext cx="3628701" cy="3628701"/>
          </a:xfrm>
          <a:prstGeom prst="rect">
            <a:avLst/>
          </a:prstGeom>
        </p:spPr>
      </p:pic>
    </p:spTree>
    <p:extLst>
      <p:ext uri="{BB962C8B-B14F-4D97-AF65-F5344CB8AC3E}">
        <p14:creationId xmlns:p14="http://schemas.microsoft.com/office/powerpoint/2010/main" val="3671361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至福の逸品 カスタードプリン</a:t>
            </a:r>
            <a:r>
              <a:rPr lang="en-US" altLang="ja-JP" sz="2000" dirty="0">
                <a:solidFill>
                  <a:schemeClr val="bg1"/>
                </a:solidFill>
                <a:latin typeface="Meiryo UI" panose="020B0604030504040204" pitchFamily="34" charset="-128"/>
                <a:ea typeface="Meiryo UI" panose="020B0604030504040204" pitchFamily="34" charset="-128"/>
              </a:rPr>
              <a:t>3</a:t>
            </a:r>
            <a:r>
              <a:rPr lang="ja-JP" altLang="en-US" sz="2000" dirty="0">
                <a:solidFill>
                  <a:schemeClr val="bg1"/>
                </a:solidFill>
                <a:latin typeface="Meiryo UI" panose="020B0604030504040204" pitchFamily="34" charset="-128"/>
                <a:ea typeface="Meiryo UI" panose="020B0604030504040204" pitchFamily="34" charset="-128"/>
              </a:rPr>
              <a:t>個組　</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税率</a:t>
            </a:r>
            <a:r>
              <a:rPr lang="en-US" altLang="ja-JP" sz="2000" dirty="0">
                <a:solidFill>
                  <a:schemeClr val="bg1"/>
                </a:solidFill>
                <a:latin typeface="Meiryo UI" panose="020B0604030504040204" pitchFamily="34" charset="-128"/>
                <a:ea typeface="Meiryo UI" panose="020B0604030504040204" pitchFamily="34" charset="-128"/>
              </a:rPr>
              <a:t>8</a:t>
            </a:r>
            <a:r>
              <a:rPr lang="ja-JP" altLang="en-US" sz="2000" dirty="0">
                <a:solidFill>
                  <a:schemeClr val="bg1"/>
                </a:solidFill>
                <a:latin typeface="Meiryo UI" panose="020B0604030504040204" pitchFamily="34" charset="-128"/>
                <a:ea typeface="Meiryo UI" panose="020B0604030504040204" pitchFamily="34" charset="-128"/>
              </a:rPr>
              <a:t>％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包装：化粧箱入り</a:t>
            </a:r>
          </a:p>
          <a:p>
            <a:r>
              <a:rPr lang="ja-JP" altLang="en-US" sz="900" dirty="0">
                <a:latin typeface="Meiryo UI" panose="020B0604030504040204" pitchFamily="34" charset="-128"/>
                <a:ea typeface="Meiryo UI" panose="020B0604030504040204" pitchFamily="34" charset="-128"/>
              </a:rPr>
              <a:t>注意事項：賞味期間：</a:t>
            </a:r>
            <a:r>
              <a:rPr lang="en-US" altLang="ja-JP" sz="900" dirty="0">
                <a:latin typeface="Meiryo UI" panose="020B0604030504040204" pitchFamily="34" charset="-128"/>
                <a:ea typeface="Meiryo UI" panose="020B0604030504040204" pitchFamily="34" charset="-128"/>
              </a:rPr>
              <a:t>365</a:t>
            </a:r>
            <a:r>
              <a:rPr lang="ja-JP" altLang="en-US" sz="900" dirty="0">
                <a:latin typeface="Meiryo UI" panose="020B0604030504040204" pitchFamily="34" charset="-128"/>
                <a:ea typeface="Meiryo UI" panose="020B0604030504040204" pitchFamily="34" charset="-128"/>
              </a:rPr>
              <a:t>日間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常温</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備考：</a:t>
            </a:r>
            <a:r>
              <a:rPr lang="en-US" altLang="ja-JP" sz="900" dirty="0">
                <a:latin typeface="Meiryo UI" panose="020B0604030504040204" pitchFamily="34" charset="-128"/>
                <a:ea typeface="Meiryo UI" panose="020B0604030504040204" pitchFamily="34" charset="-128"/>
              </a:rPr>
              <a:t>&lt;</a:t>
            </a:r>
            <a:r>
              <a:rPr lang="ja-JP" altLang="en-US" sz="900" dirty="0">
                <a:latin typeface="Meiryo UI" panose="020B0604030504040204" pitchFamily="34" charset="-128"/>
                <a:ea typeface="Meiryo UI" panose="020B0604030504040204" pitchFamily="34" charset="-128"/>
              </a:rPr>
              <a:t>セット内容</a:t>
            </a:r>
            <a:r>
              <a:rPr lang="en-US" altLang="ja-JP" sz="900" dirty="0">
                <a:latin typeface="Meiryo UI" panose="020B0604030504040204" pitchFamily="34" charset="-128"/>
                <a:ea typeface="Meiryo UI" panose="020B0604030504040204" pitchFamily="34" charset="-128"/>
              </a:rPr>
              <a:t>&gt; </a:t>
            </a:r>
            <a:r>
              <a:rPr lang="ja-JP" altLang="en-US" sz="900" dirty="0">
                <a:latin typeface="Meiryo UI" panose="020B0604030504040204" pitchFamily="34" charset="-128"/>
                <a:ea typeface="Meiryo UI" panose="020B0604030504040204" pitchFamily="34" charset="-128"/>
              </a:rPr>
              <a:t>カスタードプリン</a:t>
            </a:r>
            <a:r>
              <a:rPr lang="en-US" altLang="ja-JP" sz="900" dirty="0">
                <a:latin typeface="Meiryo UI" panose="020B0604030504040204" pitchFamily="34" charset="-128"/>
                <a:ea typeface="Meiryo UI" panose="020B0604030504040204" pitchFamily="34" charset="-128"/>
              </a:rPr>
              <a:t>70g×3</a:t>
            </a:r>
            <a:r>
              <a:rPr lang="ja-JP" altLang="en-US" sz="900" dirty="0">
                <a:latin typeface="Meiryo UI" panose="020B0604030504040204" pitchFamily="34" charset="-128"/>
                <a:ea typeface="Meiryo UI" panose="020B0604030504040204" pitchFamily="34" charset="-128"/>
              </a:rPr>
              <a:t>個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素材に拘り丁寧に作られた、なめらかさとコクのあるカスタードプリン。至福の逸品シリーズらしい高級感のあるパッケージデザインで贈答用からイベント特典用まで、幅広くご利用いただけます。 </a:t>
            </a:r>
            <a:endParaRPr lang="en-US" altLang="ja-JP" sz="1600" dirty="0">
              <a:latin typeface="Meiryo UI" panose="020B0604030504040204" pitchFamily="50" charset="-128"/>
              <a:ea typeface="Meiryo UI" panose="020B0604030504040204" pitchFamily="50"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0" name="図 19">
            <a:extLst>
              <a:ext uri="{FF2B5EF4-FFF2-40B4-BE49-F238E27FC236}">
                <a16:creationId xmlns:a16="http://schemas.microsoft.com/office/drawing/2014/main" id="{1F39BBEC-7FF1-4DCD-F756-027F998DB0C8}"/>
              </a:ext>
            </a:extLst>
          </p:cNvPr>
          <p:cNvPicPr>
            <a:picLocks noChangeAspect="1"/>
          </p:cNvPicPr>
          <p:nvPr/>
        </p:nvPicPr>
        <p:blipFill>
          <a:blip r:embed="rId5"/>
          <a:stretch>
            <a:fillRect/>
          </a:stretch>
        </p:blipFill>
        <p:spPr>
          <a:xfrm>
            <a:off x="692199" y="1411258"/>
            <a:ext cx="3524250" cy="3524250"/>
          </a:xfrm>
          <a:prstGeom prst="rect">
            <a:avLst/>
          </a:prstGeom>
        </p:spPr>
      </p:pic>
    </p:spTree>
    <p:extLst>
      <p:ext uri="{BB962C8B-B14F-4D97-AF65-F5344CB8AC3E}">
        <p14:creationId xmlns:p14="http://schemas.microsoft.com/office/powerpoint/2010/main" val="3853212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ハンドル付き折りたたみコンテナボックス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素材：ポリプロピレン</a:t>
            </a:r>
          </a:p>
          <a:p>
            <a:r>
              <a:rPr lang="ja-JP" altLang="en-US" sz="900" dirty="0">
                <a:latin typeface="Meiryo UI" panose="020B0604030504040204" pitchFamily="34" charset="-128"/>
                <a:ea typeface="Meiryo UI" panose="020B0604030504040204" pitchFamily="34" charset="-128"/>
              </a:rPr>
              <a:t>重量：</a:t>
            </a:r>
            <a:r>
              <a:rPr lang="en-US" altLang="ja-JP" sz="900" dirty="0">
                <a:latin typeface="Meiryo UI" panose="020B0604030504040204" pitchFamily="34" charset="-128"/>
                <a:ea typeface="Meiryo UI" panose="020B0604030504040204" pitchFamily="34" charset="-128"/>
              </a:rPr>
              <a:t>353g</a:t>
            </a:r>
          </a:p>
          <a:p>
            <a:r>
              <a:rPr lang="ja-JP" altLang="en-US" sz="900" dirty="0">
                <a:latin typeface="Meiryo UI" panose="020B0604030504040204" pitchFamily="34" charset="-128"/>
                <a:ea typeface="Meiryo UI" panose="020B0604030504040204" pitchFamily="34" charset="-128"/>
              </a:rPr>
              <a:t>包装：持ち手付ポリ袋入り</a:t>
            </a:r>
          </a:p>
          <a:p>
            <a:r>
              <a:rPr lang="ja-JP" altLang="en-US" sz="900" dirty="0">
                <a:latin typeface="Meiryo UI" panose="020B0604030504040204" pitchFamily="34" charset="-128"/>
                <a:ea typeface="Meiryo UI" panose="020B0604030504040204" pitchFamily="34" charset="-128"/>
              </a:rPr>
              <a:t>備考：耐荷重</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2kg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使わないときはコンパクトに折りたたんでおける整理整頓に便利なコンテナボックスです。オリジナルデザインの名入れプリントも格安で可能なため、オリジナルグッズ用としてもおすすめ。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91" name="図 90">
            <a:extLst>
              <a:ext uri="{FF2B5EF4-FFF2-40B4-BE49-F238E27FC236}">
                <a16:creationId xmlns:a16="http://schemas.microsoft.com/office/drawing/2014/main" id="{5F0932C4-5FE2-1E46-10FD-D060E9201300}"/>
              </a:ext>
            </a:extLst>
          </p:cNvPr>
          <p:cNvPicPr>
            <a:picLocks noChangeAspect="1"/>
          </p:cNvPicPr>
          <p:nvPr/>
        </p:nvPicPr>
        <p:blipFill>
          <a:blip r:embed="rId5"/>
          <a:stretch>
            <a:fillRect/>
          </a:stretch>
        </p:blipFill>
        <p:spPr>
          <a:xfrm>
            <a:off x="653353" y="1350711"/>
            <a:ext cx="3639587" cy="3639587"/>
          </a:xfrm>
          <a:prstGeom prst="rect">
            <a:avLst/>
          </a:prstGeom>
        </p:spPr>
      </p:pic>
    </p:spTree>
    <p:extLst>
      <p:ext uri="{BB962C8B-B14F-4D97-AF65-F5344CB8AC3E}">
        <p14:creationId xmlns:p14="http://schemas.microsoft.com/office/powerpoint/2010/main" val="2671787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en-US" altLang="ja-JP" sz="2000" dirty="0">
                <a:solidFill>
                  <a:schemeClr val="bg1"/>
                </a:solidFill>
                <a:latin typeface="Meiryo UI" panose="020B0604030504040204" pitchFamily="34" charset="-128"/>
                <a:ea typeface="Meiryo UI" panose="020B0604030504040204" pitchFamily="34" charset="-128"/>
              </a:rPr>
              <a:t>2WAY</a:t>
            </a:r>
            <a:r>
              <a:rPr lang="ja-JP" altLang="en-US" sz="2000" dirty="0">
                <a:solidFill>
                  <a:schemeClr val="bg1"/>
                </a:solidFill>
                <a:latin typeface="Meiryo UI" panose="020B0604030504040204" pitchFamily="34" charset="-128"/>
                <a:ea typeface="Meiryo UI" panose="020B0604030504040204" pitchFamily="34" charset="-128"/>
              </a:rPr>
              <a:t>ルーム＆トーチライト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素材：ポリプロピレン、ポリスチレン</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190×76×58mm</a:t>
            </a:r>
            <a:r>
              <a:rPr lang="ja-JP" altLang="en-US" sz="900" dirty="0">
                <a:latin typeface="Meiryo UI" panose="020B0604030504040204" pitchFamily="34" charset="-128"/>
                <a:ea typeface="Meiryo UI" panose="020B0604030504040204" pitchFamily="34" charset="-128"/>
              </a:rPr>
              <a:t>箱サイズ</a:t>
            </a:r>
            <a:r>
              <a:rPr lang="en-US" altLang="ja-JP" sz="900" dirty="0">
                <a:latin typeface="Meiryo UI" panose="020B0604030504040204" pitchFamily="34" charset="-128"/>
                <a:ea typeface="Meiryo UI" panose="020B0604030504040204" pitchFamily="34" charset="-128"/>
              </a:rPr>
              <a:t>198×81×62mm</a:t>
            </a:r>
          </a:p>
          <a:p>
            <a:r>
              <a:rPr lang="ja-JP" altLang="en-US" sz="900" dirty="0">
                <a:latin typeface="Meiryo UI" panose="020B0604030504040204" pitchFamily="34" charset="-128"/>
                <a:ea typeface="Meiryo UI" panose="020B0604030504040204" pitchFamily="34" charset="-128"/>
              </a:rPr>
              <a:t>包装：化粧箱入</a:t>
            </a:r>
          </a:p>
          <a:p>
            <a:r>
              <a:rPr lang="ja-JP" altLang="en-US" sz="900" dirty="0">
                <a:latin typeface="Meiryo UI" panose="020B0604030504040204" pitchFamily="34" charset="-128"/>
                <a:ea typeface="Meiryo UI" panose="020B0604030504040204" pitchFamily="34" charset="-128"/>
              </a:rPr>
              <a:t>備考：名入れ可能 単三乾電池</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本（別）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20142"/>
          </a:xfrm>
          <a:prstGeom prst="rect">
            <a:avLst/>
          </a:prstGeom>
          <a:noFill/>
        </p:spPr>
        <p:txBody>
          <a:bodyPr wrap="square" lIns="0" tIns="46800" rIns="0" spcCol="360000" rtlCol="0">
            <a:spAutoFit/>
          </a:bodyPr>
          <a:lstStyle/>
          <a:p>
            <a:pPr algn="just">
              <a:lnSpc>
                <a:spcPts val="2400"/>
              </a:lnSpc>
            </a:pPr>
            <a:r>
              <a:rPr lang="ja-JP" altLang="en-US" sz="1600" dirty="0"/>
              <a:t>角度調整できるスタンドとして、吊り下げるトーチとして、さらに懐中電灯としても利用できる便利なライトです。非常用としても優秀なため、防災イベント等の特典用などにもおすすめ。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AC7E8A37-D1EA-D154-047E-EDD874B677F3}"/>
              </a:ext>
            </a:extLst>
          </p:cNvPr>
          <p:cNvPicPr>
            <a:picLocks noChangeAspect="1"/>
          </p:cNvPicPr>
          <p:nvPr/>
        </p:nvPicPr>
        <p:blipFill>
          <a:blip r:embed="rId5"/>
          <a:stretch>
            <a:fillRect/>
          </a:stretch>
        </p:blipFill>
        <p:spPr>
          <a:xfrm>
            <a:off x="635385" y="1338636"/>
            <a:ext cx="3663737" cy="3663737"/>
          </a:xfrm>
          <a:prstGeom prst="rect">
            <a:avLst/>
          </a:prstGeom>
        </p:spPr>
      </p:pic>
    </p:spTree>
    <p:extLst>
      <p:ext uri="{BB962C8B-B14F-4D97-AF65-F5344CB8AC3E}">
        <p14:creationId xmlns:p14="http://schemas.microsoft.com/office/powerpoint/2010/main" val="3329930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696557" y="-1002256"/>
            <a:ext cx="4049930"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ロールペーパーホルダー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材：ポリエステル</a:t>
            </a:r>
            <a:r>
              <a:rPr lang="en-US" altLang="ja-JP" sz="900" dirty="0">
                <a:latin typeface="Meiryo UI" panose="020B0604030504040204" pitchFamily="34" charset="-128"/>
                <a:ea typeface="Meiryo UI" panose="020B0604030504040204" pitchFamily="34" charset="-128"/>
              </a:rPr>
              <a:t>(</a:t>
            </a:r>
            <a:r>
              <a:rPr lang="en" altLang="ja-JP" sz="900" dirty="0">
                <a:latin typeface="Meiryo UI" panose="020B0604030504040204" pitchFamily="34" charset="-128"/>
                <a:ea typeface="Meiryo UI" panose="020B0604030504040204" pitchFamily="34" charset="-128"/>
              </a:rPr>
              <a:t>PVC</a:t>
            </a:r>
            <a:r>
              <a:rPr lang="ja-JP" altLang="en-US" sz="900">
                <a:latin typeface="Meiryo UI" panose="020B0604030504040204" pitchFamily="34" charset="-128"/>
                <a:ea typeface="Meiryo UI" panose="020B0604030504040204" pitchFamily="34" charset="-128"/>
              </a:rPr>
              <a:t>コーティング</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・ポリプロピレン・厚紙</a:t>
            </a:r>
            <a:endParaRPr lang="en-US" altLang="ja-JP" sz="900" dirty="0">
              <a:latin typeface="Meiryo UI" panose="020B0604030504040204" pitchFamily="34" charset="-128"/>
              <a:ea typeface="Meiryo UI" panose="020B0604030504040204" pitchFamily="34" charset="-128"/>
            </a:endParaRPr>
          </a:p>
          <a:p>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：収納時</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28.5×3×26.5</a:t>
            </a:r>
            <a:r>
              <a:rPr lang="en" altLang="ja-JP" sz="900" dirty="0">
                <a:latin typeface="Meiryo UI" panose="020B0604030504040204" pitchFamily="34" charset="-128"/>
                <a:ea typeface="Meiryo UI" panose="020B0604030504040204" pitchFamily="34" charset="-128"/>
              </a:rPr>
              <a:t>cm</a:t>
            </a:r>
            <a:r>
              <a:rPr lang="ja-JP" altLang="en" sz="90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使用時</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55×28.5×26.5</a:t>
            </a:r>
            <a:r>
              <a:rPr lang="en" altLang="ja-JP" sz="900" dirty="0">
                <a:latin typeface="Meiryo UI" panose="020B0604030504040204" pitchFamily="34" charset="-128"/>
                <a:ea typeface="Meiryo UI" panose="020B0604030504040204" pitchFamily="34" charset="-128"/>
              </a:rPr>
              <a:t>cm</a:t>
            </a:r>
          </a:p>
          <a:p>
            <a:r>
              <a:rPr lang="ja-JP" altLang="en-US" sz="900">
                <a:latin typeface="Meiryo UI" panose="020B0604030504040204" pitchFamily="34" charset="-128"/>
                <a:ea typeface="Meiryo UI" panose="020B0604030504040204" pitchFamily="34" charset="-128"/>
              </a:rPr>
              <a:t>重</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 altLang="ja-JP" sz="900" dirty="0">
                <a:latin typeface="Meiryo UI" panose="020B0604030504040204" pitchFamily="34" charset="-128"/>
                <a:ea typeface="Meiryo UI" panose="020B0604030504040204" pitchFamily="34" charset="-128"/>
              </a:rPr>
              <a:t>628g</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包</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装：持ち手付ポリ袋入り</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車のトランク内などを綺麗に整理するのにぴったり！二部屋に仕切ることができるワイドカーゴバッグです。折りたたむとすっきりコンパクトに。オリジナルの名入れプリントも可能です。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sp>
        <p:nvSpPr>
          <p:cNvPr id="41" name="テキスト ボックス 40">
            <a:extLst>
              <a:ext uri="{FF2B5EF4-FFF2-40B4-BE49-F238E27FC236}">
                <a16:creationId xmlns:a16="http://schemas.microsoft.com/office/drawing/2014/main" id="{1175EFDC-E60E-2646-8A94-C8E3E9477468}"/>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ワイドカーゴバッグ</a:t>
            </a:r>
          </a:p>
        </p:txBody>
      </p:sp>
      <p:pic>
        <p:nvPicPr>
          <p:cNvPr id="1038" name="Picture 14" descr="https://www.kilamek-novelty.com/html/upload/save_image/ut-2668251/2668251-01.jpg">
            <a:extLst>
              <a:ext uri="{FF2B5EF4-FFF2-40B4-BE49-F238E27FC236}">
                <a16:creationId xmlns:a16="http://schemas.microsoft.com/office/drawing/2014/main" id="{E5AC7938-6895-E74A-95C3-15E02121A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813" y="1442706"/>
            <a:ext cx="3539926" cy="353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477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a:solidFill>
                  <a:schemeClr val="bg1"/>
                </a:solidFill>
                <a:latin typeface="Meiryo UI" panose="020B0604030504040204" pitchFamily="34" charset="-128"/>
                <a:ea typeface="Meiryo UI" panose="020B0604030504040204" pitchFamily="34" charset="-128"/>
              </a:rPr>
              <a:t>プラスチックスマート ショッピングカートバッグ</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a:latin typeface="Meiryo UI" panose="020B0604030504040204" pitchFamily="34" charset="-128"/>
                <a:ea typeface="Meiryo UI" panose="020B0604030504040204" pitchFamily="34" charset="-128"/>
              </a:rPr>
              <a:t>素</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材：本体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不織布</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ポリプロピレン</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、底板</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ポリエチレン、プラスチックバー</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ポリプロピレン</a:t>
            </a:r>
            <a:r>
              <a:rPr lang="ja-JP" altLang="en-US" sz="900" spc="200">
                <a:latin typeface="Meiryo UI" panose="020B0604030504040204" pitchFamily="34" charset="-128"/>
                <a:ea typeface="Meiryo UI" panose="020B0604030504040204" pitchFamily="34" charset="-128"/>
              </a:rPr>
              <a:t>サイズ</a:t>
            </a:r>
            <a:r>
              <a:rPr lang="ja-JP" altLang="en-US" sz="900">
                <a:latin typeface="Meiryo UI" panose="020B0604030504040204" pitchFamily="34" charset="-128"/>
                <a:ea typeface="Meiryo UI" panose="020B0604030504040204" pitchFamily="34" charset="-128"/>
              </a:rPr>
              <a:t>：本体</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38×30×30cm(</a:t>
            </a:r>
            <a:r>
              <a:rPr lang="ja-JP" altLang="en-US" sz="900">
                <a:latin typeface="Meiryo UI" panose="020B0604030504040204" pitchFamily="34" charset="-128"/>
                <a:ea typeface="Meiryo UI" panose="020B0604030504040204" pitchFamily="34" charset="-128"/>
              </a:rPr>
              <a:t>使用時</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、プラスチックバー</a:t>
            </a:r>
            <a:r>
              <a:rPr lang="en-US" altLang="ja-JP" sz="900" dirty="0">
                <a:latin typeface="Meiryo UI" panose="020B0604030504040204" pitchFamily="34" charset="-128"/>
                <a:ea typeface="Meiryo UI" panose="020B0604030504040204" pitchFamily="34" charset="-128"/>
              </a:rPr>
              <a:t>/</a:t>
            </a:r>
            <a:r>
              <a:rPr lang="ja-JP" altLang="en-US" sz="900">
                <a:latin typeface="Meiryo UI" panose="020B0604030504040204" pitchFamily="34" charset="-128"/>
                <a:ea typeface="Meiryo UI" panose="020B0604030504040204" pitchFamily="34" charset="-128"/>
              </a:rPr>
              <a:t>全長</a:t>
            </a:r>
            <a:r>
              <a:rPr lang="en-US" altLang="ja-JP" sz="900" dirty="0">
                <a:latin typeface="Meiryo UI" panose="020B0604030504040204" pitchFamily="34" charset="-128"/>
                <a:ea typeface="Meiryo UI" panose="020B0604030504040204" pitchFamily="34" charset="-128"/>
              </a:rPr>
              <a:t>30cm </a:t>
            </a:r>
          </a:p>
          <a:p>
            <a:r>
              <a:rPr lang="ja-JP" altLang="en-US" sz="900">
                <a:latin typeface="Meiryo UI" panose="020B0604030504040204" pitchFamily="34" charset="-128"/>
                <a:ea typeface="Meiryo UI" panose="020B0604030504040204" pitchFamily="34" charset="-128"/>
              </a:rPr>
              <a:t>　　　　　（包装形態：ポリ袋入り）</a:t>
            </a:r>
            <a:r>
              <a:rPr lang="en-US" altLang="ja-JP" sz="900" dirty="0">
                <a:latin typeface="Meiryo UI" panose="020B0604030504040204" pitchFamily="34" charset="-128"/>
                <a:ea typeface="Meiryo UI" panose="020B0604030504040204" pitchFamily="34" charset="-128"/>
              </a:rPr>
              <a:t> </a:t>
            </a:r>
          </a:p>
          <a:p>
            <a:r>
              <a:rPr lang="ja-JP" altLang="en-US" sz="900">
                <a:latin typeface="Meiryo UI" panose="020B0604030504040204" pitchFamily="34" charset="-128"/>
                <a:ea typeface="Meiryo UI" panose="020B0604030504040204" pitchFamily="34" charset="-128"/>
              </a:rPr>
              <a:t>重　</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量：</a:t>
            </a:r>
            <a:r>
              <a:rPr lang="en" altLang="ja-JP" sz="900" dirty="0">
                <a:latin typeface="Meiryo UI" panose="020B0604030504040204" pitchFamily="34" charset="-128"/>
                <a:ea typeface="Meiryo UI" panose="020B0604030504040204" pitchFamily="34" charset="-128"/>
              </a:rPr>
              <a:t>224g</a:t>
            </a:r>
            <a:endParaRPr lang="en-US" altLang="ja-JP" sz="900" dirty="0">
              <a:latin typeface="Meiryo UI" panose="020B0604030504040204" pitchFamily="34" charset="-128"/>
              <a:ea typeface="Meiryo UI" panose="020B0604030504040204" pitchFamily="34" charset="-128"/>
            </a:endParaRPr>
          </a:p>
          <a:p>
            <a:r>
              <a:rPr lang="ja-JP" altLang="en-US" sz="900">
                <a:latin typeface="Meiryo UI" panose="020B0604030504040204" pitchFamily="34" charset="-128"/>
                <a:ea typeface="Meiryo UI" panose="020B0604030504040204" pitchFamily="34" charset="-128"/>
              </a:rPr>
              <a:t>備</a:t>
            </a:r>
            <a:r>
              <a:rPr lang="en-US" altLang="ja-JP" sz="900" dirty="0">
                <a:latin typeface="Meiryo UI" panose="020B0604030504040204" pitchFamily="34" charset="-128"/>
                <a:ea typeface="Meiryo UI" panose="020B0604030504040204" pitchFamily="34" charset="-128"/>
              </a:rPr>
              <a:t>   </a:t>
            </a:r>
            <a:r>
              <a:rPr lang="ja-JP" altLang="en-US" sz="900">
                <a:latin typeface="Meiryo UI" panose="020B0604030504040204" pitchFamily="34" charset="-128"/>
                <a:ea typeface="Meiryo UI" panose="020B0604030504040204" pitchFamily="34" charset="-128"/>
              </a:rPr>
              <a:t>考：色指定不可</a:t>
            </a:r>
            <a:endParaRPr lang="en-US" altLang="ja-JP" sz="900" dirty="0">
              <a:latin typeface="Meiryo UI" panose="020B0604030504040204" pitchFamily="34" charset="-128"/>
              <a:ea typeface="Meiryo UI" panose="020B0604030504040204" pitchFamily="34" charset="-128"/>
            </a:endParaRPr>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a:latin typeface="Meiryo UI" panose="020B0604030504040204" pitchFamily="34" charset="-128"/>
                <a:ea typeface="Meiryo UI" panose="020B0604030504040204" pitchFamily="34" charset="-128"/>
              </a:rPr>
              <a:t>ショッピングカートの縁に引っ掛けられるフックが持ち手の根元に付いていて非常に便利な上エコにもなるカートバッグです。名入れも可能ですのでオリジナルグッズ等におすすめです。</a:t>
            </a:r>
            <a:endParaRPr lang="en-US" altLang="ja-JP" sz="1600" dirty="0">
              <a:latin typeface="Meiryo UI" panose="020B0604030504040204" pitchFamily="34" charset="-128"/>
              <a:ea typeface="Meiryo UI" panose="020B0604030504040204" pitchFamily="34" charset="-128"/>
            </a:endParaRP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pic>
        <p:nvPicPr>
          <p:cNvPr id="1026" name="Picture 2">
            <a:extLst>
              <a:ext uri="{FF2B5EF4-FFF2-40B4-BE49-F238E27FC236}">
                <a16:creationId xmlns:a16="http://schemas.microsoft.com/office/drawing/2014/main" id="{6E3051EB-56D9-6740-A43F-BB43D73C62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002" y="1419250"/>
            <a:ext cx="3516258" cy="351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594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スクエアビッグバッグ</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プリント色数：</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色取混</a:t>
            </a:r>
          </a:p>
          <a:p>
            <a:r>
              <a:rPr lang="ja-JP" altLang="en-US" sz="900" dirty="0">
                <a:latin typeface="Meiryo UI" panose="020B0604030504040204" pitchFamily="34" charset="-128"/>
                <a:ea typeface="Meiryo UI" panose="020B0604030504040204" pitchFamily="34" charset="-128"/>
              </a:rPr>
              <a:t>素材：ポリエステル</a:t>
            </a:r>
            <a:r>
              <a:rPr lang="en-US" altLang="ja-JP" sz="900" dirty="0">
                <a:latin typeface="Meiryo UI" panose="020B0604030504040204" pitchFamily="34" charset="-128"/>
                <a:ea typeface="Meiryo UI" panose="020B0604030504040204" pitchFamily="34" charset="-128"/>
              </a:rPr>
              <a:t>(PVC</a:t>
            </a:r>
            <a:r>
              <a:rPr lang="ja-JP" altLang="en-US" sz="900" dirty="0">
                <a:latin typeface="Meiryo UI" panose="020B0604030504040204" pitchFamily="34" charset="-128"/>
                <a:ea typeface="Meiryo UI" panose="020B0604030504040204" pitchFamily="34" charset="-128"/>
              </a:rPr>
              <a:t>コーティング</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・ポリエステル・ポリプロピレン</a:t>
            </a:r>
          </a:p>
          <a:p>
            <a:r>
              <a:rPr lang="ja-JP" altLang="en-US" sz="900" dirty="0">
                <a:latin typeface="Meiryo UI" panose="020B0604030504040204" pitchFamily="34" charset="-128"/>
                <a:ea typeface="Meiryo UI" panose="020B0604030504040204" pitchFamily="34" charset="-128"/>
              </a:rPr>
              <a:t>サイズ：約</a:t>
            </a:r>
            <a:r>
              <a:rPr lang="en-US" altLang="ja-JP" sz="900" dirty="0">
                <a:latin typeface="Meiryo UI" panose="020B0604030504040204" pitchFamily="34" charset="-128"/>
                <a:ea typeface="Meiryo UI" panose="020B0604030504040204" pitchFamily="34" charset="-128"/>
              </a:rPr>
              <a:t>30×30×24cm(</a:t>
            </a:r>
            <a:r>
              <a:rPr lang="ja-JP" altLang="en-US" sz="900" dirty="0">
                <a:latin typeface="Meiryo UI" panose="020B0604030504040204" pitchFamily="34" charset="-128"/>
                <a:ea typeface="Meiryo UI" panose="020B0604030504040204" pitchFamily="34" charset="-128"/>
              </a:rPr>
              <a:t>持ち手含まず</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重量：</a:t>
            </a:r>
            <a:r>
              <a:rPr lang="en-US" altLang="ja-JP" sz="900" dirty="0">
                <a:latin typeface="Meiryo UI" panose="020B0604030504040204" pitchFamily="34" charset="-128"/>
                <a:ea typeface="Meiryo UI" panose="020B0604030504040204" pitchFamily="34" charset="-128"/>
              </a:rPr>
              <a:t>210g</a:t>
            </a:r>
          </a:p>
          <a:p>
            <a:r>
              <a:rPr lang="ja-JP" altLang="en-US" sz="900" dirty="0">
                <a:latin typeface="Meiryo UI" panose="020B0604030504040204" pitchFamily="34" charset="-128"/>
                <a:ea typeface="Meiryo UI" panose="020B0604030504040204" pitchFamily="34" charset="-128"/>
              </a:rPr>
              <a:t>包装：ポリ袋入り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gn="just">
              <a:lnSpc>
                <a:spcPts val="2400"/>
              </a:lnSpc>
            </a:pPr>
            <a:r>
              <a:rPr lang="ja-JP" altLang="en-US" sz="1600" dirty="0"/>
              <a:t>スクエア型のため荷物をザクザク詰め込める便利なビッグバッグ。間口は巾着式で絞ることができるため便利です。週末のまとめ買いやアウトドアシーンで活躍できるアイテムです。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08C4C306-0577-8C70-F855-24946406DA3C}"/>
              </a:ext>
            </a:extLst>
          </p:cNvPr>
          <p:cNvPicPr>
            <a:picLocks noChangeAspect="1"/>
          </p:cNvPicPr>
          <p:nvPr/>
        </p:nvPicPr>
        <p:blipFill>
          <a:blip r:embed="rId5"/>
          <a:stretch>
            <a:fillRect/>
          </a:stretch>
        </p:blipFill>
        <p:spPr>
          <a:xfrm>
            <a:off x="704039" y="1410592"/>
            <a:ext cx="3611938" cy="3611938"/>
          </a:xfrm>
          <a:prstGeom prst="rect">
            <a:avLst/>
          </a:prstGeom>
        </p:spPr>
      </p:pic>
    </p:spTree>
    <p:extLst>
      <p:ext uri="{BB962C8B-B14F-4D97-AF65-F5344CB8AC3E}">
        <p14:creationId xmlns:p14="http://schemas.microsoft.com/office/powerpoint/2010/main" val="1564171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これは便利</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使い分けピーラー</a:t>
            </a:r>
            <a:r>
              <a:rPr lang="en-US" altLang="ja-JP" sz="2000" dirty="0">
                <a:solidFill>
                  <a:schemeClr val="bg1"/>
                </a:solidFill>
                <a:latin typeface="Meiryo UI" panose="020B0604030504040204" pitchFamily="34" charset="-128"/>
                <a:ea typeface="Meiryo UI" panose="020B0604030504040204" pitchFamily="34" charset="-128"/>
              </a:rPr>
              <a:t>3</a:t>
            </a:r>
            <a:r>
              <a:rPr lang="ja-JP" altLang="en-US" sz="2000" dirty="0">
                <a:solidFill>
                  <a:schemeClr val="bg1"/>
                </a:solidFill>
                <a:latin typeface="Meiryo UI" panose="020B0604030504040204" pitchFamily="34" charset="-128"/>
                <a:ea typeface="Meiryo UI" panose="020B0604030504040204" pitchFamily="34" charset="-128"/>
              </a:rPr>
              <a:t>点セット </a:t>
            </a:r>
            <a:endParaRPr lang="en-US" altLang="ja-JP"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カラー展開：ピンク・ブルー </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色取混ぜ</a:t>
            </a:r>
          </a:p>
          <a:p>
            <a:r>
              <a:rPr lang="ja-JP" altLang="en-US" sz="900" dirty="0">
                <a:latin typeface="Meiryo UI" panose="020B0604030504040204" pitchFamily="34" charset="-128"/>
                <a:ea typeface="Meiryo UI" panose="020B0604030504040204" pitchFamily="34" charset="-128"/>
              </a:rPr>
              <a:t>素材：</a:t>
            </a:r>
            <a:r>
              <a:rPr lang="en-US" altLang="ja-JP" sz="900" dirty="0">
                <a:latin typeface="Meiryo UI" panose="020B0604030504040204" pitchFamily="34" charset="-128"/>
                <a:ea typeface="Meiryo UI" panose="020B0604030504040204" pitchFamily="34" charset="-128"/>
              </a:rPr>
              <a:t>PP</a:t>
            </a:r>
            <a:r>
              <a:rPr lang="ja-JP" altLang="en-US" sz="900" dirty="0">
                <a:latin typeface="Meiryo UI" panose="020B0604030504040204" pitchFamily="34" charset="-128"/>
                <a:ea typeface="Meiryo UI" panose="020B0604030504040204" pitchFamily="34" charset="-128"/>
              </a:rPr>
              <a:t>・</a:t>
            </a:r>
            <a:r>
              <a:rPr lang="en-US" altLang="ja-JP" sz="900" dirty="0">
                <a:latin typeface="Meiryo UI" panose="020B0604030504040204" pitchFamily="34" charset="-128"/>
                <a:ea typeface="Meiryo UI" panose="020B0604030504040204" pitchFamily="34" charset="-128"/>
              </a:rPr>
              <a:t>ABS</a:t>
            </a:r>
            <a:r>
              <a:rPr lang="ja-JP" altLang="en-US" sz="900" dirty="0">
                <a:latin typeface="Meiryo UI" panose="020B0604030504040204" pitchFamily="34" charset="-128"/>
                <a:ea typeface="Meiryo UI" panose="020B0604030504040204" pitchFamily="34" charset="-128"/>
              </a:rPr>
              <a:t>・ステンレス</a:t>
            </a:r>
          </a:p>
          <a:p>
            <a:r>
              <a:rPr lang="ja-JP" altLang="en-US" sz="900" dirty="0">
                <a:latin typeface="Meiryo UI" panose="020B0604030504040204" pitchFamily="34" charset="-128"/>
                <a:ea typeface="Meiryo UI" panose="020B0604030504040204" pitchFamily="34" charset="-128"/>
              </a:rPr>
              <a:t>サイズ：ワイドピーラー</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全長</a:t>
            </a:r>
            <a:r>
              <a:rPr lang="en-US" altLang="ja-JP" sz="900" dirty="0">
                <a:latin typeface="Meiryo UI" panose="020B0604030504040204" pitchFamily="34" charset="-128"/>
                <a:ea typeface="Meiryo UI" panose="020B0604030504040204" pitchFamily="34" charset="-128"/>
              </a:rPr>
              <a:t>:158mm</a:t>
            </a:r>
            <a:r>
              <a:rPr lang="ja-JP" altLang="en-US" sz="900" dirty="0">
                <a:latin typeface="Meiryo UI" panose="020B0604030504040204" pitchFamily="34" charset="-128"/>
                <a:ea typeface="Meiryo UI" panose="020B0604030504040204" pitchFamily="34" charset="-128"/>
              </a:rPr>
              <a:t>、細切りピーラー</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全長</a:t>
            </a:r>
            <a:r>
              <a:rPr lang="en-US" altLang="ja-JP" sz="900" dirty="0">
                <a:latin typeface="Meiryo UI" panose="020B0604030504040204" pitchFamily="34" charset="-128"/>
                <a:ea typeface="Meiryo UI" panose="020B0604030504040204" pitchFamily="34" charset="-128"/>
              </a:rPr>
              <a:t>:145mm</a:t>
            </a:r>
            <a:r>
              <a:rPr lang="ja-JP" altLang="en-US" sz="900" dirty="0">
                <a:latin typeface="Meiryo UI" panose="020B0604030504040204" pitchFamily="34" charset="-128"/>
                <a:ea typeface="Meiryo UI" panose="020B0604030504040204" pitchFamily="34" charset="-128"/>
              </a:rPr>
              <a:t>、縦型ピーラー</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全長</a:t>
            </a:r>
            <a:r>
              <a:rPr lang="en-US" altLang="ja-JP" sz="900" dirty="0">
                <a:latin typeface="Meiryo UI" panose="020B0604030504040204" pitchFamily="34" charset="-128"/>
                <a:ea typeface="Meiryo UI" panose="020B0604030504040204" pitchFamily="34" charset="-128"/>
              </a:rPr>
              <a:t>:180mm</a:t>
            </a:r>
          </a:p>
          <a:p>
            <a:r>
              <a:rPr lang="ja-JP" altLang="en-US" sz="900" dirty="0">
                <a:latin typeface="Meiryo UI" panose="020B0604030504040204" pitchFamily="34" charset="-128"/>
                <a:ea typeface="Meiryo UI" panose="020B0604030504040204" pitchFamily="34" charset="-128"/>
              </a:rPr>
              <a:t>包装：化粧箱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20142"/>
          </a:xfrm>
          <a:prstGeom prst="rect">
            <a:avLst/>
          </a:prstGeom>
          <a:noFill/>
        </p:spPr>
        <p:txBody>
          <a:bodyPr wrap="square" lIns="0" tIns="46800" rIns="0" spcCol="360000" rtlCol="0">
            <a:spAutoFit/>
          </a:bodyPr>
          <a:lstStyle/>
          <a:p>
            <a:pPr algn="just">
              <a:lnSpc>
                <a:spcPts val="2400"/>
              </a:lnSpc>
            </a:pPr>
            <a:r>
              <a:rPr lang="ja-JP" altLang="en-US" sz="1600" dirty="0"/>
              <a:t>ワイド、細切り、縦型の、三種類の替え刃でさまざまな料理に対応できる便利なピーラーセットです。ボタンひとつで替え刃の交換も簡単！イベントのノベルティ用などにもおすすめです。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794BD6F2-7B32-8C7D-022A-9B59AB275E66}"/>
              </a:ext>
            </a:extLst>
          </p:cNvPr>
          <p:cNvPicPr>
            <a:picLocks noChangeAspect="1"/>
          </p:cNvPicPr>
          <p:nvPr/>
        </p:nvPicPr>
        <p:blipFill>
          <a:blip r:embed="rId5"/>
          <a:stretch>
            <a:fillRect/>
          </a:stretch>
        </p:blipFill>
        <p:spPr>
          <a:xfrm>
            <a:off x="694094" y="1390757"/>
            <a:ext cx="3596663" cy="3596663"/>
          </a:xfrm>
          <a:prstGeom prst="rect">
            <a:avLst/>
          </a:prstGeom>
        </p:spPr>
      </p:pic>
    </p:spTree>
    <p:extLst>
      <p:ext uri="{BB962C8B-B14F-4D97-AF65-F5344CB8AC3E}">
        <p14:creationId xmlns:p14="http://schemas.microsoft.com/office/powerpoint/2010/main" val="3337285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ひっかけるだけ</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ゴミ袋ハンガー</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素材：ポリプロピレン</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24×11.5×5.6cm (</a:t>
            </a:r>
            <a:r>
              <a:rPr lang="ja-JP" altLang="en-US" sz="900" dirty="0">
                <a:latin typeface="Meiryo UI" panose="020B0604030504040204" pitchFamily="34" charset="-128"/>
                <a:ea typeface="Meiryo UI" panose="020B0604030504040204" pitchFamily="34" charset="-128"/>
              </a:rPr>
              <a:t>適応袋／幅</a:t>
            </a:r>
            <a:r>
              <a:rPr lang="en-US" altLang="ja-JP" sz="900" dirty="0">
                <a:latin typeface="Meiryo UI" panose="020B0604030504040204" pitchFamily="34" charset="-128"/>
                <a:ea typeface="Meiryo UI" panose="020B0604030504040204" pitchFamily="34" charset="-128"/>
              </a:rPr>
              <a:t>25cm </a:t>
            </a:r>
            <a:r>
              <a:rPr lang="ja-JP" altLang="en-US" sz="900" dirty="0">
                <a:latin typeface="Meiryo UI" panose="020B0604030504040204" pitchFamily="34" charset="-128"/>
                <a:ea typeface="Meiryo UI" panose="020B0604030504040204" pitchFamily="34" charset="-128"/>
              </a:rPr>
              <a:t>マチ</a:t>
            </a:r>
            <a:r>
              <a:rPr lang="en-US" altLang="ja-JP" sz="900" dirty="0">
                <a:latin typeface="Meiryo UI" panose="020B0604030504040204" pitchFamily="34" charset="-128"/>
                <a:ea typeface="Meiryo UI" panose="020B0604030504040204" pitchFamily="34" charset="-128"/>
              </a:rPr>
              <a:t>12cm</a:t>
            </a:r>
            <a:r>
              <a:rPr lang="ja-JP" altLang="en-US" sz="900" dirty="0">
                <a:latin typeface="Meiryo UI" panose="020B0604030504040204" pitchFamily="34" charset="-128"/>
                <a:ea typeface="Meiryo UI" panose="020B0604030504040204" pitchFamily="34" charset="-128"/>
              </a:rPr>
              <a:t>以上</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包装：ヘッダー付化粧箱入り</a:t>
            </a:r>
          </a:p>
          <a:p>
            <a:r>
              <a:rPr lang="ja-JP" altLang="en-US" sz="900" dirty="0">
                <a:latin typeface="Meiryo UI" panose="020B0604030504040204" pitchFamily="34" charset="-128"/>
                <a:ea typeface="Meiryo UI" panose="020B0604030504040204" pitchFamily="34" charset="-128"/>
              </a:rPr>
              <a:t>備考：耐荷重</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約</a:t>
            </a:r>
            <a:r>
              <a:rPr lang="en-US" altLang="ja-JP" sz="900" dirty="0">
                <a:latin typeface="Meiryo UI" panose="020B0604030504040204" pitchFamily="34" charset="-128"/>
                <a:ea typeface="Meiryo UI" panose="020B0604030504040204" pitchFamily="34" charset="-128"/>
              </a:rPr>
              <a:t>500g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6" y="1422052"/>
            <a:ext cx="2868194" cy="1917193"/>
          </a:xfrm>
          <a:prstGeom prst="rect">
            <a:avLst/>
          </a:prstGeom>
          <a:noFill/>
        </p:spPr>
        <p:txBody>
          <a:bodyPr wrap="square" lIns="0" tIns="46800" rIns="0" spcCol="360000" rtlCol="0">
            <a:spAutoFit/>
          </a:bodyPr>
          <a:lstStyle/>
          <a:p>
            <a:pPr algn="just">
              <a:lnSpc>
                <a:spcPts val="2400"/>
              </a:lnSpc>
            </a:pPr>
            <a:r>
              <a:rPr lang="ja-JP" altLang="en-US" sz="1600" dirty="0"/>
              <a:t>机の引き出しやシンクの扉に引っ掛けるだけで手軽に使えるゴミ袋ハンガーです。家庭内のキッチンや勉強机にも職場のデスクにも使えて便利！ノベルティ用としてもおすすめです。</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9" name="図 18">
            <a:extLst>
              <a:ext uri="{FF2B5EF4-FFF2-40B4-BE49-F238E27FC236}">
                <a16:creationId xmlns:a16="http://schemas.microsoft.com/office/drawing/2014/main" id="{876B7061-DFDC-5044-C7A9-57C36A8D6990}"/>
              </a:ext>
            </a:extLst>
          </p:cNvPr>
          <p:cNvPicPr>
            <a:picLocks noChangeAspect="1"/>
          </p:cNvPicPr>
          <p:nvPr/>
        </p:nvPicPr>
        <p:blipFill>
          <a:blip r:embed="rId5"/>
          <a:stretch>
            <a:fillRect/>
          </a:stretch>
        </p:blipFill>
        <p:spPr>
          <a:xfrm>
            <a:off x="711329" y="1347200"/>
            <a:ext cx="3649980" cy="3649980"/>
          </a:xfrm>
          <a:prstGeom prst="rect">
            <a:avLst/>
          </a:prstGeom>
        </p:spPr>
      </p:pic>
    </p:spTree>
    <p:extLst>
      <p:ext uri="{BB962C8B-B14F-4D97-AF65-F5344CB8AC3E}">
        <p14:creationId xmlns:p14="http://schemas.microsoft.com/office/powerpoint/2010/main" val="8523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キッチンバラエティギフト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包装：化粧箱</a:t>
            </a:r>
          </a:p>
          <a:p>
            <a:r>
              <a:rPr lang="ja-JP" altLang="en-US" sz="900" dirty="0">
                <a:latin typeface="Meiryo UI" panose="020B0604030504040204" pitchFamily="34" charset="-128"/>
                <a:ea typeface="Meiryo UI" panose="020B0604030504040204" pitchFamily="34" charset="-128"/>
              </a:rPr>
              <a:t>備考：セット内容</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リード冷凍も冷蔵も新鮮保存バッグ</a:t>
            </a:r>
            <a:r>
              <a:rPr lang="en-US" altLang="ja-JP" sz="900" dirty="0">
                <a:latin typeface="Meiryo UI" panose="020B0604030504040204" pitchFamily="34" charset="-128"/>
                <a:ea typeface="Meiryo UI" panose="020B0604030504040204" pitchFamily="34" charset="-128"/>
              </a:rPr>
              <a:t>S3</a:t>
            </a:r>
            <a:r>
              <a:rPr lang="ja-JP" altLang="en-US" sz="900" dirty="0">
                <a:latin typeface="Meiryo UI" panose="020B0604030504040204" pitchFamily="34" charset="-128"/>
                <a:ea typeface="Meiryo UI" panose="020B0604030504040204" pitchFamily="34" charset="-128"/>
              </a:rPr>
              <a:t>枚箱入・ミツエイハーバルコンパクト</a:t>
            </a:r>
            <a:r>
              <a:rPr lang="en-US" altLang="ja-JP" sz="900" dirty="0">
                <a:latin typeface="Meiryo UI" panose="020B0604030504040204" pitchFamily="34" charset="-128"/>
                <a:ea typeface="Meiryo UI" panose="020B0604030504040204" pitchFamily="34" charset="-128"/>
              </a:rPr>
              <a:t>250ml</a:t>
            </a:r>
            <a:r>
              <a:rPr lang="ja-JP" altLang="en-US" sz="900" dirty="0">
                <a:latin typeface="Meiryo UI" panose="020B0604030504040204" pitchFamily="34" charset="-128"/>
                <a:ea typeface="Meiryo UI" panose="020B0604030504040204" pitchFamily="34" charset="-128"/>
              </a:rPr>
              <a:t>・ネットスポンジ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食器用洗剤、ネットスポンジ、冷凍も可能な保存バッグの、キッチンで必ず役立つ日常アイテム</a:t>
            </a:r>
            <a:r>
              <a:rPr lang="en-US" altLang="ja-JP" sz="1600" dirty="0"/>
              <a:t>3</a:t>
            </a:r>
            <a:r>
              <a:rPr lang="ja-JP" altLang="en-US" sz="1600" dirty="0"/>
              <a:t>点のギフトセットです。年末年始のご挨拶用や贈答用、またイベントの特典用などにも人気です。 </a:t>
            </a:r>
            <a:endParaRPr lang="en-US" altLang="ja-JP" sz="1600" dirty="0">
              <a:latin typeface="Meiryo UI" panose="020B0604030504040204" pitchFamily="50" charset="-128"/>
              <a:ea typeface="Meiryo UI" panose="020B0604030504040204" pitchFamily="50"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2" name="図 21">
            <a:extLst>
              <a:ext uri="{FF2B5EF4-FFF2-40B4-BE49-F238E27FC236}">
                <a16:creationId xmlns:a16="http://schemas.microsoft.com/office/drawing/2014/main" id="{665363BB-AD6B-5594-10C9-F7B9D4C593F7}"/>
              </a:ext>
            </a:extLst>
          </p:cNvPr>
          <p:cNvPicPr>
            <a:picLocks noChangeAspect="1"/>
          </p:cNvPicPr>
          <p:nvPr/>
        </p:nvPicPr>
        <p:blipFill>
          <a:blip r:embed="rId5"/>
          <a:stretch>
            <a:fillRect/>
          </a:stretch>
        </p:blipFill>
        <p:spPr>
          <a:xfrm>
            <a:off x="668821" y="1356488"/>
            <a:ext cx="3659897" cy="3659897"/>
          </a:xfrm>
          <a:prstGeom prst="rect">
            <a:avLst/>
          </a:prstGeom>
        </p:spPr>
      </p:pic>
    </p:spTree>
    <p:extLst>
      <p:ext uri="{BB962C8B-B14F-4D97-AF65-F5344CB8AC3E}">
        <p14:creationId xmlns:p14="http://schemas.microsoft.com/office/powerpoint/2010/main" val="3415080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ちょっと贅沢な珈琲店ドリップ　</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税率</a:t>
            </a:r>
            <a:r>
              <a:rPr lang="en-US" altLang="ja-JP" sz="2000" dirty="0">
                <a:solidFill>
                  <a:schemeClr val="bg1"/>
                </a:solidFill>
                <a:latin typeface="Meiryo UI" panose="020B0604030504040204" pitchFamily="34" charset="-128"/>
                <a:ea typeface="Meiryo UI" panose="020B0604030504040204" pitchFamily="34" charset="-128"/>
              </a:rPr>
              <a:t>8</a:t>
            </a:r>
            <a:r>
              <a:rPr lang="ja-JP" altLang="en-US" sz="2000" dirty="0">
                <a:solidFill>
                  <a:schemeClr val="bg1"/>
                </a:solidFill>
                <a:latin typeface="Meiryo UI" panose="020B0604030504040204" pitchFamily="34" charset="-128"/>
                <a:ea typeface="Meiryo UI" panose="020B0604030504040204" pitchFamily="34" charset="-128"/>
              </a:rPr>
              <a:t>％</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6485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包装：包装袋</a:t>
            </a:r>
          </a:p>
          <a:p>
            <a:r>
              <a:rPr lang="ja-JP" altLang="en-US" sz="900" dirty="0">
                <a:latin typeface="Meiryo UI" panose="020B0604030504040204" pitchFamily="34" charset="-128"/>
                <a:ea typeface="Meiryo UI" panose="020B0604030504040204" pitchFamily="34" charset="-128"/>
              </a:rPr>
              <a:t>生産国：日本</a:t>
            </a:r>
          </a:p>
          <a:p>
            <a:r>
              <a:rPr lang="ja-JP" altLang="en-US" sz="900" dirty="0">
                <a:latin typeface="Meiryo UI" panose="020B0604030504040204" pitchFamily="34" charset="-128"/>
                <a:ea typeface="Meiryo UI" panose="020B0604030504040204" pitchFamily="34" charset="-128"/>
              </a:rPr>
              <a:t>備考：内容量</a:t>
            </a:r>
            <a:r>
              <a:rPr lang="en-US" altLang="ja-JP" sz="900" dirty="0">
                <a:latin typeface="Meiryo UI" panose="020B0604030504040204" pitchFamily="34" charset="-128"/>
                <a:ea typeface="Meiryo UI" panose="020B0604030504040204" pitchFamily="34" charset="-128"/>
              </a:rPr>
              <a:t>/8</a:t>
            </a:r>
            <a:r>
              <a:rPr lang="ja-JP" altLang="en-US" sz="900" dirty="0">
                <a:latin typeface="Meiryo UI" panose="020B0604030504040204" pitchFamily="34" charset="-128"/>
                <a:ea typeface="Meiryo UI" panose="020B0604030504040204" pitchFamily="34" charset="-128"/>
              </a:rPr>
              <a:t>袋、賞味期間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製造日より</a:t>
            </a:r>
            <a:r>
              <a:rPr lang="en-US" altLang="ja-JP" sz="900" dirty="0">
                <a:latin typeface="Meiryo UI" panose="020B0604030504040204" pitchFamily="34" charset="-128"/>
                <a:ea typeface="Meiryo UI" panose="020B0604030504040204" pitchFamily="34" charset="-128"/>
              </a:rPr>
              <a:t>390</a:t>
            </a:r>
            <a:r>
              <a:rPr lang="ja-JP" altLang="en-US" sz="900" dirty="0">
                <a:latin typeface="Meiryo UI" panose="020B0604030504040204" pitchFamily="34" charset="-128"/>
                <a:ea typeface="Meiryo UI" panose="020B0604030504040204" pitchFamily="34" charset="-128"/>
              </a:rPr>
              <a:t>日、日本製 </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カートン単位で取り混ぜできます。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コーヒー専門店でいただけるような、上品なコーヒーを手軽に自宅でも味わえるドリップパックの</a:t>
            </a:r>
            <a:r>
              <a:rPr lang="en-US" altLang="ja-JP" sz="1600" dirty="0"/>
              <a:t>8</a:t>
            </a:r>
            <a:r>
              <a:rPr lang="ja-JP" altLang="en-US" sz="1600" dirty="0"/>
              <a:t>袋入りです。モカブレンド、スペシャルブレンドの</a:t>
            </a:r>
            <a:r>
              <a:rPr lang="en-US" altLang="ja-JP" sz="1600" dirty="0"/>
              <a:t>2</a:t>
            </a:r>
            <a:r>
              <a:rPr lang="ja-JP" altLang="en-US" sz="1600" dirty="0"/>
              <a:t>種類から、お好みでお選びいただけます。 </a:t>
            </a:r>
            <a:endParaRPr lang="en-US" altLang="ja-JP" sz="1600" dirty="0">
              <a:latin typeface="Meiryo UI" panose="020B0604030504040204" pitchFamily="50" charset="-128"/>
              <a:ea typeface="Meiryo UI" panose="020B0604030504040204" pitchFamily="50"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4" name="図 23">
            <a:extLst>
              <a:ext uri="{FF2B5EF4-FFF2-40B4-BE49-F238E27FC236}">
                <a16:creationId xmlns:a16="http://schemas.microsoft.com/office/drawing/2014/main" id="{110DAAFD-1DC5-A826-4CA0-32E82AF3B357}"/>
              </a:ext>
            </a:extLst>
          </p:cNvPr>
          <p:cNvPicPr>
            <a:picLocks noChangeAspect="1"/>
          </p:cNvPicPr>
          <p:nvPr/>
        </p:nvPicPr>
        <p:blipFill>
          <a:blip r:embed="rId5"/>
          <a:stretch>
            <a:fillRect/>
          </a:stretch>
        </p:blipFill>
        <p:spPr>
          <a:xfrm>
            <a:off x="725329" y="1408497"/>
            <a:ext cx="3592830" cy="3592830"/>
          </a:xfrm>
          <a:prstGeom prst="rect">
            <a:avLst/>
          </a:prstGeom>
        </p:spPr>
      </p:pic>
    </p:spTree>
    <p:extLst>
      <p:ext uri="{BB962C8B-B14F-4D97-AF65-F5344CB8AC3E}">
        <p14:creationId xmlns:p14="http://schemas.microsoft.com/office/powerpoint/2010/main" val="3680208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エリエール 超吸収キッチンタオル</a:t>
            </a:r>
            <a:r>
              <a:rPr lang="en-US" altLang="ja-JP" sz="2000" dirty="0">
                <a:solidFill>
                  <a:schemeClr val="bg1"/>
                </a:solidFill>
                <a:latin typeface="Meiryo UI" panose="020B0604030504040204" pitchFamily="34" charset="-128"/>
                <a:ea typeface="Meiryo UI" panose="020B0604030504040204" pitchFamily="34" charset="-128"/>
              </a:rPr>
              <a:t>4</a:t>
            </a:r>
            <a:r>
              <a:rPr lang="ja-JP" altLang="en-US" sz="2000" dirty="0">
                <a:solidFill>
                  <a:schemeClr val="bg1"/>
                </a:solidFill>
                <a:latin typeface="Meiryo UI" panose="020B0604030504040204" pitchFamily="34" charset="-128"/>
                <a:ea typeface="Meiryo UI" panose="020B0604030504040204" pitchFamily="34" charset="-128"/>
              </a:rPr>
              <a:t>ロール</a:t>
            </a:r>
            <a:r>
              <a:rPr lang="en-US" altLang="ja-JP" sz="2000" dirty="0">
                <a:solidFill>
                  <a:schemeClr val="bg1"/>
                </a:solidFill>
                <a:latin typeface="Meiryo UI" panose="020B0604030504040204" pitchFamily="34" charset="-128"/>
                <a:ea typeface="Meiryo UI" panose="020B0604030504040204" pitchFamily="34" charset="-128"/>
              </a:rPr>
              <a:t>(50</a:t>
            </a:r>
            <a:r>
              <a:rPr lang="ja-JP" altLang="en-US" sz="2000" dirty="0">
                <a:solidFill>
                  <a:schemeClr val="bg1"/>
                </a:solidFill>
                <a:latin typeface="Meiryo UI" panose="020B0604030504040204" pitchFamily="34" charset="-128"/>
                <a:ea typeface="Meiryo UI" panose="020B0604030504040204" pitchFamily="34" charset="-128"/>
              </a:rPr>
              <a:t>カット</a:t>
            </a:r>
            <a:r>
              <a:rPr lang="en-US" altLang="ja-JP" sz="2000" dirty="0">
                <a:solidFill>
                  <a:schemeClr val="bg1"/>
                </a:solidFill>
                <a:latin typeface="Meiryo UI" panose="020B0604030504040204" pitchFamily="34" charset="-128"/>
                <a:ea typeface="Meiryo UI" panose="020B0604030504040204" pitchFamily="34" charset="-128"/>
              </a:rPr>
              <a:t>) </a:t>
            </a:r>
            <a:endParaRPr lang="ja-JP" altLang="en-US" sz="2000" dirty="0">
              <a:solidFill>
                <a:schemeClr val="bg1"/>
              </a:solidFill>
              <a:latin typeface="Meiryo UI" panose="020B0604030504040204" pitchFamily="34" charset="-128"/>
              <a:ea typeface="Meiryo UI" panose="020B0604030504040204" pitchFamily="34" charset="-128"/>
            </a:endParaRP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1" y="5252121"/>
            <a:ext cx="4140913" cy="371513"/>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素材：パルプ</a:t>
            </a:r>
          </a:p>
          <a:p>
            <a:r>
              <a:rPr lang="ja-JP" altLang="en-US" sz="900" dirty="0">
                <a:latin typeface="Meiryo UI" panose="020B0604030504040204" pitchFamily="34" charset="-128"/>
                <a:ea typeface="Meiryo UI" panose="020B0604030504040204" pitchFamily="34" charset="-128"/>
              </a:rPr>
              <a:t>包装：シュリンク包装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20142"/>
          </a:xfrm>
          <a:prstGeom prst="rect">
            <a:avLst/>
          </a:prstGeom>
          <a:noFill/>
        </p:spPr>
        <p:txBody>
          <a:bodyPr wrap="square" lIns="0" tIns="46800" rIns="0" spcCol="360000" rtlCol="0">
            <a:spAutoFit/>
          </a:bodyPr>
          <a:lstStyle/>
          <a:p>
            <a:pPr algn="just">
              <a:lnSpc>
                <a:spcPts val="2400"/>
              </a:lnSpc>
            </a:pPr>
            <a:r>
              <a:rPr lang="ja-JP" altLang="en-US" sz="1600" dirty="0"/>
              <a:t>油や水をしっかり吸収してくれるため料理には必要不可欠なキッチンタオルの</a:t>
            </a:r>
            <a:r>
              <a:rPr lang="en-US" altLang="ja-JP" sz="1600" dirty="0"/>
              <a:t>4</a:t>
            </a:r>
            <a:r>
              <a:rPr lang="ja-JP" altLang="en-US" sz="1600" dirty="0"/>
              <a:t>ロールタイプです。消耗品は喜んで貰ってもらえるため、ノベルティ用などに人気の高いアイテムです。 </a:t>
            </a: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01" name="図 100">
            <a:extLst>
              <a:ext uri="{FF2B5EF4-FFF2-40B4-BE49-F238E27FC236}">
                <a16:creationId xmlns:a16="http://schemas.microsoft.com/office/drawing/2014/main" id="{0563D97A-C931-5F27-868F-2EAB2A687F13}"/>
              </a:ext>
            </a:extLst>
          </p:cNvPr>
          <p:cNvPicPr>
            <a:picLocks noChangeAspect="1"/>
          </p:cNvPicPr>
          <p:nvPr/>
        </p:nvPicPr>
        <p:blipFill>
          <a:blip r:embed="rId5"/>
          <a:stretch>
            <a:fillRect/>
          </a:stretch>
        </p:blipFill>
        <p:spPr>
          <a:xfrm>
            <a:off x="621728" y="1301847"/>
            <a:ext cx="3704742" cy="3704742"/>
          </a:xfrm>
          <a:prstGeom prst="rect">
            <a:avLst/>
          </a:prstGeom>
        </p:spPr>
      </p:pic>
    </p:spTree>
    <p:extLst>
      <p:ext uri="{BB962C8B-B14F-4D97-AF65-F5344CB8AC3E}">
        <p14:creationId xmlns:p14="http://schemas.microsoft.com/office/powerpoint/2010/main" val="3938125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ハウスリフレッシュ</a:t>
            </a:r>
            <a:r>
              <a:rPr lang="en-US" altLang="ja-JP" sz="2000" dirty="0">
                <a:solidFill>
                  <a:schemeClr val="bg1"/>
                </a:solidFill>
                <a:latin typeface="Meiryo UI" panose="020B0604030504040204" pitchFamily="34" charset="-128"/>
                <a:ea typeface="Meiryo UI" panose="020B0604030504040204" pitchFamily="34" charset="-128"/>
              </a:rPr>
              <a:t>4</a:t>
            </a:r>
            <a:r>
              <a:rPr lang="ja-JP" altLang="en-US" sz="2000" dirty="0">
                <a:solidFill>
                  <a:schemeClr val="bg1"/>
                </a:solidFill>
                <a:latin typeface="Meiryo UI" panose="020B0604030504040204" pitchFamily="34" charset="-128"/>
                <a:ea typeface="Meiryo UI" panose="020B0604030504040204" pitchFamily="34" charset="-128"/>
              </a:rPr>
              <a:t>点セット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包装：持ち手付化粧箱入り</a:t>
            </a:r>
          </a:p>
          <a:p>
            <a:r>
              <a:rPr lang="ja-JP" altLang="en-US" sz="900" dirty="0">
                <a:latin typeface="Meiryo UI" panose="020B0604030504040204" pitchFamily="34" charset="-128"/>
                <a:ea typeface="Meiryo UI" panose="020B0604030504040204" pitchFamily="34" charset="-128"/>
              </a:rPr>
              <a:t>備考：</a:t>
            </a:r>
            <a:r>
              <a:rPr lang="en-US" altLang="ja-JP" sz="900" dirty="0">
                <a:latin typeface="Meiryo UI" panose="020B0604030504040204" pitchFamily="34" charset="-128"/>
                <a:ea typeface="Meiryo UI" panose="020B0604030504040204" pitchFamily="34" charset="-128"/>
              </a:rPr>
              <a:t>&lt;</a:t>
            </a:r>
            <a:r>
              <a:rPr lang="ja-JP" altLang="en-US" sz="900" dirty="0">
                <a:latin typeface="Meiryo UI" panose="020B0604030504040204" pitchFamily="34" charset="-128"/>
                <a:ea typeface="Meiryo UI" panose="020B0604030504040204" pitchFamily="34" charset="-128"/>
              </a:rPr>
              <a:t>セット内容</a:t>
            </a:r>
            <a:r>
              <a:rPr lang="en-US" altLang="ja-JP" sz="900" dirty="0">
                <a:latin typeface="Meiryo UI" panose="020B0604030504040204" pitchFamily="34" charset="-128"/>
                <a:ea typeface="Meiryo UI" panose="020B0604030504040204" pitchFamily="34" charset="-128"/>
              </a:rPr>
              <a:t>&gt; </a:t>
            </a:r>
            <a:r>
              <a:rPr lang="ja-JP" altLang="en-US" sz="900" dirty="0">
                <a:latin typeface="Meiryo UI" panose="020B0604030504040204" pitchFamily="34" charset="-128"/>
                <a:ea typeface="Meiryo UI" panose="020B0604030504040204" pitchFamily="34" charset="-128"/>
              </a:rPr>
              <a:t>・オレンジマイルドコンパクト</a:t>
            </a:r>
            <a:r>
              <a:rPr lang="en-US" altLang="ja-JP" sz="900" dirty="0">
                <a:latin typeface="Meiryo UI" panose="020B0604030504040204" pitchFamily="34" charset="-128"/>
                <a:ea typeface="Meiryo UI" panose="020B0604030504040204" pitchFamily="34" charset="-128"/>
              </a:rPr>
              <a:t>270ml×1 </a:t>
            </a:r>
            <a:r>
              <a:rPr lang="ja-JP" altLang="en-US" sz="900" dirty="0">
                <a:latin typeface="Meiryo UI" panose="020B0604030504040204" pitchFamily="34" charset="-128"/>
                <a:ea typeface="Meiryo UI" panose="020B0604030504040204" pitchFamily="34" charset="-128"/>
              </a:rPr>
              <a:t>・ライオン </a:t>
            </a:r>
            <a:r>
              <a:rPr lang="en-US" altLang="ja-JP" sz="900" dirty="0">
                <a:latin typeface="Meiryo UI" panose="020B0604030504040204" pitchFamily="34" charset="-128"/>
                <a:ea typeface="Meiryo UI" panose="020B0604030504040204" pitchFamily="34" charset="-128"/>
              </a:rPr>
              <a:t>NANOX one PRO 10g×1 </a:t>
            </a:r>
            <a:r>
              <a:rPr lang="ja-JP" altLang="en-US" sz="900" dirty="0">
                <a:latin typeface="Meiryo UI" panose="020B0604030504040204" pitchFamily="34" charset="-128"/>
                <a:ea typeface="Meiryo UI" panose="020B0604030504040204" pitchFamily="34" charset="-128"/>
              </a:rPr>
              <a:t>・ライオン リード冷凍も冷蔵も新鮮保存バッグ</a:t>
            </a:r>
            <a:r>
              <a:rPr lang="en-US" altLang="ja-JP" sz="900" dirty="0">
                <a:latin typeface="Meiryo UI" panose="020B0604030504040204" pitchFamily="34" charset="-128"/>
                <a:ea typeface="Meiryo UI" panose="020B0604030504040204" pitchFamily="34" charset="-128"/>
              </a:rPr>
              <a:t>S3</a:t>
            </a:r>
            <a:r>
              <a:rPr lang="ja-JP" altLang="en-US" sz="900" dirty="0">
                <a:latin typeface="Meiryo UI" panose="020B0604030504040204" pitchFamily="34" charset="-128"/>
                <a:ea typeface="Meiryo UI" panose="020B0604030504040204" pitchFamily="34" charset="-128"/>
              </a:rPr>
              <a:t>枚</a:t>
            </a:r>
            <a:r>
              <a:rPr lang="en-US" altLang="ja-JP" sz="900" dirty="0">
                <a:latin typeface="Meiryo UI" panose="020B0604030504040204" pitchFamily="34" charset="-128"/>
                <a:ea typeface="Meiryo UI" panose="020B0604030504040204" pitchFamily="34" charset="-128"/>
              </a:rPr>
              <a:t>×1 </a:t>
            </a:r>
            <a:r>
              <a:rPr lang="ja-JP" altLang="en-US" sz="900" dirty="0">
                <a:latin typeface="Meiryo UI" panose="020B0604030504040204" pitchFamily="34" charset="-128"/>
                <a:ea typeface="Meiryo UI" panose="020B0604030504040204" pitchFamily="34" charset="-128"/>
              </a:rPr>
              <a:t>・ネットクリーナー</a:t>
            </a:r>
            <a:r>
              <a:rPr lang="en-US" altLang="ja-JP" sz="900" dirty="0">
                <a:latin typeface="Meiryo UI" panose="020B0604030504040204" pitchFamily="34" charset="-128"/>
                <a:ea typeface="Meiryo UI" panose="020B0604030504040204" pitchFamily="34" charset="-128"/>
              </a:rPr>
              <a:t>×1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0459"/>
          </a:xfrm>
          <a:prstGeom prst="rect">
            <a:avLst/>
          </a:prstGeom>
          <a:noFill/>
        </p:spPr>
        <p:txBody>
          <a:bodyPr wrap="square" lIns="0" tIns="46800" rIns="0" spcCol="360000" rtlCol="0">
            <a:spAutoFit/>
          </a:bodyPr>
          <a:lstStyle/>
          <a:p>
            <a:pPr>
              <a:lnSpc>
                <a:spcPts val="2400"/>
              </a:lnSpc>
            </a:pPr>
            <a:r>
              <a:rPr lang="ja-JP" altLang="en-US" sz="1600" dirty="0"/>
              <a:t>爽やかで清潔感のあるパッケージデザインが印象的な、ハウスフレッシュ</a:t>
            </a:r>
            <a:r>
              <a:rPr lang="en-US" altLang="ja-JP" sz="1600" dirty="0"/>
              <a:t>4</a:t>
            </a:r>
            <a:r>
              <a:rPr lang="ja-JP" altLang="en-US" sz="1600" dirty="0"/>
              <a:t>点セット。キッチンやランドリーに必要不可欠なアイテムばかりのため、もらって嬉しいギフトです。 </a:t>
            </a:r>
            <a:endParaRPr lang="en-US" altLang="ja-JP" sz="1600" spc="-1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9" name="図 18">
            <a:extLst>
              <a:ext uri="{FF2B5EF4-FFF2-40B4-BE49-F238E27FC236}">
                <a16:creationId xmlns:a16="http://schemas.microsoft.com/office/drawing/2014/main" id="{5A235A6B-7E16-9690-5D64-045E73D32E02}"/>
              </a:ext>
            </a:extLst>
          </p:cNvPr>
          <p:cNvPicPr>
            <a:picLocks noChangeAspect="1"/>
          </p:cNvPicPr>
          <p:nvPr/>
        </p:nvPicPr>
        <p:blipFill>
          <a:blip r:embed="rId5"/>
          <a:stretch>
            <a:fillRect/>
          </a:stretch>
        </p:blipFill>
        <p:spPr>
          <a:xfrm>
            <a:off x="757722" y="1401657"/>
            <a:ext cx="3512820" cy="3512820"/>
          </a:xfrm>
          <a:prstGeom prst="rect">
            <a:avLst/>
          </a:prstGeom>
        </p:spPr>
      </p:pic>
    </p:spTree>
    <p:extLst>
      <p:ext uri="{BB962C8B-B14F-4D97-AF65-F5344CB8AC3E}">
        <p14:creationId xmlns:p14="http://schemas.microsoft.com/office/powerpoint/2010/main" val="2355511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至福の逸品 京都祇園発祥ボローニャデニッシュローフ　</a:t>
            </a:r>
            <a:r>
              <a:rPr lang="en-US" altLang="ja-JP" sz="2000" dirty="0">
                <a:solidFill>
                  <a:schemeClr val="bg1"/>
                </a:solidFill>
                <a:latin typeface="Meiryo UI" panose="020B0604030504040204" pitchFamily="34" charset="-128"/>
                <a:ea typeface="Meiryo UI" panose="020B0604030504040204" pitchFamily="34" charset="-128"/>
              </a:rPr>
              <a:t>※</a:t>
            </a:r>
            <a:r>
              <a:rPr lang="ja-JP" altLang="en-US" sz="2000" dirty="0">
                <a:solidFill>
                  <a:schemeClr val="bg1"/>
                </a:solidFill>
                <a:latin typeface="Meiryo UI" panose="020B0604030504040204" pitchFamily="34" charset="-128"/>
                <a:ea typeface="Meiryo UI" panose="020B0604030504040204" pitchFamily="34" charset="-128"/>
              </a:rPr>
              <a:t>税率</a:t>
            </a:r>
            <a:r>
              <a:rPr lang="en-US" altLang="ja-JP" sz="2000" dirty="0">
                <a:solidFill>
                  <a:schemeClr val="bg1"/>
                </a:solidFill>
                <a:latin typeface="Meiryo UI" panose="020B0604030504040204" pitchFamily="34" charset="-128"/>
                <a:ea typeface="Meiryo UI" panose="020B0604030504040204" pitchFamily="34" charset="-128"/>
              </a:rPr>
              <a:t>8</a:t>
            </a:r>
            <a:r>
              <a:rPr lang="ja-JP" altLang="en-US" sz="2000" dirty="0">
                <a:solidFill>
                  <a:schemeClr val="bg1"/>
                </a:solidFill>
                <a:latin typeface="Meiryo UI" panose="020B0604030504040204" pitchFamily="34" charset="-128"/>
                <a:ea typeface="Meiryo UI" panose="020B0604030504040204" pitchFamily="34" charset="-128"/>
              </a:rPr>
              <a:t>％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包装：化粧箱入り</a:t>
            </a:r>
          </a:p>
          <a:p>
            <a:r>
              <a:rPr lang="ja-JP" altLang="en-US" sz="900" dirty="0">
                <a:latin typeface="Meiryo UI" panose="020B0604030504040204" pitchFamily="34" charset="-128"/>
                <a:ea typeface="Meiryo UI" panose="020B0604030504040204" pitchFamily="34" charset="-128"/>
              </a:rPr>
              <a:t>注意事項：賞味期間：</a:t>
            </a:r>
            <a:r>
              <a:rPr lang="en-US" altLang="ja-JP" sz="900" dirty="0">
                <a:latin typeface="Meiryo UI" panose="020B0604030504040204" pitchFamily="34" charset="-128"/>
                <a:ea typeface="Meiryo UI" panose="020B0604030504040204" pitchFamily="34" charset="-128"/>
              </a:rPr>
              <a:t>15</a:t>
            </a:r>
            <a:r>
              <a:rPr lang="ja-JP" altLang="en-US" sz="900" dirty="0">
                <a:latin typeface="Meiryo UI" panose="020B0604030504040204" pitchFamily="34" charset="-128"/>
                <a:ea typeface="Meiryo UI" panose="020B0604030504040204" pitchFamily="34" charset="-128"/>
              </a:rPr>
              <a:t>日間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常温</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備考：</a:t>
            </a:r>
            <a:r>
              <a:rPr lang="en-US" altLang="ja-JP" sz="900" dirty="0">
                <a:latin typeface="Meiryo UI" panose="020B0604030504040204" pitchFamily="34" charset="-128"/>
                <a:ea typeface="Meiryo UI" panose="020B0604030504040204" pitchFamily="34" charset="-128"/>
              </a:rPr>
              <a:t>&lt;</a:t>
            </a:r>
            <a:r>
              <a:rPr lang="ja-JP" altLang="en-US" sz="900" dirty="0">
                <a:latin typeface="Meiryo UI" panose="020B0604030504040204" pitchFamily="34" charset="-128"/>
                <a:ea typeface="Meiryo UI" panose="020B0604030504040204" pitchFamily="34" charset="-128"/>
              </a:rPr>
              <a:t>セット内容</a:t>
            </a:r>
            <a:r>
              <a:rPr lang="en-US" altLang="ja-JP" sz="900" dirty="0">
                <a:latin typeface="Meiryo UI" panose="020B0604030504040204" pitchFamily="34" charset="-128"/>
                <a:ea typeface="Meiryo UI" panose="020B0604030504040204" pitchFamily="34" charset="-128"/>
              </a:rPr>
              <a:t>&gt; </a:t>
            </a:r>
            <a:r>
              <a:rPr lang="ja-JP" altLang="en-US" sz="900" dirty="0">
                <a:latin typeface="Meiryo UI" panose="020B0604030504040204" pitchFamily="34" charset="-128"/>
                <a:ea typeface="Meiryo UI" panose="020B0604030504040204" pitchFamily="34" charset="-128"/>
              </a:rPr>
              <a:t>ボローニャデニッシュローフ約</a:t>
            </a:r>
            <a:r>
              <a:rPr lang="en-US" altLang="ja-JP" sz="900" dirty="0">
                <a:latin typeface="Meiryo UI" panose="020B0604030504040204" pitchFamily="34" charset="-128"/>
                <a:ea typeface="Meiryo UI" panose="020B0604030504040204" pitchFamily="34" charset="-128"/>
              </a:rPr>
              <a:t>175g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nSpc>
                <a:spcPts val="2400"/>
              </a:lnSpc>
            </a:pPr>
            <a:r>
              <a:rPr lang="ja-JP" altLang="en-US" sz="1600" dirty="0"/>
              <a:t>しっとりとした柔らかな触感と、風味豊かなボローニャデニッシュローフ。累計販売数</a:t>
            </a:r>
            <a:r>
              <a:rPr lang="en-US" altLang="ja-JP" sz="1600" dirty="0"/>
              <a:t>30</a:t>
            </a:r>
            <a:r>
              <a:rPr lang="ja-JP" altLang="en-US" sz="1600" dirty="0"/>
              <a:t>万箱突破の人気商品でパッケージデザインも高級感がありオシャレなため、イベント特典用などにおすすめ。 </a:t>
            </a:r>
            <a:endParaRPr lang="en-US" altLang="ja-JP" sz="1600" spc="-1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1" name="図 20">
            <a:extLst>
              <a:ext uri="{FF2B5EF4-FFF2-40B4-BE49-F238E27FC236}">
                <a16:creationId xmlns:a16="http://schemas.microsoft.com/office/drawing/2014/main" id="{CDE08AC8-5508-CD9C-29AD-50A60D318B44}"/>
              </a:ext>
            </a:extLst>
          </p:cNvPr>
          <p:cNvPicPr>
            <a:picLocks noChangeAspect="1"/>
          </p:cNvPicPr>
          <p:nvPr/>
        </p:nvPicPr>
        <p:blipFill>
          <a:blip r:embed="rId5"/>
          <a:stretch>
            <a:fillRect/>
          </a:stretch>
        </p:blipFill>
        <p:spPr>
          <a:xfrm>
            <a:off x="719572" y="1422934"/>
            <a:ext cx="3564487" cy="3564487"/>
          </a:xfrm>
          <a:prstGeom prst="rect">
            <a:avLst/>
          </a:prstGeom>
        </p:spPr>
      </p:pic>
    </p:spTree>
    <p:extLst>
      <p:ext uri="{BB962C8B-B14F-4D97-AF65-F5344CB8AC3E}">
        <p14:creationId xmlns:p14="http://schemas.microsoft.com/office/powerpoint/2010/main" val="225896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ラテアートセット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787011"/>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素材：電動ミルクフォーマー</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ポリプロピレン・スチール・ステンレス ステンシルプレート</a:t>
            </a:r>
            <a:r>
              <a:rPr lang="en-US" altLang="ja-JP" sz="900" dirty="0">
                <a:latin typeface="Meiryo UI" panose="020B0604030504040204" pitchFamily="34" charset="-128"/>
                <a:ea typeface="Meiryo UI" panose="020B0604030504040204" pitchFamily="34" charset="-128"/>
              </a:rPr>
              <a:t>/PET</a:t>
            </a:r>
          </a:p>
          <a:p>
            <a:r>
              <a:rPr lang="ja-JP" altLang="en-US" sz="900" dirty="0">
                <a:latin typeface="Meiryo UI" panose="020B0604030504040204" pitchFamily="34" charset="-128"/>
                <a:ea typeface="Meiryo UI" panose="020B0604030504040204" pitchFamily="34" charset="-128"/>
              </a:rPr>
              <a:t>サイズ：電動ミルクフォーマー</a:t>
            </a:r>
            <a:r>
              <a:rPr lang="en-US" altLang="ja-JP" sz="900" dirty="0">
                <a:latin typeface="Meiryo UI" panose="020B0604030504040204" pitchFamily="34" charset="-128"/>
                <a:ea typeface="Meiryo UI" panose="020B0604030504040204" pitchFamily="34" charset="-128"/>
              </a:rPr>
              <a:t>/3.4×2.2×19.8cm </a:t>
            </a:r>
            <a:r>
              <a:rPr lang="ja-JP" altLang="en-US" sz="900" dirty="0">
                <a:latin typeface="Meiryo UI" panose="020B0604030504040204" pitchFamily="34" charset="-128"/>
                <a:ea typeface="Meiryo UI" panose="020B0604030504040204" pitchFamily="34" charset="-128"/>
              </a:rPr>
              <a:t>ステンシルプレート</a:t>
            </a:r>
            <a:r>
              <a:rPr lang="en-US" altLang="ja-JP" sz="900" dirty="0">
                <a:latin typeface="Meiryo UI" panose="020B0604030504040204" pitchFamily="34" charset="-128"/>
                <a:ea typeface="Meiryo UI" panose="020B0604030504040204" pitchFamily="34" charset="-128"/>
              </a:rPr>
              <a:t>/8.5×12cm(</a:t>
            </a:r>
            <a:r>
              <a:rPr lang="ja-JP" altLang="en-US" sz="900" dirty="0">
                <a:latin typeface="Meiryo UI" panose="020B0604030504040204" pitchFamily="34" charset="-128"/>
                <a:ea typeface="Meiryo UI" panose="020B0604030504040204" pitchFamily="34" charset="-128"/>
              </a:rPr>
              <a:t>直径</a:t>
            </a:r>
            <a:r>
              <a:rPr lang="en-US" altLang="ja-JP" sz="900" dirty="0">
                <a:latin typeface="Meiryo UI" panose="020B0604030504040204" pitchFamily="34" charset="-128"/>
                <a:ea typeface="Meiryo UI" panose="020B0604030504040204" pitchFamily="34" charset="-128"/>
              </a:rPr>
              <a:t>8.5cm)</a:t>
            </a:r>
          </a:p>
          <a:p>
            <a:r>
              <a:rPr lang="ja-JP" altLang="en-US" sz="900" dirty="0">
                <a:latin typeface="Meiryo UI" panose="020B0604030504040204" pitchFamily="34" charset="-128"/>
                <a:ea typeface="Meiryo UI" panose="020B0604030504040204" pitchFamily="34" charset="-128"/>
              </a:rPr>
              <a:t>包装：化粧箱入り</a:t>
            </a:r>
          </a:p>
          <a:p>
            <a:r>
              <a:rPr lang="ja-JP" altLang="en-US" sz="900" dirty="0">
                <a:latin typeface="Meiryo UI" panose="020B0604030504040204" pitchFamily="34" charset="-128"/>
                <a:ea typeface="Meiryo UI" panose="020B0604030504040204" pitchFamily="34" charset="-128"/>
              </a:rPr>
              <a:t>備考：単</a:t>
            </a:r>
            <a:r>
              <a:rPr lang="en-US" altLang="ja-JP" sz="900" dirty="0">
                <a:latin typeface="Meiryo UI" panose="020B0604030504040204" pitchFamily="34" charset="-128"/>
                <a:ea typeface="Meiryo UI" panose="020B0604030504040204" pitchFamily="34" charset="-128"/>
              </a:rPr>
              <a:t>3</a:t>
            </a:r>
            <a:r>
              <a:rPr lang="ja-JP" altLang="en-US" sz="900" dirty="0">
                <a:latin typeface="Meiryo UI" panose="020B0604030504040204" pitchFamily="34" charset="-128"/>
                <a:ea typeface="Meiryo UI" panose="020B0604030504040204" pitchFamily="34" charset="-128"/>
              </a:rPr>
              <a:t>形乾電池</a:t>
            </a:r>
            <a:r>
              <a:rPr lang="en-US" altLang="ja-JP" sz="900" dirty="0">
                <a:latin typeface="Meiryo UI" panose="020B0604030504040204" pitchFamily="34" charset="-128"/>
                <a:ea typeface="Meiryo UI" panose="020B0604030504040204" pitchFamily="34" charset="-128"/>
              </a:rPr>
              <a:t>2</a:t>
            </a:r>
            <a:r>
              <a:rPr lang="ja-JP" altLang="en-US" sz="900" dirty="0">
                <a:latin typeface="Meiryo UI" panose="020B0604030504040204" pitchFamily="34" charset="-128"/>
                <a:ea typeface="Meiryo UI" panose="020B0604030504040204" pitchFamily="34" charset="-128"/>
              </a:rPr>
              <a:t>本使用</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別売</a:t>
            </a:r>
            <a:r>
              <a:rPr lang="en-US" altLang="ja-JP" sz="900" dirty="0">
                <a:latin typeface="Meiryo UI" panose="020B0604030504040204" pitchFamily="34" charset="-128"/>
                <a:ea typeface="Meiryo UI" panose="020B0604030504040204" pitchFamily="34" charset="-128"/>
              </a:rPr>
              <a:t>) </a:t>
            </a: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917193"/>
          </a:xfrm>
          <a:prstGeom prst="rect">
            <a:avLst/>
          </a:prstGeom>
          <a:noFill/>
        </p:spPr>
        <p:txBody>
          <a:bodyPr wrap="square" lIns="0" tIns="46800" rIns="0" spcCol="360000" rtlCol="0">
            <a:spAutoFit/>
          </a:bodyPr>
          <a:lstStyle/>
          <a:p>
            <a:pPr>
              <a:lnSpc>
                <a:spcPts val="2400"/>
              </a:lnSpc>
            </a:pPr>
            <a:r>
              <a:rPr lang="ja-JP" altLang="en-US" sz="1600" dirty="0"/>
              <a:t>誰でも簡単にラテアートを楽しむことができる、ミルクフォーマーとステンシルプレートのセットです。</a:t>
            </a:r>
            <a:r>
              <a:rPr lang="en-US" altLang="ja-JP" sz="1600" dirty="0"/>
              <a:t>SNS</a:t>
            </a:r>
            <a:r>
              <a:rPr lang="ja-JP" altLang="en-US" sz="1600" dirty="0"/>
              <a:t>映えもしますし、イベントやキャンペーンのノベルティ用におすすめです。</a:t>
            </a:r>
            <a:endParaRPr lang="en-US" altLang="ja-JP" sz="1600" spc="-1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23" name="図 22">
            <a:extLst>
              <a:ext uri="{FF2B5EF4-FFF2-40B4-BE49-F238E27FC236}">
                <a16:creationId xmlns:a16="http://schemas.microsoft.com/office/drawing/2014/main" id="{ED4ABCA3-FD09-371A-FE29-C15A6BE2716E}"/>
              </a:ext>
            </a:extLst>
          </p:cNvPr>
          <p:cNvPicPr>
            <a:picLocks noChangeAspect="1"/>
          </p:cNvPicPr>
          <p:nvPr/>
        </p:nvPicPr>
        <p:blipFill>
          <a:blip r:embed="rId5"/>
          <a:stretch>
            <a:fillRect/>
          </a:stretch>
        </p:blipFill>
        <p:spPr>
          <a:xfrm>
            <a:off x="704232" y="1428042"/>
            <a:ext cx="3547110" cy="3547110"/>
          </a:xfrm>
          <a:prstGeom prst="rect">
            <a:avLst/>
          </a:prstGeom>
        </p:spPr>
      </p:pic>
    </p:spTree>
    <p:extLst>
      <p:ext uri="{BB962C8B-B14F-4D97-AF65-F5344CB8AC3E}">
        <p14:creationId xmlns:p14="http://schemas.microsoft.com/office/powerpoint/2010/main" val="1434937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あると便利なアウトドアバケツ </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素材：ポリエステル</a:t>
            </a:r>
            <a:r>
              <a:rPr lang="en-US" altLang="ja-JP" sz="900" dirty="0">
                <a:latin typeface="Meiryo UI" panose="020B0604030504040204" pitchFamily="34" charset="-128"/>
                <a:ea typeface="Meiryo UI" panose="020B0604030504040204" pitchFamily="34" charset="-128"/>
              </a:rPr>
              <a:t>(PVC</a:t>
            </a:r>
            <a:r>
              <a:rPr lang="ja-JP" altLang="en-US" sz="900" dirty="0">
                <a:latin typeface="Meiryo UI" panose="020B0604030504040204" pitchFamily="34" charset="-128"/>
                <a:ea typeface="Meiryo UI" panose="020B0604030504040204" pitchFamily="34" charset="-128"/>
              </a:rPr>
              <a:t>コーティング</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・ポリプロピレン</a:t>
            </a:r>
          </a:p>
          <a:p>
            <a:r>
              <a:rPr lang="ja-JP" altLang="en-US" sz="900" dirty="0">
                <a:latin typeface="Meiryo UI" panose="020B0604030504040204" pitchFamily="34" charset="-128"/>
                <a:ea typeface="Meiryo UI" panose="020B0604030504040204" pitchFamily="34" charset="-128"/>
              </a:rPr>
              <a:t>サイズ：直径</a:t>
            </a:r>
            <a:r>
              <a:rPr lang="en-US" altLang="ja-JP" sz="900" dirty="0">
                <a:latin typeface="Meiryo UI" panose="020B0604030504040204" pitchFamily="34" charset="-128"/>
                <a:ea typeface="Meiryo UI" panose="020B0604030504040204" pitchFamily="34" charset="-128"/>
              </a:rPr>
              <a:t>24cm </a:t>
            </a:r>
            <a:r>
              <a:rPr lang="ja-JP" altLang="en-US" sz="900" dirty="0">
                <a:latin typeface="Meiryo UI" panose="020B0604030504040204" pitchFamily="34" charset="-128"/>
                <a:ea typeface="Meiryo UI" panose="020B0604030504040204" pitchFamily="34" charset="-128"/>
              </a:rPr>
              <a:t>高さ</a:t>
            </a:r>
            <a:r>
              <a:rPr lang="en-US" altLang="ja-JP" sz="900" dirty="0">
                <a:latin typeface="Meiryo UI" panose="020B0604030504040204" pitchFamily="34" charset="-128"/>
                <a:ea typeface="Meiryo UI" panose="020B0604030504040204" pitchFamily="34" charset="-128"/>
              </a:rPr>
              <a:t>4cm(</a:t>
            </a:r>
            <a:r>
              <a:rPr lang="ja-JP" altLang="en-US" sz="900" dirty="0">
                <a:latin typeface="Meiryo UI" panose="020B0604030504040204" pitchFamily="34" charset="-128"/>
                <a:ea typeface="Meiryo UI" panose="020B0604030504040204" pitchFamily="34" charset="-128"/>
              </a:rPr>
              <a:t>収納時</a:t>
            </a:r>
            <a:r>
              <a:rPr lang="en-US" altLang="ja-JP" sz="900" dirty="0">
                <a:latin typeface="Meiryo UI" panose="020B0604030504040204" pitchFamily="34" charset="-128"/>
                <a:ea typeface="Meiryo UI" panose="020B0604030504040204" pitchFamily="34" charset="-128"/>
              </a:rPr>
              <a:t>) </a:t>
            </a:r>
            <a:r>
              <a:rPr lang="ja-JP" altLang="en-US" sz="900" dirty="0">
                <a:latin typeface="Meiryo UI" panose="020B0604030504040204" pitchFamily="34" charset="-128"/>
                <a:ea typeface="Meiryo UI" panose="020B0604030504040204" pitchFamily="34" charset="-128"/>
              </a:rPr>
              <a:t>直径</a:t>
            </a:r>
            <a:r>
              <a:rPr lang="en-US" altLang="ja-JP" sz="900" dirty="0">
                <a:latin typeface="Meiryo UI" panose="020B0604030504040204" pitchFamily="34" charset="-128"/>
                <a:ea typeface="Meiryo UI" panose="020B0604030504040204" pitchFamily="34" charset="-128"/>
              </a:rPr>
              <a:t>24cm </a:t>
            </a:r>
            <a:r>
              <a:rPr lang="ja-JP" altLang="en-US" sz="900" dirty="0">
                <a:latin typeface="Meiryo UI" panose="020B0604030504040204" pitchFamily="34" charset="-128"/>
                <a:ea typeface="Meiryo UI" panose="020B0604030504040204" pitchFamily="34" charset="-128"/>
              </a:rPr>
              <a:t>高さ</a:t>
            </a:r>
            <a:r>
              <a:rPr lang="en-US" altLang="ja-JP" sz="900" dirty="0">
                <a:latin typeface="Meiryo UI" panose="020B0604030504040204" pitchFamily="34" charset="-128"/>
                <a:ea typeface="Meiryo UI" panose="020B0604030504040204" pitchFamily="34" charset="-128"/>
              </a:rPr>
              <a:t>25.5cm(</a:t>
            </a:r>
            <a:r>
              <a:rPr lang="ja-JP" altLang="en-US" sz="900" dirty="0">
                <a:latin typeface="Meiryo UI" panose="020B0604030504040204" pitchFamily="34" charset="-128"/>
                <a:ea typeface="Meiryo UI" panose="020B0604030504040204" pitchFamily="34" charset="-128"/>
              </a:rPr>
              <a:t>使用時</a:t>
            </a:r>
            <a:r>
              <a:rPr lang="en-US" altLang="ja-JP" sz="900" dirty="0">
                <a:latin typeface="Meiryo UI" panose="020B0604030504040204" pitchFamily="34" charset="-128"/>
                <a:ea typeface="Meiryo UI" panose="020B0604030504040204" pitchFamily="34" charset="-128"/>
              </a:rPr>
              <a:t>)</a:t>
            </a:r>
          </a:p>
          <a:p>
            <a:r>
              <a:rPr lang="ja-JP" altLang="en-US" sz="900" dirty="0">
                <a:latin typeface="Meiryo UI" panose="020B0604030504040204" pitchFamily="34" charset="-128"/>
                <a:ea typeface="Meiryo UI" panose="020B0604030504040204" pitchFamily="34" charset="-128"/>
              </a:rPr>
              <a:t>包装：ポリ袋入り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71" name="テキスト ボックス 70">
            <a:extLst>
              <a:ext uri="{FF2B5EF4-FFF2-40B4-BE49-F238E27FC236}">
                <a16:creationId xmlns:a16="http://schemas.microsoft.com/office/drawing/2014/main" id="{9CB1C9CE-1452-7545-89C5-18AAC82727F2}"/>
              </a:ext>
            </a:extLst>
          </p:cNvPr>
          <p:cNvSpPr txBox="1"/>
          <p:nvPr/>
        </p:nvSpPr>
        <p:spPr>
          <a:xfrm>
            <a:off x="738099" y="3241645"/>
            <a:ext cx="3590620"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商品写</a:t>
            </a:r>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1596079"/>
          </a:xfrm>
          <a:prstGeom prst="rect">
            <a:avLst/>
          </a:prstGeom>
          <a:noFill/>
        </p:spPr>
        <p:txBody>
          <a:bodyPr wrap="square" lIns="0" tIns="46800" rIns="0" spcCol="360000" rtlCol="0">
            <a:spAutoFit/>
          </a:bodyPr>
          <a:lstStyle/>
          <a:p>
            <a:pPr algn="just">
              <a:lnSpc>
                <a:spcPts val="2400"/>
              </a:lnSpc>
            </a:pPr>
            <a:r>
              <a:rPr lang="ja-JP" altLang="en-US" sz="1600" dirty="0">
                <a:latin typeface="Meiryo UI" panose="020B0604030504040204" pitchFamily="50" charset="-128"/>
                <a:ea typeface="Meiryo UI" panose="020B0604030504040204" pitchFamily="50" charset="-128"/>
              </a:rPr>
              <a:t>約</a:t>
            </a:r>
            <a:r>
              <a:rPr lang="en-US" altLang="ja-JP" sz="1600" dirty="0">
                <a:latin typeface="Meiryo UI" panose="020B0604030504040204" pitchFamily="50" charset="-128"/>
                <a:ea typeface="Meiryo UI" panose="020B0604030504040204" pitchFamily="50" charset="-128"/>
              </a:rPr>
              <a:t>10L</a:t>
            </a:r>
            <a:r>
              <a:rPr lang="ja-JP" altLang="en-US" sz="1600" dirty="0">
                <a:latin typeface="Meiryo UI" panose="020B0604030504040204" pitchFamily="50" charset="-128"/>
                <a:ea typeface="Meiryo UI" panose="020B0604030504040204" pitchFamily="50" charset="-128"/>
              </a:rPr>
              <a:t>の収容量で、水を注ぐと自立するバケツ。キャンプ、釣り、洗車、掃除、ガーデニングなど、アウトドアから日常のさまざまなシーンで役立ちます。コンパクトに収納可能です。</a:t>
            </a:r>
            <a:endParaRPr lang="en-US" altLang="ja-JP" sz="1600" dirty="0">
              <a:latin typeface="Meiryo UI" panose="020B0604030504040204" pitchFamily="50" charset="-128"/>
              <a:ea typeface="Meiryo UI" panose="020B0604030504040204" pitchFamily="50"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0" name="図 9">
            <a:extLst>
              <a:ext uri="{FF2B5EF4-FFF2-40B4-BE49-F238E27FC236}">
                <a16:creationId xmlns:a16="http://schemas.microsoft.com/office/drawing/2014/main" id="{CE4084F4-5FDE-E7D6-4F26-F1484D03ECC1}"/>
              </a:ext>
            </a:extLst>
          </p:cNvPr>
          <p:cNvPicPr>
            <a:picLocks noChangeAspect="1"/>
          </p:cNvPicPr>
          <p:nvPr/>
        </p:nvPicPr>
        <p:blipFill>
          <a:blip r:embed="rId5"/>
          <a:stretch>
            <a:fillRect/>
          </a:stretch>
        </p:blipFill>
        <p:spPr>
          <a:xfrm>
            <a:off x="741583" y="1403628"/>
            <a:ext cx="3430902" cy="3430902"/>
          </a:xfrm>
          <a:prstGeom prst="rect">
            <a:avLst/>
          </a:prstGeom>
        </p:spPr>
      </p:pic>
    </p:spTree>
    <p:extLst>
      <p:ext uri="{BB962C8B-B14F-4D97-AF65-F5344CB8AC3E}">
        <p14:creationId xmlns:p14="http://schemas.microsoft.com/office/powerpoint/2010/main" val="167062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微振動 スマート洗浄機</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素材：本体</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ポリプロピレン 滑り止め吸盤</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シリコーンゴム</a:t>
            </a:r>
          </a:p>
          <a:p>
            <a:r>
              <a:rPr lang="ja-JP" altLang="en-US" sz="900" dirty="0">
                <a:latin typeface="Meiryo UI" panose="020B0604030504040204" pitchFamily="34" charset="-128"/>
                <a:ea typeface="Meiryo UI" panose="020B0604030504040204" pitchFamily="34" charset="-128"/>
              </a:rPr>
              <a:t>サイズ：</a:t>
            </a:r>
            <a:r>
              <a:rPr lang="en-US" altLang="ja-JP" sz="900" dirty="0">
                <a:latin typeface="Meiryo UI" panose="020B0604030504040204" pitchFamily="34" charset="-128"/>
                <a:ea typeface="Meiryo UI" panose="020B0604030504040204" pitchFamily="34" charset="-128"/>
              </a:rPr>
              <a:t>18.8×7×7cm</a:t>
            </a:r>
          </a:p>
          <a:p>
            <a:r>
              <a:rPr lang="ja-JP" altLang="en-US" sz="900" dirty="0">
                <a:latin typeface="Meiryo UI" panose="020B0604030504040204" pitchFamily="34" charset="-128"/>
                <a:ea typeface="Meiryo UI" panose="020B0604030504040204" pitchFamily="34" charset="-128"/>
              </a:rPr>
              <a:t>包装：化粧箱入り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眼鏡・アクセサリーをはじめ、プラスチック・ガラス・陶磁器などの洗浄に便利なスマートな洗浄機です。眼鏡・宝飾関係の店舗設置用や、キャンペーングッズとしてもご使用いただけます。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76" name="図 75">
            <a:extLst>
              <a:ext uri="{FF2B5EF4-FFF2-40B4-BE49-F238E27FC236}">
                <a16:creationId xmlns:a16="http://schemas.microsoft.com/office/drawing/2014/main" id="{BA2C5B74-D37C-E8CB-00FF-5C2A0B320B31}"/>
              </a:ext>
            </a:extLst>
          </p:cNvPr>
          <p:cNvPicPr>
            <a:picLocks noChangeAspect="1"/>
          </p:cNvPicPr>
          <p:nvPr/>
        </p:nvPicPr>
        <p:blipFill>
          <a:blip r:embed="rId5"/>
          <a:stretch>
            <a:fillRect/>
          </a:stretch>
        </p:blipFill>
        <p:spPr>
          <a:xfrm>
            <a:off x="693850" y="1359366"/>
            <a:ext cx="3597402" cy="3597402"/>
          </a:xfrm>
          <a:prstGeom prst="rect">
            <a:avLst/>
          </a:prstGeom>
        </p:spPr>
      </p:pic>
    </p:spTree>
    <p:extLst>
      <p:ext uri="{BB962C8B-B14F-4D97-AF65-F5344CB8AC3E}">
        <p14:creationId xmlns:p14="http://schemas.microsoft.com/office/powerpoint/2010/main" val="2361042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27CB9EF-4E63-C348-91C2-B4EE6CED9AEC}"/>
              </a:ext>
            </a:extLst>
          </p:cNvPr>
          <p:cNvPicPr>
            <a:picLocks noChangeAspect="1"/>
          </p:cNvPicPr>
          <p:nvPr/>
        </p:nvPicPr>
        <p:blipFill>
          <a:blip r:embed="rId3"/>
          <a:stretch>
            <a:fillRect/>
          </a:stretch>
        </p:blipFill>
        <p:spPr>
          <a:xfrm>
            <a:off x="5100223" y="4667627"/>
            <a:ext cx="722044" cy="795472"/>
          </a:xfrm>
          <a:prstGeom prst="rect">
            <a:avLst/>
          </a:prstGeom>
        </p:spPr>
      </p:pic>
      <p:pic>
        <p:nvPicPr>
          <p:cNvPr id="8" name="図 7">
            <a:extLst>
              <a:ext uri="{FF2B5EF4-FFF2-40B4-BE49-F238E27FC236}">
                <a16:creationId xmlns:a16="http://schemas.microsoft.com/office/drawing/2014/main" id="{14C963AD-CFA1-094F-903A-A75F17FBB6F3}"/>
              </a:ext>
            </a:extLst>
          </p:cNvPr>
          <p:cNvPicPr>
            <a:picLocks noChangeAspect="1"/>
          </p:cNvPicPr>
          <p:nvPr/>
        </p:nvPicPr>
        <p:blipFill>
          <a:blip r:embed="rId4"/>
          <a:stretch>
            <a:fillRect/>
          </a:stretch>
        </p:blipFill>
        <p:spPr>
          <a:xfrm>
            <a:off x="5096907" y="3119079"/>
            <a:ext cx="704222" cy="815944"/>
          </a:xfrm>
          <a:prstGeom prst="rect">
            <a:avLst/>
          </a:prstGeom>
        </p:spPr>
      </p:pic>
      <p:sp>
        <p:nvSpPr>
          <p:cNvPr id="3" name="テキスト ボックス 2">
            <a:extLst>
              <a:ext uri="{FF2B5EF4-FFF2-40B4-BE49-F238E27FC236}">
                <a16:creationId xmlns:a16="http://schemas.microsoft.com/office/drawing/2014/main" id="{4CA50E79-0AEB-4A45-90DE-1EBFEF4913AE}"/>
              </a:ext>
            </a:extLst>
          </p:cNvPr>
          <p:cNvSpPr txBox="1"/>
          <p:nvPr/>
        </p:nvSpPr>
        <p:spPr>
          <a:xfrm>
            <a:off x="1098699" y="596421"/>
            <a:ext cx="7750462" cy="400110"/>
          </a:xfrm>
          <a:prstGeom prst="rect">
            <a:avLst/>
          </a:prstGeom>
          <a:noFill/>
        </p:spPr>
        <p:txBody>
          <a:bodyPr wrap="square" rtlCol="0">
            <a:spAutoFit/>
          </a:bodyPr>
          <a:lstStyle/>
          <a:p>
            <a:pPr algn="ctr"/>
            <a:r>
              <a:rPr lang="ja-JP" altLang="en-US" sz="2000" dirty="0">
                <a:solidFill>
                  <a:schemeClr val="bg1"/>
                </a:solidFill>
                <a:latin typeface="Meiryo UI" panose="020B0604030504040204" pitchFamily="34" charset="-128"/>
                <a:ea typeface="Meiryo UI" panose="020B0604030504040204" pitchFamily="34" charset="-128"/>
              </a:rPr>
              <a:t> 軽くて丈夫なキッチンツール</a:t>
            </a:r>
            <a:r>
              <a:rPr lang="en-US" altLang="ja-JP" sz="2000" dirty="0">
                <a:solidFill>
                  <a:schemeClr val="bg1"/>
                </a:solidFill>
                <a:latin typeface="Meiryo UI" panose="020B0604030504040204" pitchFamily="34" charset="-128"/>
                <a:ea typeface="Meiryo UI" panose="020B0604030504040204" pitchFamily="34" charset="-128"/>
              </a:rPr>
              <a:t>3</a:t>
            </a:r>
            <a:r>
              <a:rPr lang="ja-JP" altLang="en-US" sz="2000" dirty="0">
                <a:solidFill>
                  <a:schemeClr val="bg1"/>
                </a:solidFill>
                <a:latin typeface="Meiryo UI" panose="020B0604030504040204" pitchFamily="34" charset="-128"/>
                <a:ea typeface="Meiryo UI" panose="020B0604030504040204" pitchFamily="34" charset="-128"/>
              </a:rPr>
              <a:t>点セット</a:t>
            </a:r>
          </a:p>
        </p:txBody>
      </p:sp>
      <p:sp>
        <p:nvSpPr>
          <p:cNvPr id="54" name="テキスト ボックス 53">
            <a:extLst>
              <a:ext uri="{FF2B5EF4-FFF2-40B4-BE49-F238E27FC236}">
                <a16:creationId xmlns:a16="http://schemas.microsoft.com/office/drawing/2014/main" id="{DB95C43C-93E8-974D-BE0B-E4B52F6953E9}"/>
              </a:ext>
            </a:extLst>
          </p:cNvPr>
          <p:cNvSpPr txBox="1"/>
          <p:nvPr/>
        </p:nvSpPr>
        <p:spPr>
          <a:xfrm>
            <a:off x="485900" y="5252121"/>
            <a:ext cx="4140913" cy="510012"/>
          </a:xfrm>
          <a:prstGeom prst="rect">
            <a:avLst/>
          </a:prstGeom>
          <a:noFill/>
        </p:spPr>
        <p:txBody>
          <a:bodyPr wrap="square" lIns="90000" tIns="46800" rIns="0" bIns="46800" rtlCol="0">
            <a:spAutoFit/>
          </a:bodyPr>
          <a:lstStyle/>
          <a:p>
            <a:r>
              <a:rPr lang="ja-JP" altLang="en-US" sz="900" dirty="0">
                <a:latin typeface="Meiryo UI" panose="020B0604030504040204" pitchFamily="34" charset="-128"/>
                <a:ea typeface="Meiryo UI" panose="020B0604030504040204" pitchFamily="34" charset="-128"/>
              </a:rPr>
              <a:t>素材：ヘッド</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ナイロン 持ち手</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ポリプロピレン</a:t>
            </a:r>
          </a:p>
          <a:p>
            <a:r>
              <a:rPr lang="ja-JP" altLang="en-US" sz="900" dirty="0">
                <a:latin typeface="Meiryo UI" panose="020B0604030504040204" pitchFamily="34" charset="-128"/>
                <a:ea typeface="Meiryo UI" panose="020B0604030504040204" pitchFamily="34" charset="-128"/>
              </a:rPr>
              <a:t>サイズ：ターナー</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全長</a:t>
            </a:r>
            <a:r>
              <a:rPr lang="en-US" altLang="ja-JP" sz="900" dirty="0">
                <a:latin typeface="Meiryo UI" panose="020B0604030504040204" pitchFamily="34" charset="-128"/>
                <a:ea typeface="Meiryo UI" panose="020B0604030504040204" pitchFamily="34" charset="-128"/>
              </a:rPr>
              <a:t>29.5cm </a:t>
            </a:r>
            <a:r>
              <a:rPr lang="ja-JP" altLang="en-US" sz="900" dirty="0">
                <a:latin typeface="Meiryo UI" panose="020B0604030504040204" pitchFamily="34" charset="-128"/>
                <a:ea typeface="Meiryo UI" panose="020B0604030504040204" pitchFamily="34" charset="-128"/>
              </a:rPr>
              <a:t>レードル</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全長</a:t>
            </a:r>
            <a:r>
              <a:rPr lang="en-US" altLang="ja-JP" sz="900" dirty="0">
                <a:latin typeface="Meiryo UI" panose="020B0604030504040204" pitchFamily="34" charset="-128"/>
                <a:ea typeface="Meiryo UI" panose="020B0604030504040204" pitchFamily="34" charset="-128"/>
              </a:rPr>
              <a:t>30cm </a:t>
            </a:r>
            <a:r>
              <a:rPr lang="ja-JP" altLang="en-US" sz="900" dirty="0">
                <a:latin typeface="Meiryo UI" panose="020B0604030504040204" pitchFamily="34" charset="-128"/>
                <a:ea typeface="Meiryo UI" panose="020B0604030504040204" pitchFamily="34" charset="-128"/>
              </a:rPr>
              <a:t>パスタレードル</a:t>
            </a:r>
            <a:r>
              <a:rPr lang="en-US" altLang="ja-JP" sz="900" dirty="0">
                <a:latin typeface="Meiryo UI" panose="020B0604030504040204" pitchFamily="34" charset="-128"/>
                <a:ea typeface="Meiryo UI" panose="020B0604030504040204" pitchFamily="34" charset="-128"/>
              </a:rPr>
              <a:t>/</a:t>
            </a:r>
            <a:r>
              <a:rPr lang="ja-JP" altLang="en-US" sz="900" dirty="0">
                <a:latin typeface="Meiryo UI" panose="020B0604030504040204" pitchFamily="34" charset="-128"/>
                <a:ea typeface="Meiryo UI" panose="020B0604030504040204" pitchFamily="34" charset="-128"/>
              </a:rPr>
              <a:t>全長</a:t>
            </a:r>
            <a:r>
              <a:rPr lang="en-US" altLang="ja-JP" sz="900" dirty="0">
                <a:latin typeface="Meiryo UI" panose="020B0604030504040204" pitchFamily="34" charset="-128"/>
                <a:ea typeface="Meiryo UI" panose="020B0604030504040204" pitchFamily="34" charset="-128"/>
              </a:rPr>
              <a:t>30.5cm</a:t>
            </a:r>
          </a:p>
          <a:p>
            <a:r>
              <a:rPr lang="ja-JP" altLang="en-US" sz="900" dirty="0">
                <a:latin typeface="Meiryo UI" panose="020B0604030504040204" pitchFamily="34" charset="-128"/>
                <a:ea typeface="Meiryo UI" panose="020B0604030504040204" pitchFamily="34" charset="-128"/>
              </a:rPr>
              <a:t>包装：化粧箱入り </a:t>
            </a:r>
            <a:endParaRPr lang="en-US" altLang="ja-JP" sz="900" dirty="0">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131A1040-38AB-0647-BD57-A8AE861D20F5}"/>
              </a:ext>
            </a:extLst>
          </p:cNvPr>
          <p:cNvSpPr txBox="1"/>
          <p:nvPr/>
        </p:nvSpPr>
        <p:spPr>
          <a:xfrm>
            <a:off x="8151628" y="4033284"/>
            <a:ext cx="184731" cy="369332"/>
          </a:xfrm>
          <a:prstGeom prst="rect">
            <a:avLst/>
          </a:prstGeom>
          <a:noFill/>
        </p:spPr>
        <p:txBody>
          <a:bodyPr wrap="none" rtlCol="0">
            <a:spAutoFit/>
          </a:bodyPr>
          <a:lstStyle/>
          <a:p>
            <a:endParaRPr kumimoji="1" lang="ja-JP" altLang="en-US"/>
          </a:p>
        </p:txBody>
      </p:sp>
      <p:sp>
        <p:nvSpPr>
          <p:cNvPr id="7" name="テキスト ボックス 6">
            <a:extLst>
              <a:ext uri="{FF2B5EF4-FFF2-40B4-BE49-F238E27FC236}">
                <a16:creationId xmlns:a16="http://schemas.microsoft.com/office/drawing/2014/main" id="{6E0DEE68-B29B-4E44-B075-EC371AE600A8}"/>
              </a:ext>
            </a:extLst>
          </p:cNvPr>
          <p:cNvSpPr txBox="1"/>
          <p:nvPr/>
        </p:nvSpPr>
        <p:spPr>
          <a:xfrm>
            <a:off x="9838660" y="3926958"/>
            <a:ext cx="184731" cy="369332"/>
          </a:xfrm>
          <a:prstGeom prst="rect">
            <a:avLst/>
          </a:prstGeom>
          <a:noFill/>
        </p:spPr>
        <p:txBody>
          <a:bodyPr wrap="none" rtlCol="0">
            <a:spAutoFit/>
          </a:bodyPr>
          <a:lstStyle/>
          <a:p>
            <a:endParaRPr kumimoji="1" lang="ja-JP" altLang="en-US"/>
          </a:p>
        </p:txBody>
      </p:sp>
      <p:sp>
        <p:nvSpPr>
          <p:cNvPr id="9" name="円/楕円 8">
            <a:extLst>
              <a:ext uri="{FF2B5EF4-FFF2-40B4-BE49-F238E27FC236}">
                <a16:creationId xmlns:a16="http://schemas.microsoft.com/office/drawing/2014/main" id="{5071E141-4680-1C45-8E9F-3E48DC46BD1C}"/>
              </a:ext>
            </a:extLst>
          </p:cNvPr>
          <p:cNvSpPr/>
          <p:nvPr/>
        </p:nvSpPr>
        <p:spPr>
          <a:xfrm>
            <a:off x="5035845" y="1268518"/>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4"/>
              </a:solidFill>
            </a:endParaRPr>
          </a:p>
        </p:txBody>
      </p:sp>
      <p:sp>
        <p:nvSpPr>
          <p:cNvPr id="43" name="テキスト ボックス 42">
            <a:extLst>
              <a:ext uri="{FF2B5EF4-FFF2-40B4-BE49-F238E27FC236}">
                <a16:creationId xmlns:a16="http://schemas.microsoft.com/office/drawing/2014/main" id="{C679F590-1798-F145-B307-DE0B7159F3E6}"/>
              </a:ext>
            </a:extLst>
          </p:cNvPr>
          <p:cNvSpPr txBox="1"/>
          <p:nvPr/>
        </p:nvSpPr>
        <p:spPr>
          <a:xfrm>
            <a:off x="5035210" y="1496155"/>
            <a:ext cx="739603" cy="323165"/>
          </a:xfrm>
          <a:prstGeom prst="rect">
            <a:avLst/>
          </a:prstGeom>
          <a:noFill/>
        </p:spPr>
        <p:txBody>
          <a:bodyPr wrap="square" rtlCol="0">
            <a:spAutoFit/>
          </a:bodyPr>
          <a:lstStyle/>
          <a:p>
            <a:pPr algn="ctr"/>
            <a:r>
              <a:rPr kumimoji="1" lang="ja-JP" altLang="en-US" sz="1500">
                <a:solidFill>
                  <a:schemeClr val="accent1">
                    <a:lumMod val="50000"/>
                  </a:schemeClr>
                </a:solidFill>
                <a:latin typeface="Meiryo UI" panose="020B0604030504040204" pitchFamily="34" charset="-128"/>
                <a:ea typeface="Meiryo UI" panose="020B0604030504040204" pitchFamily="34" charset="-128"/>
              </a:rPr>
              <a:t>特徴</a:t>
            </a:r>
          </a:p>
        </p:txBody>
      </p:sp>
      <p:sp>
        <p:nvSpPr>
          <p:cNvPr id="6" name="テキスト ボックス 5">
            <a:extLst>
              <a:ext uri="{FF2B5EF4-FFF2-40B4-BE49-F238E27FC236}">
                <a16:creationId xmlns:a16="http://schemas.microsoft.com/office/drawing/2014/main" id="{5949CA04-F994-CB41-A9F7-DB00BFD8F160}"/>
              </a:ext>
            </a:extLst>
          </p:cNvPr>
          <p:cNvSpPr txBox="1"/>
          <p:nvPr/>
        </p:nvSpPr>
        <p:spPr>
          <a:xfrm>
            <a:off x="9540949" y="3466214"/>
            <a:ext cx="184731" cy="369332"/>
          </a:xfrm>
          <a:prstGeom prst="rect">
            <a:avLst/>
          </a:prstGeom>
          <a:noFill/>
        </p:spPr>
        <p:txBody>
          <a:bodyPr wrap="none" rtlCol="0">
            <a:spAutoFit/>
          </a:bodyPr>
          <a:lstStyle/>
          <a:p>
            <a:endParaRPr kumimoji="1" lang="ja-JP" altLang="en-US"/>
          </a:p>
        </p:txBody>
      </p:sp>
      <p:sp>
        <p:nvSpPr>
          <p:cNvPr id="14" name="テキスト ボックス 13">
            <a:extLst>
              <a:ext uri="{FF2B5EF4-FFF2-40B4-BE49-F238E27FC236}">
                <a16:creationId xmlns:a16="http://schemas.microsoft.com/office/drawing/2014/main" id="{B93A13B1-A79F-5A48-AF90-DCA933A6F93C}"/>
              </a:ext>
            </a:extLst>
          </p:cNvPr>
          <p:cNvSpPr txBox="1"/>
          <p:nvPr/>
        </p:nvSpPr>
        <p:spPr>
          <a:xfrm>
            <a:off x="10086753" y="2473842"/>
            <a:ext cx="184731" cy="369332"/>
          </a:xfrm>
          <a:prstGeom prst="rect">
            <a:avLst/>
          </a:prstGeom>
          <a:noFill/>
        </p:spPr>
        <p:txBody>
          <a:bodyPr wrap="none" rtlCol="0">
            <a:spAutoFit/>
          </a:bodyPr>
          <a:lstStyle/>
          <a:p>
            <a:endParaRPr kumimoji="1" lang="ja-JP" altLang="en-US"/>
          </a:p>
        </p:txBody>
      </p:sp>
      <p:sp>
        <p:nvSpPr>
          <p:cNvPr id="15" name="テキスト ボックス 14">
            <a:extLst>
              <a:ext uri="{FF2B5EF4-FFF2-40B4-BE49-F238E27FC236}">
                <a16:creationId xmlns:a16="http://schemas.microsoft.com/office/drawing/2014/main" id="{81947353-CE6B-5941-A69E-F8C69B4B7F8E}"/>
              </a:ext>
            </a:extLst>
          </p:cNvPr>
          <p:cNvSpPr txBox="1"/>
          <p:nvPr/>
        </p:nvSpPr>
        <p:spPr>
          <a:xfrm>
            <a:off x="-674557" y="1041816"/>
            <a:ext cx="184731" cy="369332"/>
          </a:xfrm>
          <a:prstGeom prst="rect">
            <a:avLst/>
          </a:prstGeom>
          <a:noFill/>
        </p:spPr>
        <p:txBody>
          <a:bodyPr wrap="none" rtlCol="0">
            <a:spAutoFit/>
          </a:bodyPr>
          <a:lstStyle/>
          <a:p>
            <a:endParaRPr kumimoji="1" lang="ja-JP" altLang="en-US"/>
          </a:p>
        </p:txBody>
      </p:sp>
      <p:sp>
        <p:nvSpPr>
          <p:cNvPr id="29" name="テキスト ボックス 28">
            <a:extLst>
              <a:ext uri="{FF2B5EF4-FFF2-40B4-BE49-F238E27FC236}">
                <a16:creationId xmlns:a16="http://schemas.microsoft.com/office/drawing/2014/main" id="{A694227E-35A0-BC45-B4B3-10C0BE19C792}"/>
              </a:ext>
            </a:extLst>
          </p:cNvPr>
          <p:cNvSpPr txBox="1"/>
          <p:nvPr/>
        </p:nvSpPr>
        <p:spPr>
          <a:xfrm>
            <a:off x="6223000" y="3441700"/>
            <a:ext cx="184731" cy="369332"/>
          </a:xfrm>
          <a:prstGeom prst="rect">
            <a:avLst/>
          </a:prstGeom>
          <a:noFill/>
        </p:spPr>
        <p:txBody>
          <a:bodyPr wrap="none" rtlCol="0">
            <a:spAutoFit/>
          </a:bodyPr>
          <a:lstStyle/>
          <a:p>
            <a:endParaRPr kumimoji="1" lang="ja-JP" altLang="en-US"/>
          </a:p>
        </p:txBody>
      </p:sp>
      <p:sp>
        <p:nvSpPr>
          <p:cNvPr id="30" name="テキスト ボックス 29">
            <a:extLst>
              <a:ext uri="{FF2B5EF4-FFF2-40B4-BE49-F238E27FC236}">
                <a16:creationId xmlns:a16="http://schemas.microsoft.com/office/drawing/2014/main" id="{168EF753-87BF-FA49-B3C8-FFADD62EDFAB}"/>
              </a:ext>
            </a:extLst>
          </p:cNvPr>
          <p:cNvSpPr txBox="1"/>
          <p:nvPr/>
        </p:nvSpPr>
        <p:spPr>
          <a:xfrm>
            <a:off x="5949950" y="3416300"/>
            <a:ext cx="184731" cy="369332"/>
          </a:xfrm>
          <a:prstGeom prst="rect">
            <a:avLst/>
          </a:prstGeom>
          <a:noFill/>
        </p:spPr>
        <p:txBody>
          <a:bodyPr wrap="none" rtlCol="0">
            <a:spAutoFit/>
          </a:bodyPr>
          <a:lstStyle/>
          <a:p>
            <a:endParaRPr kumimoji="1" lang="ja-JP" altLang="en-US"/>
          </a:p>
        </p:txBody>
      </p:sp>
      <p:sp>
        <p:nvSpPr>
          <p:cNvPr id="10" name="テキスト ボックス 9">
            <a:extLst>
              <a:ext uri="{FF2B5EF4-FFF2-40B4-BE49-F238E27FC236}">
                <a16:creationId xmlns:a16="http://schemas.microsoft.com/office/drawing/2014/main" id="{7324E41E-3866-E048-AA35-05280DE458D9}"/>
              </a:ext>
            </a:extLst>
          </p:cNvPr>
          <p:cNvSpPr txBox="1"/>
          <p:nvPr/>
        </p:nvSpPr>
        <p:spPr>
          <a:xfrm>
            <a:off x="9525000" y="3158067"/>
            <a:ext cx="184731" cy="369332"/>
          </a:xfrm>
          <a:prstGeom prst="rect">
            <a:avLst/>
          </a:prstGeom>
          <a:noFill/>
        </p:spPr>
        <p:txBody>
          <a:bodyPr wrap="none" rtlCol="0">
            <a:spAutoFit/>
          </a:bodyPr>
          <a:lstStyle/>
          <a:p>
            <a:endParaRPr kumimoji="1" lang="ja-JP" altLang="en-US"/>
          </a:p>
        </p:txBody>
      </p:sp>
      <p:sp>
        <p:nvSpPr>
          <p:cNvPr id="17" name="テキスト ボックス 16">
            <a:extLst>
              <a:ext uri="{FF2B5EF4-FFF2-40B4-BE49-F238E27FC236}">
                <a16:creationId xmlns:a16="http://schemas.microsoft.com/office/drawing/2014/main" id="{588061B6-B227-F945-9FD3-54E55A954891}"/>
              </a:ext>
            </a:extLst>
          </p:cNvPr>
          <p:cNvSpPr txBox="1"/>
          <p:nvPr/>
        </p:nvSpPr>
        <p:spPr>
          <a:xfrm>
            <a:off x="8390467" y="7332133"/>
            <a:ext cx="184731" cy="369332"/>
          </a:xfrm>
          <a:prstGeom prst="rect">
            <a:avLst/>
          </a:prstGeom>
          <a:noFill/>
        </p:spPr>
        <p:txBody>
          <a:bodyPr wrap="none" rtlCol="0">
            <a:spAutoFit/>
          </a:bodyPr>
          <a:lstStyle/>
          <a:p>
            <a:endParaRPr kumimoji="1" lang="ja-JP" altLang="en-US"/>
          </a:p>
        </p:txBody>
      </p:sp>
      <p:sp>
        <p:nvSpPr>
          <p:cNvPr id="18" name="テキスト ボックス 17">
            <a:extLst>
              <a:ext uri="{FF2B5EF4-FFF2-40B4-BE49-F238E27FC236}">
                <a16:creationId xmlns:a16="http://schemas.microsoft.com/office/drawing/2014/main" id="{B7B904E5-64B7-744A-9CEE-65B9899ED486}"/>
              </a:ext>
            </a:extLst>
          </p:cNvPr>
          <p:cNvSpPr txBox="1"/>
          <p:nvPr/>
        </p:nvSpPr>
        <p:spPr>
          <a:xfrm>
            <a:off x="8017933" y="-736600"/>
            <a:ext cx="184731" cy="369332"/>
          </a:xfrm>
          <a:prstGeom prst="rect">
            <a:avLst/>
          </a:prstGeom>
          <a:noFill/>
        </p:spPr>
        <p:txBody>
          <a:bodyPr wrap="none" rtlCol="0">
            <a:spAutoFit/>
          </a:bodyPr>
          <a:lstStyle/>
          <a:p>
            <a:endParaRPr kumimoji="1" lang="ja-JP" altLang="en-US"/>
          </a:p>
        </p:txBody>
      </p:sp>
      <p:cxnSp>
        <p:nvCxnSpPr>
          <p:cNvPr id="47" name="直線コネクタ 46">
            <a:extLst>
              <a:ext uri="{FF2B5EF4-FFF2-40B4-BE49-F238E27FC236}">
                <a16:creationId xmlns:a16="http://schemas.microsoft.com/office/drawing/2014/main" id="{06F736AD-50A3-9946-BE09-78B049790D86}"/>
              </a:ext>
            </a:extLst>
          </p:cNvPr>
          <p:cNvCxnSpPr>
            <a:cxnSpLocks/>
            <a:stCxn id="48" idx="3"/>
          </p:cNvCxnSpPr>
          <p:nvPr/>
        </p:nvCxnSpPr>
        <p:spPr>
          <a:xfrm>
            <a:off x="933347" y="5145172"/>
            <a:ext cx="3560089" cy="12701"/>
          </a:xfrm>
          <a:prstGeom prst="line">
            <a:avLst/>
          </a:prstGeom>
          <a:ln w="9525">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2DC50B7-FC9D-9741-AB3D-886576F41BF6}"/>
              </a:ext>
            </a:extLst>
          </p:cNvPr>
          <p:cNvSpPr txBox="1"/>
          <p:nvPr/>
        </p:nvSpPr>
        <p:spPr>
          <a:xfrm>
            <a:off x="485901" y="5029756"/>
            <a:ext cx="447446" cy="230832"/>
          </a:xfrm>
          <a:prstGeom prst="rect">
            <a:avLst/>
          </a:prstGeom>
          <a:noFill/>
        </p:spPr>
        <p:txBody>
          <a:bodyPr wrap="square" rtlCol="0">
            <a:spAutoFit/>
          </a:bodyPr>
          <a:lstStyle/>
          <a:p>
            <a:r>
              <a:rPr lang="ja-JP" altLang="en-US" sz="900">
                <a:latin typeface="Meiryo UI" panose="020B0604030504040204" pitchFamily="34" charset="-128"/>
                <a:ea typeface="Meiryo UI" panose="020B0604030504040204" pitchFamily="34" charset="-128"/>
              </a:rPr>
              <a:t>仕様</a:t>
            </a:r>
          </a:p>
        </p:txBody>
      </p:sp>
      <p:sp>
        <p:nvSpPr>
          <p:cNvPr id="49" name="テキスト ボックス 48">
            <a:extLst>
              <a:ext uri="{FF2B5EF4-FFF2-40B4-BE49-F238E27FC236}">
                <a16:creationId xmlns:a16="http://schemas.microsoft.com/office/drawing/2014/main" id="{A01A4F1A-EF54-BF4E-99FC-739CD6DF617E}"/>
              </a:ext>
            </a:extLst>
          </p:cNvPr>
          <p:cNvSpPr txBox="1"/>
          <p:nvPr/>
        </p:nvSpPr>
        <p:spPr>
          <a:xfrm>
            <a:off x="296332" y="658339"/>
            <a:ext cx="855576" cy="276999"/>
          </a:xfrm>
          <a:prstGeom prst="rect">
            <a:avLst/>
          </a:prstGeom>
          <a:noFill/>
        </p:spPr>
        <p:txBody>
          <a:bodyPr wrap="square" rtlCol="0">
            <a:spAutoFit/>
          </a:bodyPr>
          <a:lstStyle/>
          <a:p>
            <a:pPr algn="ctr"/>
            <a:r>
              <a:rPr kumimoji="1" lang="en-US" altLang="ja-JP" sz="1200" dirty="0">
                <a:solidFill>
                  <a:schemeClr val="bg1"/>
                </a:solidFill>
                <a:latin typeface="Meiryo UI" panose="020B0604030504040204" pitchFamily="34" charset="-128"/>
                <a:ea typeface="Meiryo UI" panose="020B0604030504040204" pitchFamily="34" charset="-128"/>
              </a:rPr>
              <a:t>【</a:t>
            </a:r>
            <a:r>
              <a:rPr kumimoji="1" lang="ja-JP" altLang="en-US" sz="1200">
                <a:solidFill>
                  <a:schemeClr val="bg1"/>
                </a:solidFill>
                <a:latin typeface="Meiryo UI" panose="020B0604030504040204" pitchFamily="34" charset="-128"/>
                <a:ea typeface="Meiryo UI" panose="020B0604030504040204" pitchFamily="34" charset="-128"/>
              </a:rPr>
              <a:t>提案書</a:t>
            </a:r>
            <a:r>
              <a:rPr kumimoji="1" lang="en-US" altLang="ja-JP" sz="1200" dirty="0">
                <a:solidFill>
                  <a:schemeClr val="bg1"/>
                </a:solidFill>
                <a:latin typeface="Meiryo UI" panose="020B0604030504040204" pitchFamily="34" charset="-128"/>
                <a:ea typeface="Meiryo UI" panose="020B0604030504040204" pitchFamily="34" charset="-128"/>
              </a:rPr>
              <a:t>】</a:t>
            </a:r>
            <a:endParaRPr kumimoji="1" lang="ja-JP" altLang="en-US" sz="1200">
              <a:solidFill>
                <a:schemeClr val="bg1"/>
              </a:solidFill>
              <a:latin typeface="Meiryo UI" panose="020B0604030504040204" pitchFamily="34" charset="-128"/>
              <a:ea typeface="Meiryo UI" panose="020B0604030504040204" pitchFamily="34" charset="-128"/>
            </a:endParaRPr>
          </a:p>
        </p:txBody>
      </p:sp>
      <p:sp>
        <p:nvSpPr>
          <p:cNvPr id="52" name="テキスト ボックス 51">
            <a:extLst>
              <a:ext uri="{FF2B5EF4-FFF2-40B4-BE49-F238E27FC236}">
                <a16:creationId xmlns:a16="http://schemas.microsoft.com/office/drawing/2014/main" id="{666EFAC9-FA87-8F4E-97A7-2098EF99A221}"/>
              </a:ext>
            </a:extLst>
          </p:cNvPr>
          <p:cNvSpPr txBox="1"/>
          <p:nvPr/>
        </p:nvSpPr>
        <p:spPr>
          <a:xfrm>
            <a:off x="5932095" y="1422052"/>
            <a:ext cx="2917065" cy="2224969"/>
          </a:xfrm>
          <a:prstGeom prst="rect">
            <a:avLst/>
          </a:prstGeom>
          <a:noFill/>
        </p:spPr>
        <p:txBody>
          <a:bodyPr wrap="square" lIns="0" tIns="46800" rIns="0" spcCol="360000" rtlCol="0">
            <a:spAutoFit/>
          </a:bodyPr>
          <a:lstStyle/>
          <a:p>
            <a:pPr algn="just">
              <a:lnSpc>
                <a:spcPts val="2400"/>
              </a:lnSpc>
            </a:pPr>
            <a:r>
              <a:rPr lang="ja-JP" altLang="en-US" sz="1600" dirty="0"/>
              <a:t>軽くて丈夫なターナー・レードル・パスタレードルのキッチンツール</a:t>
            </a:r>
            <a:r>
              <a:rPr lang="en-US" altLang="ja-JP" sz="1600" dirty="0"/>
              <a:t>3</a:t>
            </a:r>
            <a:r>
              <a:rPr lang="ja-JP" altLang="en-US" sz="1600" dirty="0"/>
              <a:t>点セット。</a:t>
            </a:r>
            <a:r>
              <a:rPr lang="en-US" altLang="ja-JP" sz="1600" dirty="0"/>
              <a:t>1</a:t>
            </a:r>
            <a:r>
              <a:rPr lang="ja-JP" altLang="en-US" sz="1600" dirty="0"/>
              <a:t>本約</a:t>
            </a:r>
            <a:r>
              <a:rPr lang="en-US" altLang="ja-JP" sz="1600" dirty="0"/>
              <a:t>60g</a:t>
            </a:r>
            <a:r>
              <a:rPr lang="ja-JP" altLang="en-US" sz="1600" dirty="0"/>
              <a:t>の軽さで、鍋やフライパンを傷つけにくいナイロン製です。鍋のふちに引っ掛かるストッパー付き。 </a:t>
            </a:r>
            <a:endParaRPr lang="en-US" altLang="ja-JP" sz="1600" dirty="0">
              <a:latin typeface="Meiryo UI" panose="020B0604030504040204" pitchFamily="34" charset="-128"/>
              <a:ea typeface="Meiryo UI" panose="020B0604030504040204" pitchFamily="34" charset="-128"/>
            </a:endParaRPr>
          </a:p>
        </p:txBody>
      </p:sp>
      <p:sp>
        <p:nvSpPr>
          <p:cNvPr id="51" name="円/楕円 50">
            <a:extLst>
              <a:ext uri="{FF2B5EF4-FFF2-40B4-BE49-F238E27FC236}">
                <a16:creationId xmlns:a16="http://schemas.microsoft.com/office/drawing/2014/main" id="{29EEA60A-1EDB-A44B-893A-3A7C8D5D51EA}"/>
              </a:ext>
            </a:extLst>
          </p:cNvPr>
          <p:cNvSpPr/>
          <p:nvPr/>
        </p:nvSpPr>
        <p:spPr>
          <a:xfrm>
            <a:off x="5035845" y="534447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5C042B5-BEB6-154E-9A0F-527D7515FFDC}"/>
              </a:ext>
            </a:extLst>
          </p:cNvPr>
          <p:cNvSpPr txBox="1"/>
          <p:nvPr/>
        </p:nvSpPr>
        <p:spPr>
          <a:xfrm>
            <a:off x="5035210" y="5569140"/>
            <a:ext cx="739603"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お見積</a:t>
            </a:r>
          </a:p>
        </p:txBody>
      </p:sp>
      <p:cxnSp>
        <p:nvCxnSpPr>
          <p:cNvPr id="55" name="直線コネクタ 54">
            <a:extLst>
              <a:ext uri="{FF2B5EF4-FFF2-40B4-BE49-F238E27FC236}">
                <a16:creationId xmlns:a16="http://schemas.microsoft.com/office/drawing/2014/main" id="{E3841400-EED2-C34D-BCDD-C3006CC8563F}"/>
              </a:ext>
            </a:extLst>
          </p:cNvPr>
          <p:cNvCxnSpPr>
            <a:cxnSpLocks/>
          </p:cNvCxnSpPr>
          <p:nvPr/>
        </p:nvCxnSpPr>
        <p:spPr>
          <a:xfrm>
            <a:off x="5880100" y="3785632"/>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C8880407-59E8-D744-B368-C4DF6A8E994D}"/>
              </a:ext>
            </a:extLst>
          </p:cNvPr>
          <p:cNvGrpSpPr/>
          <p:nvPr/>
        </p:nvGrpSpPr>
        <p:grpSpPr>
          <a:xfrm>
            <a:off x="5042402" y="3830871"/>
            <a:ext cx="739603" cy="739603"/>
            <a:chOff x="5042402" y="3087009"/>
            <a:chExt cx="739603" cy="739603"/>
          </a:xfrm>
        </p:grpSpPr>
        <p:sp>
          <p:nvSpPr>
            <p:cNvPr id="59" name="円/楕円 58">
              <a:extLst>
                <a:ext uri="{FF2B5EF4-FFF2-40B4-BE49-F238E27FC236}">
                  <a16:creationId xmlns:a16="http://schemas.microsoft.com/office/drawing/2014/main" id="{C67052A6-1156-D442-9D47-A2227E7B96FF}"/>
                </a:ext>
              </a:extLst>
            </p:cNvPr>
            <p:cNvSpPr/>
            <p:nvPr/>
          </p:nvSpPr>
          <p:spPr>
            <a:xfrm>
              <a:off x="5042402" y="3087009"/>
              <a:ext cx="739603" cy="73960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C46DE592-F853-384F-90D2-3DA64C10996F}"/>
                </a:ext>
              </a:extLst>
            </p:cNvPr>
            <p:cNvSpPr txBox="1"/>
            <p:nvPr/>
          </p:nvSpPr>
          <p:spPr>
            <a:xfrm>
              <a:off x="5135150" y="3321734"/>
              <a:ext cx="569710" cy="307777"/>
            </a:xfrm>
            <a:prstGeom prst="rect">
              <a:avLst/>
            </a:prstGeom>
            <a:noFill/>
          </p:spPr>
          <p:txBody>
            <a:bodyPr wrap="square" rtlCol="0">
              <a:spAutoFit/>
            </a:bodyPr>
            <a:lstStyle/>
            <a:p>
              <a:pPr algn="ctr"/>
              <a:r>
                <a:rPr kumimoji="1" lang="ja-JP" altLang="en-US" sz="1400">
                  <a:solidFill>
                    <a:schemeClr val="accent1">
                      <a:lumMod val="50000"/>
                    </a:schemeClr>
                  </a:solidFill>
                  <a:latin typeface="Meiryo UI" panose="020B0604030504040204" pitchFamily="34" charset="-128"/>
                  <a:ea typeface="Meiryo UI" panose="020B0604030504040204" pitchFamily="34" charset="-128"/>
                </a:rPr>
                <a:t>納期</a:t>
              </a:r>
            </a:p>
          </p:txBody>
        </p:sp>
      </p:grpSp>
      <p:cxnSp>
        <p:nvCxnSpPr>
          <p:cNvPr id="61" name="直線コネクタ 60">
            <a:extLst>
              <a:ext uri="{FF2B5EF4-FFF2-40B4-BE49-F238E27FC236}">
                <a16:creationId xmlns:a16="http://schemas.microsoft.com/office/drawing/2014/main" id="{44FD12B9-01EA-6045-91B8-6A6C4B42426B}"/>
              </a:ext>
            </a:extLst>
          </p:cNvPr>
          <p:cNvCxnSpPr>
            <a:cxnSpLocks/>
          </p:cNvCxnSpPr>
          <p:nvPr/>
        </p:nvCxnSpPr>
        <p:spPr>
          <a:xfrm>
            <a:off x="5880100" y="4987421"/>
            <a:ext cx="2969061" cy="0"/>
          </a:xfrm>
          <a:prstGeom prst="line">
            <a:avLst/>
          </a:prstGeom>
          <a:ln w="1905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3EEDBA3-5917-5749-A207-0D444DDE7256}"/>
              </a:ext>
            </a:extLst>
          </p:cNvPr>
          <p:cNvSpPr txBox="1"/>
          <p:nvPr/>
        </p:nvSpPr>
        <p:spPr>
          <a:xfrm>
            <a:off x="6071111" y="4206067"/>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納期スペース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7C84D0BA-2D0E-1A41-A9F4-073730B0C0B4}"/>
              </a:ext>
            </a:extLst>
          </p:cNvPr>
          <p:cNvSpPr txBox="1"/>
          <p:nvPr/>
        </p:nvSpPr>
        <p:spPr>
          <a:xfrm>
            <a:off x="6071111" y="5565834"/>
            <a:ext cx="2778049" cy="345672"/>
          </a:xfrm>
          <a:prstGeom prst="rect">
            <a:avLst/>
          </a:prstGeom>
          <a:noFill/>
        </p:spPr>
        <p:txBody>
          <a:bodyPr wrap="square" lIns="0" tIns="46800" rIns="0" spcCol="360000" rtlCol="0">
            <a:spAutoFit/>
          </a:bodyPr>
          <a:lstStyle/>
          <a:p>
            <a:pPr>
              <a:lnSpc>
                <a:spcPts val="2200"/>
              </a:lnSpc>
            </a:pPr>
            <a:r>
              <a:rPr lang="ja-JP" altLang="en-US" sz="1600">
                <a:solidFill>
                  <a:schemeClr val="bg2">
                    <a:lumMod val="75000"/>
                  </a:schemeClr>
                </a:solidFill>
                <a:latin typeface="Meiryo UI" panose="020B0604030504040204" pitchFamily="34" charset="-128"/>
                <a:ea typeface="Meiryo UI" panose="020B0604030504040204" pitchFamily="34" charset="-128"/>
              </a:rPr>
              <a:t>お見積りスペース</a:t>
            </a:r>
            <a:endParaRPr lang="en-US" altLang="ja-JP" sz="1600" dirty="0">
              <a:solidFill>
                <a:schemeClr val="bg2">
                  <a:lumMod val="7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E281DBF-8DD7-8944-B461-C25086974C88}"/>
              </a:ext>
            </a:extLst>
          </p:cNvPr>
          <p:cNvSpPr txBox="1"/>
          <p:nvPr/>
        </p:nvSpPr>
        <p:spPr>
          <a:xfrm>
            <a:off x="8007178" y="-148281"/>
            <a:ext cx="184731" cy="369332"/>
          </a:xfrm>
          <a:prstGeom prst="rect">
            <a:avLst/>
          </a:prstGeom>
          <a:noFill/>
        </p:spPr>
        <p:txBody>
          <a:bodyPr wrap="none" rtlCol="0">
            <a:spAutoFit/>
          </a:bodyPr>
          <a:lstStyle/>
          <a:p>
            <a:endParaRPr kumimoji="1" lang="ja-JP" altLang="en-US"/>
          </a:p>
        </p:txBody>
      </p:sp>
      <p:pic>
        <p:nvPicPr>
          <p:cNvPr id="12" name="図 11">
            <a:extLst>
              <a:ext uri="{FF2B5EF4-FFF2-40B4-BE49-F238E27FC236}">
                <a16:creationId xmlns:a16="http://schemas.microsoft.com/office/drawing/2014/main" id="{D71D5F58-484F-834D-4034-29896277A70C}"/>
              </a:ext>
            </a:extLst>
          </p:cNvPr>
          <p:cNvPicPr>
            <a:picLocks noChangeAspect="1"/>
          </p:cNvPicPr>
          <p:nvPr/>
        </p:nvPicPr>
        <p:blipFill>
          <a:blip r:embed="rId5"/>
          <a:stretch>
            <a:fillRect/>
          </a:stretch>
        </p:blipFill>
        <p:spPr>
          <a:xfrm>
            <a:off x="696076" y="1380602"/>
            <a:ext cx="3687265" cy="3687265"/>
          </a:xfrm>
          <a:prstGeom prst="rect">
            <a:avLst/>
          </a:prstGeom>
        </p:spPr>
      </p:pic>
    </p:spTree>
    <p:extLst>
      <p:ext uri="{BB962C8B-B14F-4D97-AF65-F5344CB8AC3E}">
        <p14:creationId xmlns:p14="http://schemas.microsoft.com/office/powerpoint/2010/main" val="284164938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951</TotalTime>
  <Words>2910</Words>
  <Application>Microsoft Office PowerPoint</Application>
  <PresentationFormat>画面に合わせる (4:3)</PresentationFormat>
  <Paragraphs>445</Paragraphs>
  <Slides>32</Slides>
  <Notes>32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32</vt:i4>
      </vt:variant>
    </vt:vector>
  </HeadingPairs>
  <TitlesOfParts>
    <vt:vector size="39" baseType="lpstr">
      <vt:lpstr>-apple-system</vt:lpstr>
      <vt:lpstr>Meiryo UI</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株式会社KILAMEK 株式会社</cp:lastModifiedBy>
  <cp:revision>872</cp:revision>
  <cp:lastPrinted>2021-07-20T08:57:41Z</cp:lastPrinted>
  <dcterms:created xsi:type="dcterms:W3CDTF">2021-06-21T09:41:39Z</dcterms:created>
  <dcterms:modified xsi:type="dcterms:W3CDTF">2024-08-09T06:11:07Z</dcterms:modified>
</cp:coreProperties>
</file>