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6" y="1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440" cy="308592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E8D7F-A8AB-42DD-A537-F854AD0EF141}"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86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418540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598626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015772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1390912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961380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99767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80170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563508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843845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260912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971394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000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2A9A95ED-60F8-4884-8EDA-3265CD7C26DC}" type="datetime">
              <a:rPr lang="en-US" sz="1200" b="0" strike="noStrike" spc="-1">
                <a:solidFill>
                  <a:srgbClr val="8B8B8B"/>
                </a:solidFill>
                <a:latin typeface="Calibri"/>
              </a:rPr>
              <a:t>8/6/2024</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C395EBE3-8AC4-4741-BFA9-4D166BF79C7D}"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3039248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ワンプッシュ真空ステンレスボトル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素材：内瓶・胴部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φ66×232mm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243×75×75mm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:430ml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ワンタッチでフタを開けることができるため片手で操作が可能で、スポーツ用などには最適なステンレスボトルです。保冷保温効果にも優れているため一年中通して便利に使えます。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FE75C46-3A08-0E38-6AE5-57D26DD8F54B}"/>
              </a:ext>
            </a:extLst>
          </p:cNvPr>
          <p:cNvPicPr>
            <a:picLocks noChangeAspect="1"/>
          </p:cNvPicPr>
          <p:nvPr/>
        </p:nvPicPr>
        <p:blipFill>
          <a:blip r:embed="rId5"/>
          <a:stretch>
            <a:fillRect/>
          </a:stretch>
        </p:blipFill>
        <p:spPr>
          <a:xfrm>
            <a:off x="731162" y="1411958"/>
            <a:ext cx="3560090" cy="356009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W23.5×H16cm(</a:t>
            </a:r>
            <a:r>
              <a:rPr lang="ja-JP" altLang="en-US" sz="800" dirty="0">
                <a:latin typeface="Meiryo UI" panose="020B0604030504040204" pitchFamily="34" charset="-128"/>
                <a:ea typeface="Meiryo UI" panose="020B0604030504040204" pitchFamily="34" charset="-128"/>
              </a:rPr>
              <a:t>底マチ無し</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ショルダーストラップ</a:t>
            </a:r>
            <a:r>
              <a:rPr lang="en-US" altLang="ja-JP" sz="800" dirty="0">
                <a:latin typeface="Meiryo UI" panose="020B0604030504040204" pitchFamily="34" charset="-128"/>
                <a:ea typeface="Meiryo UI" panose="020B0604030504040204" pitchFamily="34" charset="-128"/>
              </a:rPr>
              <a:t>152cm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1.5L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付属品：</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カラナビ付き（取り外し可能）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水分などを弾く、撥水加工をしたリップストップ生地を使ったミニサコッシュ。袋口はファスナー仕様で柄付きの紐や取り外し可能なカラビナを装備。キャンプ・アウトドア、フェスでも重宝します。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AD9BB81-8E0F-E03B-8B8B-E8A7A933B5F0}"/>
              </a:ext>
            </a:extLst>
          </p:cNvPr>
          <p:cNvPicPr>
            <a:picLocks noChangeAspect="1"/>
          </p:cNvPicPr>
          <p:nvPr/>
        </p:nvPicPr>
        <p:blipFill>
          <a:blip r:embed="rId5"/>
          <a:stretch>
            <a:fillRect/>
          </a:stretch>
        </p:blipFill>
        <p:spPr>
          <a:xfrm>
            <a:off x="709624" y="1371901"/>
            <a:ext cx="3643520" cy="3643520"/>
          </a:xfrm>
          <a:prstGeom prst="rect">
            <a:avLst/>
          </a:prstGeom>
        </p:spPr>
      </p:pic>
    </p:spTree>
    <p:extLst>
      <p:ext uri="{BB962C8B-B14F-4D97-AF65-F5344CB8AC3E}">
        <p14:creationId xmlns:p14="http://schemas.microsoft.com/office/powerpoint/2010/main" val="155581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セルトナ・ストッパー付き真空ステンレスボトル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材：内瓶・胴部：ステンレス鋼、蓋・飲み口：ポリプロピレン、パッキン：シリコーンゴム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 φ57×217</a:t>
            </a:r>
            <a:r>
              <a:rPr lang="en-US" altLang="ja-JP" sz="900" dirty="0">
                <a:latin typeface="Meiryo UI" panose="020B0604030504040204" pitchFamily="34" charset="-128"/>
                <a:ea typeface="Meiryo UI" panose="020B0604030504040204" pitchFamily="34" charset="-128"/>
              </a:rPr>
              <a:t>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:228×63×63mm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スポーツ時などに最適な</a:t>
            </a:r>
            <a:r>
              <a:rPr lang="en-US" altLang="ja-JP" sz="1600" dirty="0">
                <a:latin typeface="Meiryo UI" panose="020B0604030504040204" pitchFamily="34" charset="-128"/>
                <a:ea typeface="Meiryo UI" panose="020B0604030504040204" pitchFamily="34" charset="-128"/>
              </a:rPr>
              <a:t>340ml</a:t>
            </a:r>
            <a:r>
              <a:rPr lang="ja-JP" altLang="en-US" sz="1600" dirty="0">
                <a:latin typeface="Meiryo UI" panose="020B0604030504040204" pitchFamily="34" charset="-128"/>
                <a:ea typeface="Meiryo UI" panose="020B0604030504040204" pitchFamily="34" charset="-128"/>
              </a:rPr>
              <a:t>サイズのボトルです。真空ステンレス素材ですので保冷保温効果も抜群な上、氷ストッパー付きも高ポイント。全</a:t>
            </a:r>
            <a:r>
              <a:rPr lang="en-US" altLang="ja-JP" sz="1600" dirty="0">
                <a:latin typeface="Meiryo UI" panose="020B0604030504040204" pitchFamily="34" charset="-128"/>
                <a:ea typeface="Meiryo UI" panose="020B0604030504040204" pitchFamily="34" charset="-128"/>
              </a:rPr>
              <a:t>5</a:t>
            </a:r>
            <a:r>
              <a:rPr lang="ja-JP" altLang="en-US" sz="1600" dirty="0">
                <a:latin typeface="Meiryo UI" panose="020B0604030504040204" pitchFamily="34" charset="-128"/>
                <a:ea typeface="Meiryo UI" panose="020B0604030504040204" pitchFamily="34" charset="-128"/>
              </a:rPr>
              <a:t>色のカラー展開から選択可能です。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8C8DFF03-1BB9-DC08-A868-FB1526DE1B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330" y="1441102"/>
            <a:ext cx="3356616" cy="335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6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ワンタッチ真空ステンレスボトル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φ70×227mm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備考：真空構造、容量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サイズの真空ステンレスボトル。保冷温効果に優れている上に、ワンタッチで開けることができる上に直飲みが可能なため、スポーツ時などには非常に便利なアイテムです。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57C2FFA-08C2-81F5-95E3-21020B8A7E6A}"/>
              </a:ext>
            </a:extLst>
          </p:cNvPr>
          <p:cNvPicPr>
            <a:picLocks noChangeAspect="1"/>
          </p:cNvPicPr>
          <p:nvPr/>
        </p:nvPicPr>
        <p:blipFill>
          <a:blip r:embed="rId5"/>
          <a:stretch>
            <a:fillRect/>
          </a:stretch>
        </p:blipFill>
        <p:spPr>
          <a:xfrm>
            <a:off x="747767" y="1332901"/>
            <a:ext cx="3654520" cy="3654520"/>
          </a:xfrm>
          <a:prstGeom prst="rect">
            <a:avLst/>
          </a:prstGeom>
        </p:spPr>
      </p:pic>
    </p:spTree>
    <p:extLst>
      <p:ext uri="{BB962C8B-B14F-4D97-AF65-F5344CB8AC3E}">
        <p14:creationId xmlns:p14="http://schemas.microsoft.com/office/powerpoint/2010/main" val="616762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アイスネックリング</a:t>
            </a: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本体／（外側）</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（内容物）</a:t>
            </a:r>
            <a:r>
              <a:rPr lang="en-US" altLang="ja-JP" sz="900" dirty="0">
                <a:latin typeface="Meiryo UI" panose="020B0604030504040204" pitchFamily="34" charset="-128"/>
                <a:ea typeface="Meiryo UI" panose="020B0604030504040204" pitchFamily="34" charset="-128"/>
              </a:rPr>
              <a:t>PCM</a:t>
            </a:r>
            <a:r>
              <a:rPr lang="ja-JP" altLang="en-US" sz="900" dirty="0">
                <a:latin typeface="Meiryo UI" panose="020B0604030504040204" pitchFamily="34" charset="-128"/>
                <a:ea typeface="Meiryo UI" panose="020B0604030504040204" pitchFamily="34" charset="-128"/>
              </a:rPr>
              <a:t>　　ポーチ／</a:t>
            </a:r>
            <a:r>
              <a:rPr lang="en-US" altLang="ja-JP" sz="900" dirty="0">
                <a:latin typeface="Meiryo UI" panose="020B0604030504040204" pitchFamily="34" charset="-128"/>
                <a:ea typeface="Meiryo UI" panose="020B0604030504040204" pitchFamily="34" charset="-128"/>
              </a:rPr>
              <a:t>EVA</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本体／首回り約</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ポーチ／約</a:t>
            </a:r>
            <a:r>
              <a:rPr lang="en-US" altLang="ja-JP" sz="900" dirty="0">
                <a:latin typeface="Meiryo UI" panose="020B0604030504040204" pitchFamily="34" charset="-128"/>
                <a:ea typeface="Meiryo UI" panose="020B0604030504040204" pitchFamily="34" charset="-128"/>
              </a:rPr>
              <a:t>W185×H195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真夏の熱中症対策にオススメのアイスネックリング。冷蔵庫・冷凍庫・冷水でリングを冷やせばくり返し何度も使用することができます。冷やしたリングを収納して持ち歩ける専用ポーチ付きです。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3ADCF03B-3EC6-5EF1-D83D-B8C6D082A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859" y="1486949"/>
            <a:ext cx="3485099" cy="34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91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2438106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04A9C23A-40EC-0329-273B-C0CBBA44E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25" y="1325219"/>
            <a:ext cx="3739293" cy="373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90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172376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目盛り付ハンドルボトル 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　シェイカーボール：シリコン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Φ76×217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シェイカーボール／</a:t>
            </a:r>
            <a:r>
              <a:rPr lang="en-US" altLang="ja-JP" sz="900" dirty="0">
                <a:latin typeface="Meiryo UI" panose="020B0604030504040204" pitchFamily="34" charset="-128"/>
                <a:ea typeface="Meiryo UI" panose="020B0604030504040204" pitchFamily="34" charset="-128"/>
              </a:rPr>
              <a:t>Φ30×30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運動時に実用的な、指に引っ掛けられるハンドルが付いた容量目盛り付きのフロストボトルにオリジナルシリコン製シェイカーボールが付いたセット商品です。口径が大きいので洗浄もらくらくです。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C412027-2536-9D39-9C0B-915796EE4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19" y="1434753"/>
            <a:ext cx="3475353" cy="347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308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デスクライト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41cmmm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,68×35×130mm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パソコンの</a:t>
            </a:r>
            <a:r>
              <a:rPr lang="en-US" altLang="ja-JP" sz="1600" dirty="0"/>
              <a:t>USB</a:t>
            </a:r>
            <a:r>
              <a:rPr lang="ja-JP" altLang="en-US" sz="1600" dirty="0"/>
              <a:t>ポートに挿すだけで使える</a:t>
            </a:r>
            <a:r>
              <a:rPr lang="en-US" altLang="ja-JP" sz="1600" dirty="0"/>
              <a:t>USB</a:t>
            </a:r>
            <a:r>
              <a:rPr lang="ja-JP" altLang="en-US" sz="1600" dirty="0"/>
              <a:t>給電式デスクライト。卓上やベッドサイドで使いやすい、</a:t>
            </a:r>
            <a:r>
              <a:rPr lang="en-US" altLang="ja-JP" sz="1600" dirty="0"/>
              <a:t>360</a:t>
            </a:r>
            <a:r>
              <a:rPr lang="ja-JP" altLang="en-US" sz="1600" dirty="0"/>
              <a:t>度角度調整自由なフレキシブルアームを採用。明るさは</a:t>
            </a:r>
            <a:r>
              <a:rPr lang="en-US" altLang="ja-JP" sz="1600" dirty="0"/>
              <a:t>3</a:t>
            </a:r>
            <a:r>
              <a:rPr lang="ja-JP" altLang="en-US" sz="1600" dirty="0"/>
              <a:t>段階で調整できます。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6B6E9AF-377C-5D10-674D-37F605E89512}"/>
              </a:ext>
            </a:extLst>
          </p:cNvPr>
          <p:cNvPicPr>
            <a:picLocks noChangeAspect="1"/>
          </p:cNvPicPr>
          <p:nvPr/>
        </p:nvPicPr>
        <p:blipFill>
          <a:blip r:embed="rId5"/>
          <a:stretch>
            <a:fillRect/>
          </a:stretch>
        </p:blipFill>
        <p:spPr>
          <a:xfrm>
            <a:off x="747637" y="1435347"/>
            <a:ext cx="3581400" cy="3581400"/>
          </a:xfrm>
          <a:prstGeom prst="rect">
            <a:avLst/>
          </a:prstGeom>
        </p:spPr>
      </p:pic>
    </p:spTree>
    <p:extLst>
      <p:ext uri="{BB962C8B-B14F-4D97-AF65-F5344CB8AC3E}">
        <p14:creationId xmlns:p14="http://schemas.microsoft.com/office/powerpoint/2010/main" val="145154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やわらか</a:t>
            </a:r>
            <a:r>
              <a:rPr lang="en-US" altLang="ja-JP" sz="2000" dirty="0">
                <a:solidFill>
                  <a:schemeClr val="bg1"/>
                </a:solidFill>
                <a:latin typeface="Meiryo UI" panose="020B0604030504040204" pitchFamily="34" charset="-128"/>
                <a:ea typeface="Meiryo UI" panose="020B0604030504040204" pitchFamily="34" charset="-128"/>
              </a:rPr>
              <a:t>ECO</a:t>
            </a:r>
            <a:r>
              <a:rPr lang="ja-JP" altLang="en-US" sz="2000" dirty="0">
                <a:solidFill>
                  <a:schemeClr val="bg1"/>
                </a:solidFill>
                <a:latin typeface="Meiryo UI" panose="020B0604030504040204" pitchFamily="34" charset="-128"/>
                <a:ea typeface="Meiryo UI" panose="020B0604030504040204" pitchFamily="34" charset="-128"/>
              </a:rPr>
              <a:t>湯たんぽ</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素材：本体：ポリ塩化ビニル、ポリプロピレン、シリコーンゴムカバー：ポリエステル フック：</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255×150×55mm </a:t>
            </a:r>
            <a:r>
              <a:rPr lang="ja-JP" altLang="en-US" sz="900" dirty="0">
                <a:latin typeface="Meiryo UI" panose="020B0604030504040204" pitchFamily="34" charset="-128"/>
                <a:ea typeface="Meiryo UI" panose="020B0604030504040204" pitchFamily="34" charset="-128"/>
              </a:rPr>
              <a:t>カバー：</a:t>
            </a:r>
            <a:r>
              <a:rPr lang="en-US" altLang="ja-JP" sz="900" dirty="0">
                <a:latin typeface="Meiryo UI" panose="020B0604030504040204" pitchFamily="34" charset="-128"/>
                <a:ea typeface="Meiryo UI" panose="020B0604030504040204" pitchFamily="34" charset="-128"/>
              </a:rPr>
              <a:t>260×160×20mm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800ml </a:t>
            </a:r>
            <a:r>
              <a:rPr lang="ja-JP" altLang="en-US" sz="900" dirty="0">
                <a:latin typeface="Meiryo UI" panose="020B0604030504040204" pitchFamily="34" charset="-128"/>
                <a:ea typeface="Meiryo UI" panose="020B0604030504040204" pitchFamily="34" charset="-128"/>
              </a:rPr>
              <a:t>セット内容：本体、カバー、フック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ふんわりした感触で、洗えるカバー付のやわらか湯たんぽ。</a:t>
            </a:r>
            <a:r>
              <a:rPr lang="en-US" altLang="ja-JP" sz="1600" dirty="0"/>
              <a:t>S</a:t>
            </a:r>
            <a:r>
              <a:rPr lang="ja-JP" altLang="en-US" sz="1600" dirty="0"/>
              <a:t>字フックに吊るして、直接手に持たずに安心してお湯を注げます。持ち運べるコンパクトサイズで、自宅・職場・屋外どこでも使えます。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ED88EDE6-47E6-FB93-530A-31852D29C5F4}"/>
              </a:ext>
            </a:extLst>
          </p:cNvPr>
          <p:cNvPicPr>
            <a:picLocks noChangeAspect="1"/>
          </p:cNvPicPr>
          <p:nvPr/>
        </p:nvPicPr>
        <p:blipFill>
          <a:blip r:embed="rId5"/>
          <a:stretch>
            <a:fillRect/>
          </a:stretch>
        </p:blipFill>
        <p:spPr>
          <a:xfrm>
            <a:off x="724362" y="1487060"/>
            <a:ext cx="3542696" cy="3542696"/>
          </a:xfrm>
          <a:prstGeom prst="rect">
            <a:avLst/>
          </a:prstGeom>
        </p:spPr>
      </p:pic>
    </p:spTree>
    <p:extLst>
      <p:ext uri="{BB962C8B-B14F-4D97-AF65-F5344CB8AC3E}">
        <p14:creationId xmlns:p14="http://schemas.microsoft.com/office/powerpoint/2010/main" val="195987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スクエア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90×90×9(mm)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規格対応スマホを置くだけで充電できるスクエアタイプのワイヤレス充電器です。フルカラーのオリジナル名入れが可能ですので、のベルティ用やオリジナルグッズ用にも最適です。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4876A7-D560-2891-E6FF-C6BE7CB54719}"/>
              </a:ext>
            </a:extLst>
          </p:cNvPr>
          <p:cNvPicPr>
            <a:picLocks noChangeAspect="1"/>
          </p:cNvPicPr>
          <p:nvPr/>
        </p:nvPicPr>
        <p:blipFill>
          <a:blip r:embed="rId5"/>
          <a:stretch>
            <a:fillRect/>
          </a:stretch>
        </p:blipFill>
        <p:spPr>
          <a:xfrm>
            <a:off x="712686" y="1447798"/>
            <a:ext cx="3524250" cy="3524250"/>
          </a:xfrm>
          <a:prstGeom prst="rect">
            <a:avLst/>
          </a:prstGeom>
        </p:spPr>
      </p:pic>
    </p:spTree>
    <p:extLst>
      <p:ext uri="{BB962C8B-B14F-4D97-AF65-F5344CB8AC3E}">
        <p14:creationId xmlns:p14="http://schemas.microsoft.com/office/powerpoint/2010/main" val="1567616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メルラッテ 真空ステンレスボトル</a:t>
            </a:r>
            <a:r>
              <a:rPr lang="en-US" altLang="ja-JP" sz="2000" dirty="0">
                <a:solidFill>
                  <a:schemeClr val="bg1"/>
                </a:solidFill>
                <a:latin typeface="Meiryo UI" panose="020B0604030504040204" pitchFamily="34" charset="-128"/>
                <a:ea typeface="Meiryo UI" panose="020B0604030504040204" pitchFamily="34" charset="-128"/>
              </a:rPr>
              <a:t>390ml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カラー展開：ピンク・ブルー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素材：ステンレス・</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φ68×180mm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備考：真空構造、容量</a:t>
            </a:r>
            <a:r>
              <a:rPr lang="en-US" altLang="ja-JP" sz="1000" dirty="0">
                <a:latin typeface="Meiryo UI" panose="020B0604030504040204" pitchFamily="34" charset="-128"/>
                <a:ea typeface="Meiryo UI" panose="020B0604030504040204" pitchFamily="34" charset="-128"/>
              </a:rPr>
              <a:t>/390ml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ミルクボトル風の曲線的なデザインがとっても可愛らしい</a:t>
            </a:r>
            <a:r>
              <a:rPr lang="en-US" altLang="ja-JP" sz="1600" dirty="0"/>
              <a:t>390ml</a:t>
            </a:r>
            <a:r>
              <a:rPr lang="ja-JP" altLang="en-US" sz="1600" dirty="0"/>
              <a:t>サイズのボトルです。真空構造のため保冷も保温もしっかりしてくれる上、サイズ感も職場に持っていくのに最適です。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DE2E0CD-BCE3-EFFD-FA86-AF1864C161F0}"/>
              </a:ext>
            </a:extLst>
          </p:cNvPr>
          <p:cNvPicPr>
            <a:picLocks noChangeAspect="1"/>
          </p:cNvPicPr>
          <p:nvPr/>
        </p:nvPicPr>
        <p:blipFill>
          <a:blip r:embed="rId5"/>
          <a:stretch>
            <a:fillRect/>
          </a:stretch>
        </p:blipFill>
        <p:spPr>
          <a:xfrm>
            <a:off x="807641" y="1479838"/>
            <a:ext cx="3455670" cy="3455670"/>
          </a:xfrm>
          <a:prstGeom prst="rect">
            <a:avLst/>
          </a:prstGeom>
        </p:spPr>
      </p:pic>
    </p:spTree>
    <p:extLst>
      <p:ext uri="{BB962C8B-B14F-4D97-AF65-F5344CB8AC3E}">
        <p14:creationId xmlns:p14="http://schemas.microsoft.com/office/powerpoint/2010/main" val="3707043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570ml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/Φ66×H213(mm)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570ml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2959D7FF-24A5-7993-DB24-7785A22C1907}"/>
              </a:ext>
            </a:extLst>
          </p:cNvPr>
          <p:cNvPicPr>
            <a:picLocks noChangeAspect="1"/>
          </p:cNvPicPr>
          <p:nvPr/>
        </p:nvPicPr>
        <p:blipFill>
          <a:blip r:embed="rId5"/>
          <a:stretch>
            <a:fillRect/>
          </a:stretch>
        </p:blipFill>
        <p:spPr>
          <a:xfrm>
            <a:off x="650361" y="1347537"/>
            <a:ext cx="3714750" cy="3714750"/>
          </a:xfrm>
          <a:prstGeom prst="rect">
            <a:avLst/>
          </a:prstGeom>
        </p:spPr>
      </p:pic>
    </p:spTree>
    <p:extLst>
      <p:ext uri="{BB962C8B-B14F-4D97-AF65-F5344CB8AC3E}">
        <p14:creationId xmlns:p14="http://schemas.microsoft.com/office/powerpoint/2010/main" val="2098677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ポケットバッテリー</a:t>
            </a:r>
            <a:r>
              <a:rPr lang="en-US" altLang="ja-JP" sz="2000" dirty="0">
                <a:solidFill>
                  <a:schemeClr val="bg1"/>
                </a:solidFill>
                <a:latin typeface="Meiryo UI" panose="020B0604030504040204" pitchFamily="34" charset="-128"/>
                <a:ea typeface="Meiryo UI" panose="020B0604030504040204" pitchFamily="34" charset="-128"/>
              </a:rPr>
              <a:t>2000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8906"/>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ABS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106×22×25mm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ケーブル：全長約</a:t>
            </a:r>
            <a:r>
              <a:rPr lang="en-US" altLang="ja-JP" sz="900" dirty="0">
                <a:latin typeface="Meiryo UI" panose="020B0604030504040204" pitchFamily="34" charset="-128"/>
                <a:ea typeface="Meiryo UI" panose="020B0604030504040204" pitchFamily="34" charset="-128"/>
              </a:rPr>
              <a:t>30cm</a:t>
            </a:r>
          </a:p>
          <a:p>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110×24×50mm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2000mAh</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88g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能：最大出力：</a:t>
            </a:r>
            <a:r>
              <a:rPr lang="en-US" altLang="ja-JP" sz="900" dirty="0">
                <a:latin typeface="Meiryo UI" panose="020B0604030504040204" pitchFamily="34" charset="-128"/>
                <a:ea typeface="Meiryo UI" panose="020B0604030504040204" pitchFamily="34" charset="-128"/>
              </a:rPr>
              <a:t>5V/1A</a:t>
            </a:r>
          </a:p>
          <a:p>
            <a:r>
              <a:rPr lang="ja-JP" altLang="en-US" sz="90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USB</a:t>
            </a:r>
            <a:r>
              <a:rPr lang="ja-JP" altLang="en-US" sz="900">
                <a:latin typeface="Meiryo UI" panose="020B0604030504040204" pitchFamily="34" charset="-128"/>
                <a:ea typeface="Meiryo UI" panose="020B0604030504040204" pitchFamily="34" charset="-128"/>
              </a:rPr>
              <a:t>ケーブル付き</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考：ブラック・ホワイト・ブルー</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PSE</a:t>
            </a:r>
            <a:r>
              <a:rPr lang="ja-JP" altLang="en-US" sz="900">
                <a:latin typeface="Meiryo UI" panose="020B0604030504040204" pitchFamily="34" charset="-128"/>
                <a:ea typeface="Meiryo UI" panose="020B0604030504040204" pitchFamily="34" charset="-128"/>
              </a:rPr>
              <a:t>試験合格品、</a:t>
            </a:r>
            <a:r>
              <a:rPr lang="en-US" altLang="ja-JP" sz="900" dirty="0">
                <a:latin typeface="Meiryo UI" panose="020B0604030504040204" pitchFamily="34" charset="-128"/>
                <a:ea typeface="Meiryo UI" panose="020B0604030504040204" pitchFamily="34" charset="-128"/>
              </a:rPr>
              <a:t>UL</a:t>
            </a:r>
            <a:r>
              <a:rPr lang="ja-JP" altLang="en-US" sz="900">
                <a:latin typeface="Meiryo UI" panose="020B0604030504040204" pitchFamily="34" charset="-128"/>
                <a:ea typeface="Meiryo UI" panose="020B0604030504040204" pitchFamily="34" charset="-128"/>
              </a:rPr>
              <a:t>認証蓄電池使用</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02503"/>
            <a:ext cx="3560089" cy="13335"/>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5545"/>
            <a:ext cx="447446" cy="253915"/>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外出の多いビジネスマンの強い味方、モバイルバッテリー。すっきりとしたシンプルなデザインは</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色のカラーバリエーションからお選びいただけます。頻繁に使うものだから訴求効果も◎！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F2E17E1-309D-FA41-ACE2-9E85CCE71B97}"/>
              </a:ext>
            </a:extLst>
          </p:cNvPr>
          <p:cNvPicPr>
            <a:picLocks noChangeAspect="1"/>
          </p:cNvPicPr>
          <p:nvPr/>
        </p:nvPicPr>
        <p:blipFill>
          <a:blip r:embed="rId5"/>
          <a:stretch>
            <a:fillRect/>
          </a:stretch>
        </p:blipFill>
        <p:spPr>
          <a:xfrm>
            <a:off x="496661" y="1987819"/>
            <a:ext cx="3981450" cy="2485979"/>
          </a:xfrm>
          <a:prstGeom prst="rect">
            <a:avLst/>
          </a:prstGeom>
        </p:spPr>
      </p:pic>
    </p:spTree>
    <p:extLst>
      <p:ext uri="{BB962C8B-B14F-4D97-AF65-F5344CB8AC3E}">
        <p14:creationId xmlns:p14="http://schemas.microsoft.com/office/powerpoint/2010/main" val="874158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カチオン染めミニブランケット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680×500(mm)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200×320(mm)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染色工程における</a:t>
            </a:r>
            <a:r>
              <a:rPr lang="en-US" altLang="ja-JP" sz="1600" dirty="0"/>
              <a:t>CO2</a:t>
            </a:r>
            <a:r>
              <a:rPr lang="ja-JP" altLang="en-US" sz="1600" dirty="0"/>
              <a:t>排出量が少なくエネルギー消費量も少ないため、地球環境に優しいカチオン染めで作られたミニブランケットです。</a:t>
            </a:r>
            <a:r>
              <a:rPr lang="en-US" altLang="ja-JP" sz="1600" dirty="0"/>
              <a:t>3</a:t>
            </a:r>
            <a:r>
              <a:rPr lang="ja-JP" altLang="en-US" sz="1600" dirty="0"/>
              <a:t>色のカラーバリエーションから選択可能。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8A0FC1-E566-0B21-B5EC-7FC8796D1D33}"/>
              </a:ext>
            </a:extLst>
          </p:cNvPr>
          <p:cNvPicPr>
            <a:picLocks noChangeAspect="1"/>
          </p:cNvPicPr>
          <p:nvPr/>
        </p:nvPicPr>
        <p:blipFill>
          <a:blip r:embed="rId5"/>
          <a:stretch>
            <a:fillRect/>
          </a:stretch>
        </p:blipFill>
        <p:spPr>
          <a:xfrm>
            <a:off x="705542" y="1446427"/>
            <a:ext cx="3560089" cy="3560089"/>
          </a:xfrm>
          <a:prstGeom prst="rect">
            <a:avLst/>
          </a:prstGeom>
        </p:spPr>
      </p:pic>
    </p:spTree>
    <p:extLst>
      <p:ext uri="{BB962C8B-B14F-4D97-AF65-F5344CB8AC3E}">
        <p14:creationId xmlns:p14="http://schemas.microsoft.com/office/powerpoint/2010/main" val="2054937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タイベック ユーティリティポーチ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素材：高密度ポリエチレン、ポリエステル他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40mm</a:t>
            </a:r>
          </a:p>
          <a:p>
            <a:r>
              <a:rPr lang="ja-JP" altLang="en-US" sz="900" dirty="0">
                <a:latin typeface="Meiryo UI" panose="020B0604030504040204" pitchFamily="34" charset="-128"/>
                <a:ea typeface="Meiryo UI" panose="020B0604030504040204" pitchFamily="34" charset="-128"/>
              </a:rPr>
              <a:t>包装：台紙、ＰＰ袋入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表地に超軽量で耐久・耐水性に優れた、タイベック生地を使ったユーリティポーチ。内ポケットが豊富で、モバイルグッズや文具などの小物類を、整理整頓して持ち運ぶことができます。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26402C3-6AA6-3142-6164-3D79DC12EF68}"/>
              </a:ext>
            </a:extLst>
          </p:cNvPr>
          <p:cNvPicPr>
            <a:picLocks noChangeAspect="1"/>
          </p:cNvPicPr>
          <p:nvPr/>
        </p:nvPicPr>
        <p:blipFill>
          <a:blip r:embed="rId5"/>
          <a:stretch>
            <a:fillRect/>
          </a:stretch>
        </p:blipFill>
        <p:spPr>
          <a:xfrm>
            <a:off x="704796" y="1417451"/>
            <a:ext cx="3569970" cy="3569970"/>
          </a:xfrm>
          <a:prstGeom prst="rect">
            <a:avLst/>
          </a:prstGeom>
        </p:spPr>
      </p:pic>
    </p:spTree>
    <p:extLst>
      <p:ext uri="{BB962C8B-B14F-4D97-AF65-F5344CB8AC3E}">
        <p14:creationId xmlns:p14="http://schemas.microsoft.com/office/powerpoint/2010/main" val="2711480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カラー展開：ピンク・ブルー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φ89×115mm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淡い色合いと丸みのあるフォルムがオシャレなタンブラーです。ステンレス素材を使用した真空構造となっているため保冷温効果も高く、特典用や記念用、景品用などにおすすめです。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5D0331C-D3A1-EA3F-F731-C9121A3CE8AA}"/>
              </a:ext>
            </a:extLst>
          </p:cNvPr>
          <p:cNvPicPr>
            <a:picLocks noChangeAspect="1"/>
          </p:cNvPicPr>
          <p:nvPr/>
        </p:nvPicPr>
        <p:blipFill>
          <a:blip r:embed="rId5"/>
          <a:stretch>
            <a:fillRect/>
          </a:stretch>
        </p:blipFill>
        <p:spPr>
          <a:xfrm>
            <a:off x="770981" y="1394923"/>
            <a:ext cx="3560089" cy="3560089"/>
          </a:xfrm>
          <a:prstGeom prst="rect">
            <a:avLst/>
          </a:prstGeom>
        </p:spPr>
      </p:pic>
    </p:spTree>
    <p:extLst>
      <p:ext uri="{BB962C8B-B14F-4D97-AF65-F5344CB8AC3E}">
        <p14:creationId xmlns:p14="http://schemas.microsoft.com/office/powerpoint/2010/main" val="2542938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028562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モバイルポシェット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194×136×12mm</a:t>
            </a:r>
          </a:p>
          <a:p>
            <a:r>
              <a:rPr lang="ja-JP" altLang="en-US" sz="900" dirty="0">
                <a:latin typeface="Meiryo UI" panose="020B0604030504040204" pitchFamily="34" charset="-128"/>
                <a:ea typeface="Meiryo UI" panose="020B0604030504040204" pitchFamily="34" charset="-128"/>
              </a:rPr>
              <a:t>包装：ポリ入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スマートフォンや家の鍵、お財布などといったちょっとした小物を入れるには非常に便利なポシェットです。シンプルですっきりとしたデザインのため、どんなオリジナルプリントにも合います。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7491D9-4539-239D-FEEB-F43610883C6E}"/>
              </a:ext>
            </a:extLst>
          </p:cNvPr>
          <p:cNvPicPr>
            <a:picLocks noChangeAspect="1"/>
          </p:cNvPicPr>
          <p:nvPr/>
        </p:nvPicPr>
        <p:blipFill>
          <a:blip r:embed="rId5"/>
          <a:stretch>
            <a:fillRect/>
          </a:stretch>
        </p:blipFill>
        <p:spPr>
          <a:xfrm>
            <a:off x="713105" y="1394145"/>
            <a:ext cx="3630316" cy="3630316"/>
          </a:xfrm>
          <a:prstGeom prst="rect">
            <a:avLst/>
          </a:prstGeom>
        </p:spPr>
      </p:pic>
    </p:spTree>
    <p:extLst>
      <p:ext uri="{BB962C8B-B14F-4D97-AF65-F5344CB8AC3E}">
        <p14:creationId xmlns:p14="http://schemas.microsoft.com/office/powerpoint/2010/main" val="1171681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Φ52×18</a:t>
            </a:r>
            <a:r>
              <a:rPr lang="en"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まん丸な形状が可愛らしく持ち運びも容易な</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ハブ。ポートが</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口あるためとても便利に利用できます。カラー展開はホワイトとブラックの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色。名入れデザインに合わせてお選びください。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8BA86783-6280-F640-8CFF-D44947DBEC02}"/>
              </a:ext>
            </a:extLst>
          </p:cNvPr>
          <p:cNvPicPr>
            <a:picLocks noChangeAspect="1"/>
          </p:cNvPicPr>
          <p:nvPr/>
        </p:nvPicPr>
        <p:blipFill>
          <a:blip r:embed="rId5"/>
          <a:stretch>
            <a:fillRect/>
          </a:stretch>
        </p:blipFill>
        <p:spPr>
          <a:xfrm>
            <a:off x="747767" y="1411148"/>
            <a:ext cx="3641128" cy="3597678"/>
          </a:xfrm>
          <a:prstGeom prst="rect">
            <a:avLst/>
          </a:prstGeom>
        </p:spPr>
      </p:pic>
    </p:spTree>
    <p:extLst>
      <p:ext uri="{BB962C8B-B14F-4D97-AF65-F5344CB8AC3E}">
        <p14:creationId xmlns:p14="http://schemas.microsoft.com/office/powerpoint/2010/main" val="3676650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2B1B4B-34E5-07FD-6948-66A0293A1F31}"/>
              </a:ext>
            </a:extLst>
          </p:cNvPr>
          <p:cNvPicPr>
            <a:picLocks noChangeAspect="1"/>
          </p:cNvPicPr>
          <p:nvPr/>
        </p:nvPicPr>
        <p:blipFill>
          <a:blip r:embed="rId5"/>
          <a:stretch>
            <a:fillRect/>
          </a:stretch>
        </p:blipFill>
        <p:spPr>
          <a:xfrm>
            <a:off x="711085" y="1371901"/>
            <a:ext cx="3649980" cy="3649980"/>
          </a:xfrm>
          <a:prstGeom prst="rect">
            <a:avLst/>
          </a:prstGeom>
        </p:spPr>
      </p:pic>
    </p:spTree>
    <p:extLst>
      <p:ext uri="{BB962C8B-B14F-4D97-AF65-F5344CB8AC3E}">
        <p14:creationId xmlns:p14="http://schemas.microsoft.com/office/powerpoint/2010/main" val="182230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p>
          <a:p>
            <a:r>
              <a:rPr lang="ja-JP" altLang="en-US" sz="800" dirty="0">
                <a:latin typeface="Meiryo UI" panose="020B0604030504040204" pitchFamily="34" charset="-128"/>
                <a:ea typeface="Meiryo UI" panose="020B0604030504040204" pitchFamily="34" charset="-128"/>
              </a:rPr>
              <a:t>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1698107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ポケットモバイルチャージャー</a:t>
            </a:r>
            <a:r>
              <a:rPr lang="en-US" altLang="ja-JP" sz="2000" dirty="0">
                <a:solidFill>
                  <a:schemeClr val="bg1"/>
                </a:solidFill>
                <a:latin typeface="Meiryo UI" panose="020B0604030504040204" pitchFamily="34" charset="-128"/>
                <a:ea typeface="Meiryo UI" panose="020B0604030504040204" pitchFamily="34" charset="-128"/>
              </a:rPr>
              <a:t>2200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30×93×21mm</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66</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能：最大出力</a:t>
            </a:r>
            <a:r>
              <a:rPr lang="en-US" altLang="ja-JP" sz="900" dirty="0">
                <a:latin typeface="Meiryo UI" panose="020B0604030504040204" pitchFamily="34" charset="-128"/>
                <a:ea typeface="Meiryo UI" panose="020B0604030504040204" pitchFamily="34" charset="-128"/>
              </a:rPr>
              <a:t>1</a:t>
            </a:r>
            <a:r>
              <a:rPr lang="en" altLang="ja-JP" sz="900" dirty="0">
                <a:latin typeface="Meiryo UI" panose="020B0604030504040204" pitchFamily="34" charset="-128"/>
                <a:ea typeface="Meiryo UI" panose="020B0604030504040204" pitchFamily="34" charset="-128"/>
              </a:rPr>
              <a:t>A</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2200</a:t>
            </a:r>
            <a:r>
              <a:rPr lang="en" altLang="ja-JP" sz="900" dirty="0" err="1">
                <a:latin typeface="Meiryo UI" panose="020B0604030504040204" pitchFamily="34" charset="-128"/>
                <a:ea typeface="Meiryo UI" panose="020B0604030504040204" pitchFamily="34" charset="-128"/>
              </a:rPr>
              <a:t>mAh</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Type-C</a:t>
            </a:r>
            <a:r>
              <a:rPr lang="ja-JP" altLang="en-US" sz="90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考：スマートフォン約</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回充電可能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バッグの中に入れておいても邪魔にならないコンパクトな手の平サイズの、</a:t>
            </a:r>
            <a:r>
              <a:rPr lang="en-US" altLang="ja-JP" sz="1600" dirty="0">
                <a:latin typeface="Meiryo UI" panose="020B0604030504040204" pitchFamily="34" charset="-128"/>
                <a:ea typeface="Meiryo UI" panose="020B0604030504040204" pitchFamily="34" charset="-128"/>
              </a:rPr>
              <a:t>2200</a:t>
            </a:r>
            <a:r>
              <a:rPr lang="en" altLang="ja-JP" sz="1600" dirty="0" err="1">
                <a:latin typeface="Meiryo UI" panose="020B0604030504040204" pitchFamily="34" charset="-128"/>
                <a:ea typeface="Meiryo UI" panose="020B0604030504040204" pitchFamily="34" charset="-128"/>
              </a:rPr>
              <a:t>mAh</a:t>
            </a:r>
            <a:r>
              <a:rPr lang="ja-JP" altLang="en-US" sz="1600">
                <a:latin typeface="Meiryo UI" panose="020B0604030504040204" pitchFamily="34" charset="-128"/>
                <a:ea typeface="Meiryo UI" panose="020B0604030504040204" pitchFamily="34" charset="-128"/>
              </a:rPr>
              <a:t>タイプなモバイルチャージャーです。ホワイトとブラックの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289816-3FB1-DB4B-B71A-E977BDA11808}"/>
              </a:ext>
            </a:extLst>
          </p:cNvPr>
          <p:cNvPicPr>
            <a:picLocks noChangeAspect="1"/>
          </p:cNvPicPr>
          <p:nvPr/>
        </p:nvPicPr>
        <p:blipFill>
          <a:blip r:embed="rId5"/>
          <a:stretch>
            <a:fillRect/>
          </a:stretch>
        </p:blipFill>
        <p:spPr>
          <a:xfrm>
            <a:off x="867784" y="1567422"/>
            <a:ext cx="3175000" cy="3175000"/>
          </a:xfrm>
          <a:prstGeom prst="rect">
            <a:avLst/>
          </a:prstGeom>
        </p:spPr>
      </p:pic>
    </p:spTree>
    <p:extLst>
      <p:ext uri="{BB962C8B-B14F-4D97-AF65-F5344CB8AC3E}">
        <p14:creationId xmlns:p14="http://schemas.microsoft.com/office/powerpoint/2010/main" val="1366019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スリムサーモステンレスボトル </a:t>
            </a:r>
            <a:r>
              <a:rPr kumimoji="1" lang="en-US" sz="2000" b="0" i="0" u="none" strike="noStrike" kern="1200" cap="none" spc="-1" normalizeH="0" baseline="0" noProof="0">
                <a:ln>
                  <a:noFill/>
                </a:ln>
                <a:solidFill>
                  <a:srgbClr val="FFFFFF"/>
                </a:solidFill>
                <a:effectLst/>
                <a:uLnTx/>
                <a:uFillTx/>
                <a:latin typeface="Meiryo UI"/>
                <a:ea typeface="Meiryo UI"/>
              </a:rPr>
              <a:t>200ml</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材：ステンレス(18-8)</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PP </a:t>
            </a:r>
            <a:r>
              <a:rPr kumimoji="1" lang="ja-JP" altLang="en-US" sz="900" b="0" i="0" u="none" strike="noStrike" kern="1200" cap="none" spc="-1" normalizeH="0" baseline="0" noProof="0">
                <a:ln>
                  <a:noFill/>
                </a:ln>
                <a:solidFill>
                  <a:srgbClr val="000000"/>
                </a:solidFill>
                <a:effectLst/>
                <a:uLnTx/>
                <a:uFillTx/>
                <a:latin typeface="Meiryo UI"/>
                <a:ea typeface="Meiryo UI"/>
              </a:rPr>
              <a:t>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9"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Φ57×154mm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容　 量：</a:t>
            </a:r>
            <a:r>
              <a:rPr kumimoji="1" lang="en-US" sz="900" b="0" i="0" u="none" strike="noStrike" kern="1200" cap="none" spc="-1" normalizeH="0" baseline="0" noProof="0">
                <a:ln>
                  <a:noFill/>
                </a:ln>
                <a:solidFill>
                  <a:srgbClr val="000000"/>
                </a:solidFill>
                <a:effectLst/>
                <a:uLnTx/>
                <a:uFillTx/>
                <a:latin typeface="Meiryo UI"/>
                <a:ea typeface="Meiryo UI"/>
              </a:rPr>
              <a:t>200ml</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紙箱面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考：シルバー、ネイビー、ブラック、ホワイト</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食品衛生検査済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真空二重構造のステンレス素材で保冷・保温力抜群のシンプルな</a:t>
            </a:r>
            <a:r>
              <a:rPr kumimoji="1" lang="en-US" sz="1600" b="0" i="0" u="none" strike="noStrike" kern="1200" cap="none" spc="-1" normalizeH="0" baseline="0" noProof="0">
                <a:ln>
                  <a:noFill/>
                </a:ln>
                <a:solidFill>
                  <a:srgbClr val="000000"/>
                </a:solidFill>
                <a:effectLst/>
                <a:uLnTx/>
                <a:uFillTx/>
                <a:latin typeface="Meiryo UI"/>
                <a:ea typeface="Meiryo UI"/>
              </a:rPr>
              <a:t>200ml</a:t>
            </a:r>
            <a:r>
              <a:rPr kumimoji="1" lang="ja-JP" altLang="en-US" sz="1600" b="0" i="0" u="none" strike="noStrike" kern="1200" cap="none" spc="-1" normalizeH="0" baseline="0" noProof="0">
                <a:ln>
                  <a:noFill/>
                </a:ln>
                <a:solidFill>
                  <a:srgbClr val="000000"/>
                </a:solidFill>
                <a:effectLst/>
                <a:uLnTx/>
                <a:uFillTx/>
                <a:latin typeface="Meiryo UI"/>
                <a:ea typeface="Meiryo UI"/>
              </a:rPr>
              <a:t>ボトル。洗う時も簡単に分解でき、氷が飛び出ない内蓋もポイント。この他</a:t>
            </a:r>
            <a:r>
              <a:rPr kumimoji="1" lang="en-US" sz="1600" b="0" i="0" u="none" strike="noStrike" kern="1200" cap="none" spc="-1" normalizeH="0" baseline="0" noProof="0">
                <a:ln>
                  <a:noFill/>
                </a:ln>
                <a:solidFill>
                  <a:srgbClr val="000000"/>
                </a:solidFill>
                <a:effectLst/>
                <a:uLnTx/>
                <a:uFillTx/>
                <a:latin typeface="Meiryo UI"/>
                <a:ea typeface="Meiryo UI"/>
              </a:rPr>
              <a:t>300ml</a:t>
            </a:r>
            <a:r>
              <a:rPr kumimoji="1" lang="ja-JP" altLang="en-US" sz="1600" b="0" i="0" u="none" strike="noStrike" kern="1200" cap="none" spc="-1" normalizeH="0" baseline="0" noProof="0">
                <a:ln>
                  <a:noFill/>
                </a:ln>
                <a:solidFill>
                  <a:srgbClr val="000000"/>
                </a:solidFill>
                <a:effectLst/>
                <a:uLnTx/>
                <a:uFillTx/>
                <a:latin typeface="Meiryo UI"/>
                <a:ea typeface="Meiryo UI"/>
              </a:rPr>
              <a:t>、</a:t>
            </a:r>
            <a:r>
              <a:rPr kumimoji="1" lang="en-US" sz="1600" b="0" i="0" u="none" strike="noStrike" kern="1200" cap="none" spc="-1" normalizeH="0" baseline="0" noProof="0">
                <a:ln>
                  <a:noFill/>
                </a:ln>
                <a:solidFill>
                  <a:srgbClr val="000000"/>
                </a:solidFill>
                <a:effectLst/>
                <a:uLnTx/>
                <a:uFillTx/>
                <a:latin typeface="Meiryo UI"/>
                <a:ea typeface="Meiryo UI"/>
              </a:rPr>
              <a:t>500ml</a:t>
            </a:r>
            <a:r>
              <a:rPr kumimoji="1" lang="ja-JP" altLang="en-US" sz="1600" b="0" i="0" u="none" strike="noStrike" kern="1200" cap="none" spc="-1" normalizeH="0" baseline="0" noProof="0">
                <a:ln>
                  <a:noFill/>
                </a:ln>
                <a:solidFill>
                  <a:srgbClr val="000000"/>
                </a:solidFill>
                <a:effectLst/>
                <a:uLnTx/>
                <a:uFillTx/>
                <a:latin typeface="Meiryo UI"/>
                <a:ea typeface="Meiryo UI"/>
              </a:rPr>
              <a:t>タイプもございます。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900000" y="1620000"/>
            <a:ext cx="3240000" cy="3240000"/>
          </a:xfrm>
          <a:prstGeom prst="rect">
            <a:avLst/>
          </a:prstGeom>
          <a:ln w="0">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バイカラーサーモステンレスボトル</a:t>
            </a:r>
            <a:r>
              <a:rPr lang="en-US" altLang="ja-JP" sz="2000" dirty="0">
                <a:solidFill>
                  <a:schemeClr val="bg1"/>
                </a:solidFill>
                <a:latin typeface="Meiryo UI" panose="020B0604030504040204" pitchFamily="34" charset="-128"/>
                <a:ea typeface="Meiryo UI" panose="020B0604030504040204" pitchFamily="34" charset="-128"/>
              </a:rPr>
              <a:t>300ml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スモークピンク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Φ57×165(mm)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300ml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300ml</a:t>
            </a:r>
            <a:r>
              <a:rPr lang="ja-JP" altLang="en-US" sz="1600" dirty="0"/>
              <a:t>サイズのバイカラーがおしゃれなステンレスボトルです。保冷保温効果に優れた真空二層構造で美味しい飲み物を美味しい温度のまま持ち歩けます。全</a:t>
            </a:r>
            <a:r>
              <a:rPr lang="en-US" altLang="ja-JP" sz="1600" dirty="0"/>
              <a:t>6</a:t>
            </a:r>
            <a:r>
              <a:rPr lang="ja-JP" altLang="en-US" sz="1600" dirty="0"/>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D546BF2D-6554-55E8-7C05-3C1AEC7576C6}"/>
              </a:ext>
            </a:extLst>
          </p:cNvPr>
          <p:cNvPicPr>
            <a:picLocks noChangeAspect="1"/>
          </p:cNvPicPr>
          <p:nvPr/>
        </p:nvPicPr>
        <p:blipFill>
          <a:blip r:embed="rId5"/>
          <a:stretch>
            <a:fillRect/>
          </a:stretch>
        </p:blipFill>
        <p:spPr>
          <a:xfrm>
            <a:off x="676994" y="1334729"/>
            <a:ext cx="3714322" cy="3714322"/>
          </a:xfrm>
          <a:prstGeom prst="rect">
            <a:avLst/>
          </a:prstGeom>
        </p:spPr>
      </p:pic>
    </p:spTree>
    <p:extLst>
      <p:ext uri="{BB962C8B-B14F-4D97-AF65-F5344CB8AC3E}">
        <p14:creationId xmlns:p14="http://schemas.microsoft.com/office/powerpoint/2010/main" val="2721490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298758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充電式防水ワイヤレススピーカー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樹脂、鉄、ポリエチレン、ポリプロピレン、シリコーンゴム</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:85×75×37mm</a:t>
            </a:r>
            <a:r>
              <a:rPr lang="ja-JP" altLang="en-US" sz="900" dirty="0">
                <a:latin typeface="Meiryo UI" panose="020B0604030504040204" pitchFamily="34" charset="-128"/>
                <a:ea typeface="Meiryo UI" panose="020B0604030504040204" pitchFamily="34" charset="-128"/>
              </a:rPr>
              <a:t>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140×90×45mm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本体、蓄電ケーブル</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申込単位は</a:t>
            </a:r>
            <a:r>
              <a:rPr lang="en-US" altLang="ja-JP" sz="900" dirty="0">
                <a:latin typeface="Meiryo UI" panose="020B0604030504040204" pitchFamily="34" charset="-128"/>
                <a:ea typeface="Meiryo UI" panose="020B0604030504040204" pitchFamily="34" charset="-128"/>
              </a:rPr>
              <a:t>24</a:t>
            </a:r>
            <a:r>
              <a:rPr lang="ja-JP" altLang="en-US" sz="900" dirty="0">
                <a:latin typeface="Meiryo UI" panose="020B0604030504040204" pitchFamily="34" charset="-128"/>
                <a:ea typeface="Meiryo UI" panose="020B0604030504040204" pitchFamily="34" charset="-128"/>
              </a:rPr>
              <a:t>個単位となります。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スマホと</a:t>
            </a:r>
            <a:r>
              <a:rPr lang="en-US" altLang="ja-JP" sz="1600" dirty="0"/>
              <a:t>Bluetooth</a:t>
            </a:r>
            <a:r>
              <a:rPr lang="ja-JP" altLang="en-US" sz="1600" dirty="0"/>
              <a:t>接続することで、ワイヤレスで使用すること可能なスピーカーです。防水仕様のためアウトドアシーンではもちろん、自宅のお風呂場などでも使うことができて非常に便利。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071BA652-A2F4-61BE-CF62-5EAD2643B41A}"/>
              </a:ext>
            </a:extLst>
          </p:cNvPr>
          <p:cNvPicPr>
            <a:picLocks noChangeAspect="1"/>
          </p:cNvPicPr>
          <p:nvPr/>
        </p:nvPicPr>
        <p:blipFill>
          <a:blip r:embed="rId5"/>
          <a:stretch>
            <a:fillRect/>
          </a:stretch>
        </p:blipFill>
        <p:spPr>
          <a:xfrm>
            <a:off x="709624" y="1371901"/>
            <a:ext cx="3555448" cy="3555448"/>
          </a:xfrm>
          <a:prstGeom prst="rect">
            <a:avLst/>
          </a:prstGeom>
        </p:spPr>
      </p:pic>
    </p:spTree>
    <p:extLst>
      <p:ext uri="{BB962C8B-B14F-4D97-AF65-F5344CB8AC3E}">
        <p14:creationId xmlns:p14="http://schemas.microsoft.com/office/powerpoint/2010/main" val="244841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ワンプッシュステンレスボトル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素材：ステンレス鋼・シリコン・</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177×65×77mm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/180×70×70mm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片手ワンプッシュで開けることができるため、特にスポーツ時の水分補給に役立つ</a:t>
            </a:r>
            <a:r>
              <a:rPr lang="en-US" altLang="ja-JP" sz="1600" dirty="0"/>
              <a:t>320ml</a:t>
            </a:r>
            <a:r>
              <a:rPr lang="ja-JP" altLang="en-US" sz="1600" dirty="0"/>
              <a:t>サイズのステンレスボトルです。保冷・保温性にも優れているため、オールシーズン使えます。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D54E02C-BEA4-EAC1-3178-065A9F62A903}"/>
              </a:ext>
            </a:extLst>
          </p:cNvPr>
          <p:cNvPicPr>
            <a:picLocks noChangeAspect="1"/>
          </p:cNvPicPr>
          <p:nvPr/>
        </p:nvPicPr>
        <p:blipFill>
          <a:blip r:embed="rId5"/>
          <a:stretch>
            <a:fillRect/>
          </a:stretch>
        </p:blipFill>
        <p:spPr>
          <a:xfrm>
            <a:off x="759810" y="1394324"/>
            <a:ext cx="3524250" cy="3524250"/>
          </a:xfrm>
          <a:prstGeom prst="rect">
            <a:avLst/>
          </a:prstGeom>
        </p:spPr>
      </p:pic>
    </p:spTree>
    <p:extLst>
      <p:ext uri="{BB962C8B-B14F-4D97-AF65-F5344CB8AC3E}">
        <p14:creationId xmlns:p14="http://schemas.microsoft.com/office/powerpoint/2010/main" val="1102399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W80×H174×D27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ハンドル部分をコンパクトに折り畳めば、デスクファンとしても使える！小さく畳める持ち運びに便利な</a:t>
            </a:r>
            <a:r>
              <a:rPr lang="en-US" altLang="ja-JP" sz="1600" dirty="0"/>
              <a:t>USB</a:t>
            </a:r>
            <a:r>
              <a:rPr lang="ja-JP" altLang="en-US" sz="1600" dirty="0"/>
              <a:t>充電式のハンディファン。夏のライブ・イベント会場の物販品にもオススメです。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4BE45D3-A320-43C4-16CE-E577F5FD6469}"/>
              </a:ext>
            </a:extLst>
          </p:cNvPr>
          <p:cNvPicPr>
            <a:picLocks noChangeAspect="1"/>
          </p:cNvPicPr>
          <p:nvPr/>
        </p:nvPicPr>
        <p:blipFill>
          <a:blip r:embed="rId5"/>
          <a:stretch>
            <a:fillRect/>
          </a:stretch>
        </p:blipFill>
        <p:spPr>
          <a:xfrm>
            <a:off x="733664" y="1371901"/>
            <a:ext cx="3671454" cy="3671454"/>
          </a:xfrm>
          <a:prstGeom prst="rect">
            <a:avLst/>
          </a:prstGeom>
        </p:spPr>
      </p:pic>
    </p:spTree>
    <p:extLst>
      <p:ext uri="{BB962C8B-B14F-4D97-AF65-F5344CB8AC3E}">
        <p14:creationId xmlns:p14="http://schemas.microsoft.com/office/powerpoint/2010/main" val="149213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W79×D75×H178mm(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304g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:W80×D80×H185mm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サイズのサーモボトル。指を引っ掛けられるリングと丸みを帯びたシルエットが可愛らしさを演出。真空二重構造のステンレス素材で保冷保温効果が高く、氷も簡単に入れられます。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DB07D12-B9D2-8665-25BC-A980A4CBE3E9}"/>
              </a:ext>
            </a:extLst>
          </p:cNvPr>
          <p:cNvPicPr>
            <a:picLocks noChangeAspect="1"/>
          </p:cNvPicPr>
          <p:nvPr/>
        </p:nvPicPr>
        <p:blipFill>
          <a:blip r:embed="rId5"/>
          <a:stretch>
            <a:fillRect/>
          </a:stretch>
        </p:blipFill>
        <p:spPr>
          <a:xfrm>
            <a:off x="708868" y="1343794"/>
            <a:ext cx="3707130" cy="3707130"/>
          </a:xfrm>
          <a:prstGeom prst="rect">
            <a:avLst/>
          </a:prstGeom>
        </p:spPr>
      </p:pic>
    </p:spTree>
    <p:extLst>
      <p:ext uri="{BB962C8B-B14F-4D97-AF65-F5344CB8AC3E}">
        <p14:creationId xmlns:p14="http://schemas.microsoft.com/office/powerpoint/2010/main" val="1620899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保冷機能付きクーラーポーチは、お弁当箱が丁度入るサイズ感で持ち運びに便利。表生地には、エコな再生</a:t>
            </a:r>
            <a:r>
              <a:rPr lang="en-US" altLang="ja-JP" sz="1600" dirty="0"/>
              <a:t>PET</a:t>
            </a:r>
            <a:r>
              <a:rPr lang="ja-JP" altLang="en-US" sz="1600" dirty="0"/>
              <a:t>を使用。オリジナル名入れをして物販・ノベルティとしてご使用ください。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93315-9725-8129-24A0-872AAB0FF394}"/>
              </a:ext>
            </a:extLst>
          </p:cNvPr>
          <p:cNvPicPr>
            <a:picLocks noChangeAspect="1"/>
          </p:cNvPicPr>
          <p:nvPr/>
        </p:nvPicPr>
        <p:blipFill>
          <a:blip r:embed="rId5"/>
          <a:stretch>
            <a:fillRect/>
          </a:stretch>
        </p:blipFill>
        <p:spPr>
          <a:xfrm>
            <a:off x="637986" y="1371810"/>
            <a:ext cx="3569970" cy="3569970"/>
          </a:xfrm>
          <a:prstGeom prst="rect">
            <a:avLst/>
          </a:prstGeom>
        </p:spPr>
      </p:pic>
    </p:spTree>
    <p:extLst>
      <p:ext uri="{BB962C8B-B14F-4D97-AF65-F5344CB8AC3E}">
        <p14:creationId xmlns:p14="http://schemas.microsoft.com/office/powerpoint/2010/main" val="256822822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700</TotalTime>
  <Words>3186</Words>
  <Application>Microsoft Office PowerPoint</Application>
  <PresentationFormat>画面に合わせる (4:3)</PresentationFormat>
  <Paragraphs>490</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32</vt:i4>
      </vt:variant>
    </vt:vector>
  </HeadingPairs>
  <TitlesOfParts>
    <vt:vector size="43"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2024-08-06T02:23:34Z</dcterms:modified>
</cp:coreProperties>
</file>