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88"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4" d="100"/>
          <a:sy n="84" d="100"/>
        </p:scale>
        <p:origin x="666"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bmp"/><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bmp"/><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オーガニックコットンキャンバスファスナーポーチ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180×120×75(mm)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すっきりシンプルなキャンバスファスナーポーチ。メイク道具やステーショナリーなどを纏めて持ち歩くのに便利。生地にはオーガニックコットンを使用しており環境にも優しいアイテムです。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91926F79-A282-E050-49A3-2187B1B83900}"/>
              </a:ext>
            </a:extLst>
          </p:cNvPr>
          <p:cNvPicPr>
            <a:picLocks noChangeAspect="1"/>
          </p:cNvPicPr>
          <p:nvPr/>
        </p:nvPicPr>
        <p:blipFill>
          <a:blip r:embed="rId5"/>
          <a:stretch>
            <a:fillRect/>
          </a:stretch>
        </p:blipFill>
        <p:spPr>
          <a:xfrm>
            <a:off x="727720" y="1392872"/>
            <a:ext cx="3594550" cy="359455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AD2B8C-05C4-732C-F513-EA808B77EE4E}"/>
              </a:ext>
            </a:extLst>
          </p:cNvPr>
          <p:cNvPicPr>
            <a:picLocks noChangeAspect="1"/>
          </p:cNvPicPr>
          <p:nvPr/>
        </p:nvPicPr>
        <p:blipFill>
          <a:blip r:embed="rId5"/>
          <a:stretch>
            <a:fillRect/>
          </a:stretch>
        </p:blipFill>
        <p:spPr>
          <a:xfrm>
            <a:off x="638795" y="1371901"/>
            <a:ext cx="3711819" cy="3711819"/>
          </a:xfrm>
          <a:prstGeom prst="rect">
            <a:avLst/>
          </a:prstGeom>
        </p:spPr>
      </p:pic>
    </p:spTree>
    <p:extLst>
      <p:ext uri="{BB962C8B-B14F-4D97-AF65-F5344CB8AC3E}">
        <p14:creationId xmlns:p14="http://schemas.microsoft.com/office/powerpoint/2010/main" val="1347392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テントクロス保冷温ランチバッグ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カラー展開：ブラック、グレー、ネイビー、オリーブ</a:t>
            </a:r>
          </a:p>
          <a:p>
            <a:r>
              <a:rPr lang="ja-JP" altLang="en-US" sz="900" dirty="0">
                <a:latin typeface="Meiryo UI" panose="020B0604030504040204" pitchFamily="34" charset="-128"/>
                <a:ea typeface="Meiryo UI" panose="020B0604030504040204" pitchFamily="34" charset="-128"/>
              </a:rPr>
              <a:t>素材：ポリエステル、アルミ蒸着フィルム他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320×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325×</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170mm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テントクロス生地を使った小さく畳める保冷温ランチバッグ。丈夫でしなやかな生地で雨や汚れに強く、保冷温効果抜群！マチ付きで底が広く、中身に合わせてくるくる巻けば高さ調整が可能です。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C866502-BBF2-9CA0-C281-206498D43242}"/>
              </a:ext>
            </a:extLst>
          </p:cNvPr>
          <p:cNvPicPr>
            <a:picLocks noChangeAspect="1"/>
          </p:cNvPicPr>
          <p:nvPr/>
        </p:nvPicPr>
        <p:blipFill>
          <a:blip r:embed="rId5"/>
          <a:stretch>
            <a:fillRect/>
          </a:stretch>
        </p:blipFill>
        <p:spPr>
          <a:xfrm>
            <a:off x="714166" y="1433932"/>
            <a:ext cx="3569894" cy="3569894"/>
          </a:xfrm>
          <a:prstGeom prst="rect">
            <a:avLst/>
          </a:prstGeom>
        </p:spPr>
      </p:pic>
    </p:spTree>
    <p:extLst>
      <p:ext uri="{BB962C8B-B14F-4D97-AF65-F5344CB8AC3E}">
        <p14:creationId xmlns:p14="http://schemas.microsoft.com/office/powerpoint/2010/main" val="436374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スタンド付き</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素材：本体・卓上スタンド</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:175×89×45mm</a:t>
            </a:r>
            <a:r>
              <a:rPr lang="ja-JP" altLang="en-US" sz="900" dirty="0">
                <a:latin typeface="Meiryo UI" panose="020B0604030504040204" pitchFamily="34" charset="-128"/>
                <a:ea typeface="Meiryo UI" panose="020B0604030504040204" pitchFamily="34" charset="-128"/>
              </a:rPr>
              <a:t>卓上スタンド</a:t>
            </a:r>
            <a:r>
              <a:rPr lang="en-US" altLang="ja-JP" sz="900" dirty="0">
                <a:latin typeface="Meiryo UI" panose="020B0604030504040204" pitchFamily="34" charset="-128"/>
                <a:ea typeface="Meiryo UI" panose="020B0604030504040204" pitchFamily="34" charset="-128"/>
              </a:rPr>
              <a:t>:29×56×45mm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181×95×50mm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本体、卓上スタンド</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月上旬入荷予定</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職場のデスク上や勉強机などでスタンドファンとしても利用できるハンディファンです。暑さ対策グッズとして今や定番であり、いくつあっても困らないため、特典用としても喜ばれます。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8392AD7-75F3-6547-7AEC-B1539C7348BE}"/>
              </a:ext>
            </a:extLst>
          </p:cNvPr>
          <p:cNvPicPr>
            <a:picLocks noChangeAspect="1"/>
          </p:cNvPicPr>
          <p:nvPr/>
        </p:nvPicPr>
        <p:blipFill>
          <a:blip r:embed="rId5"/>
          <a:stretch>
            <a:fillRect/>
          </a:stretch>
        </p:blipFill>
        <p:spPr>
          <a:xfrm>
            <a:off x="717428" y="1371901"/>
            <a:ext cx="3615520" cy="3615520"/>
          </a:xfrm>
          <a:prstGeom prst="rect">
            <a:avLst/>
          </a:prstGeom>
        </p:spPr>
      </p:pic>
    </p:spTree>
    <p:extLst>
      <p:ext uri="{BB962C8B-B14F-4D97-AF65-F5344CB8AC3E}">
        <p14:creationId xmlns:p14="http://schemas.microsoft.com/office/powerpoint/2010/main" val="2591365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仕分けできる</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層ポーチ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130×170×40mm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210mm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機能：</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室構造によりごちゃつかず綺麗に収納</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外からでも中身が見える上、中は</a:t>
            </a:r>
            <a:r>
              <a:rPr lang="en-US" altLang="ja-JP" sz="1600" dirty="0"/>
              <a:t>3</a:t>
            </a:r>
            <a:r>
              <a:rPr lang="ja-JP" altLang="en-US" sz="1600" dirty="0"/>
              <a:t>層になっているため整理整頓が非常に便利なポーチです。お化粧品やステーショナリー、モバイルグッズなど細かなものをまとめて持ち歩くのにおすすめ。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96C918C4-BBB1-5EA0-E955-5755E7C3BF0F}"/>
              </a:ext>
            </a:extLst>
          </p:cNvPr>
          <p:cNvPicPr>
            <a:picLocks noChangeAspect="1"/>
          </p:cNvPicPr>
          <p:nvPr/>
        </p:nvPicPr>
        <p:blipFill>
          <a:blip r:embed="rId5"/>
          <a:stretch>
            <a:fillRect/>
          </a:stretch>
        </p:blipFill>
        <p:spPr>
          <a:xfrm>
            <a:off x="695867" y="1404472"/>
            <a:ext cx="3611796" cy="3611796"/>
          </a:xfrm>
          <a:prstGeom prst="rect">
            <a:avLst/>
          </a:prstGeom>
        </p:spPr>
      </p:pic>
    </p:spTree>
    <p:extLst>
      <p:ext uri="{BB962C8B-B14F-4D97-AF65-F5344CB8AC3E}">
        <p14:creationId xmlns:p14="http://schemas.microsoft.com/office/powerpoint/2010/main" val="3357157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フリースベーシックブランケット レギュラー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ロイヤルブルー</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780×620(mm)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レギュラーサイズのすっきりシンプルなベーシックタイプのブランケットです。ネイビー、ブラック、ライトブルーの</a:t>
            </a:r>
            <a:r>
              <a:rPr lang="en-US" altLang="ja-JP" sz="1600" dirty="0"/>
              <a:t>3</a:t>
            </a:r>
            <a:r>
              <a:rPr lang="ja-JP" altLang="en-US" sz="1600" dirty="0"/>
              <a:t>色展開でジェンダーレスに使用でき、オフィスなどでも利用可能です。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DE1EBDC-8A21-9AA5-253C-6C1323CCD8DE}"/>
              </a:ext>
            </a:extLst>
          </p:cNvPr>
          <p:cNvPicPr>
            <a:picLocks noChangeAspect="1"/>
          </p:cNvPicPr>
          <p:nvPr/>
        </p:nvPicPr>
        <p:blipFill>
          <a:blip r:embed="rId5"/>
          <a:stretch>
            <a:fillRect/>
          </a:stretch>
        </p:blipFill>
        <p:spPr>
          <a:xfrm>
            <a:off x="764816" y="1397432"/>
            <a:ext cx="3605940" cy="3605940"/>
          </a:xfrm>
          <a:prstGeom prst="rect">
            <a:avLst/>
          </a:prstGeom>
        </p:spPr>
      </p:pic>
    </p:spTree>
    <p:extLst>
      <p:ext uri="{BB962C8B-B14F-4D97-AF65-F5344CB8AC3E}">
        <p14:creationId xmlns:p14="http://schemas.microsoft.com/office/powerpoint/2010/main" val="3186004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a:t>
            </a:r>
            <a:r>
              <a:rPr lang="en-US" altLang="ja-JP" sz="2000" dirty="0">
                <a:solidFill>
                  <a:schemeClr val="bg1"/>
                </a:solidFill>
                <a:latin typeface="Meiryo UI" panose="020B0604030504040204" pitchFamily="34" charset="-128"/>
                <a:ea typeface="Meiryo UI" panose="020B0604030504040204" pitchFamily="34" charset="-128"/>
              </a:rPr>
              <a:t>A5</a:t>
            </a:r>
            <a:r>
              <a:rPr lang="ja-JP" altLang="en-US" sz="2000" dirty="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210×153×12(mm)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注意事項：ホワイトボード</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ページ）、クリアシート（</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ページ）、クリアシート（</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A5</a:t>
            </a:r>
            <a:r>
              <a:rPr lang="ja-JP" altLang="en-US" sz="1600" dirty="0"/>
              <a:t>サイズでコンパクトなため持ち歩きにも便利な、ホワイトボード型のノートです。カラーバリエーションはホワイトとブラックの二色展開。ペーパーレス化にも貢献できるアイテムです。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1A46335A-0A9A-2806-3A3C-E871491AE1FB}"/>
              </a:ext>
            </a:extLst>
          </p:cNvPr>
          <p:cNvPicPr>
            <a:picLocks noChangeAspect="1"/>
          </p:cNvPicPr>
          <p:nvPr/>
        </p:nvPicPr>
        <p:blipFill>
          <a:blip r:embed="rId5"/>
          <a:stretch>
            <a:fillRect/>
          </a:stretch>
        </p:blipFill>
        <p:spPr>
          <a:xfrm>
            <a:off x="714901" y="1390748"/>
            <a:ext cx="3528349" cy="3528349"/>
          </a:xfrm>
          <a:prstGeom prst="rect">
            <a:avLst/>
          </a:prstGeom>
        </p:spPr>
      </p:pic>
    </p:spTree>
    <p:extLst>
      <p:ext uri="{BB962C8B-B14F-4D97-AF65-F5344CB8AC3E}">
        <p14:creationId xmlns:p14="http://schemas.microsoft.com/office/powerpoint/2010/main" val="148467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スポーツボトル </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・シリコンゴム</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190×Φ70</a:t>
            </a:r>
            <a:r>
              <a:rPr lang="en-US" altLang="ja-JP" sz="900" dirty="0">
                <a:latin typeface="Meiryo UI" panose="020B0604030504040204" pitchFamily="34" charset="-128"/>
                <a:ea typeface="Meiryo UI" panose="020B0604030504040204" pitchFamily="34" charset="-128"/>
              </a:rPr>
              <a:t>mm </a:t>
            </a:r>
          </a:p>
          <a:p>
            <a:r>
              <a:rPr lang="ja-JP" altLang="en-US" sz="900" dirty="0">
                <a:latin typeface="Meiryo UI" panose="020B0604030504040204" pitchFamily="34" charset="-128"/>
                <a:ea typeface="Meiryo UI" panose="020B0604030504040204" pitchFamily="34" charset="-128"/>
              </a:rPr>
              <a:t>容   量：</a:t>
            </a:r>
            <a:r>
              <a:rPr lang="en-US" altLang="ja-JP" sz="900" dirty="0">
                <a:latin typeface="Meiryo UI" panose="020B0604030504040204" pitchFamily="34" charset="-128"/>
                <a:ea typeface="Meiryo UI" panose="020B0604030504040204" pitchFamily="34" charset="-128"/>
              </a:rPr>
              <a:t>500ml</a:t>
            </a:r>
          </a:p>
          <a:p>
            <a:r>
              <a:rPr lang="ja-JP" altLang="en-US" sz="900" dirty="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考：全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飲み口を上にきゅっとスライドさせるだけで、片手で飲むことができる、アクティブシーンで人気の高い</a:t>
            </a:r>
            <a:r>
              <a:rPr lang="en-US" altLang="ja-JP" sz="1600" dirty="0">
                <a:latin typeface="Meiryo UI" panose="020B0604030504040204" pitchFamily="34" charset="-128"/>
                <a:ea typeface="Meiryo UI" panose="020B0604030504040204" pitchFamily="34" charset="-128"/>
              </a:rPr>
              <a:t>500ml</a:t>
            </a:r>
            <a:r>
              <a:rPr lang="ja-JP" altLang="en-US" sz="1600" dirty="0">
                <a:latin typeface="Meiryo UI" panose="020B0604030504040204" pitchFamily="34" charset="-128"/>
                <a:ea typeface="Meiryo UI" panose="020B0604030504040204" pitchFamily="34" charset="-128"/>
              </a:rPr>
              <a:t>ボトルです。ホワイトとブルーの二色展開から選択可能。特典用などにおすすめです。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9791658-45FD-3A5D-2AF3-DE9C8543F0D6}"/>
              </a:ext>
            </a:extLst>
          </p:cNvPr>
          <p:cNvPicPr>
            <a:picLocks noChangeAspect="1"/>
          </p:cNvPicPr>
          <p:nvPr/>
        </p:nvPicPr>
        <p:blipFill>
          <a:blip r:embed="rId5"/>
          <a:stretch>
            <a:fillRect/>
          </a:stretch>
        </p:blipFill>
        <p:spPr>
          <a:xfrm>
            <a:off x="698397" y="1375755"/>
            <a:ext cx="3606877" cy="3606877"/>
          </a:xfrm>
          <a:prstGeom prst="rect">
            <a:avLst/>
          </a:prstGeom>
        </p:spPr>
      </p:pic>
    </p:spTree>
    <p:extLst>
      <p:ext uri="{BB962C8B-B14F-4D97-AF65-F5344CB8AC3E}">
        <p14:creationId xmlns:p14="http://schemas.microsoft.com/office/powerpoint/2010/main" val="3614215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テントクロスクリアポーチ</a:t>
            </a:r>
            <a:r>
              <a:rPr lang="en-US" altLang="ja-JP" sz="2000" dirty="0">
                <a:solidFill>
                  <a:schemeClr val="bg1"/>
                </a:solidFill>
                <a:latin typeface="Meiryo UI" panose="020B0604030504040204" pitchFamily="34" charset="-128"/>
                <a:ea typeface="Meiryo UI" panose="020B0604030504040204" pitchFamily="34" charset="-128"/>
              </a:rPr>
              <a:t>A5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TPU</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165×</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240×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表面はクリアで中身が視認でき、その他の生地は丈夫なテントクロスで使い勝手の良い</a:t>
            </a:r>
            <a:r>
              <a:rPr lang="en-US" altLang="ja-JP" sz="1600" dirty="0"/>
              <a:t>B5</a:t>
            </a:r>
            <a:r>
              <a:rPr lang="ja-JP" altLang="en-US" sz="1600" dirty="0"/>
              <a:t>ポーチ。撥水加工が施されているためちょっとした水濡れからも中身を守ってくれる点も◎！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919DDD4F-88CD-5BA9-CE5C-85421F5315AE}"/>
              </a:ext>
            </a:extLst>
          </p:cNvPr>
          <p:cNvPicPr>
            <a:picLocks noChangeAspect="1"/>
          </p:cNvPicPr>
          <p:nvPr/>
        </p:nvPicPr>
        <p:blipFill>
          <a:blip r:embed="rId5"/>
          <a:stretch>
            <a:fillRect/>
          </a:stretch>
        </p:blipFill>
        <p:spPr>
          <a:xfrm>
            <a:off x="656678" y="1353795"/>
            <a:ext cx="3708476" cy="3708476"/>
          </a:xfrm>
          <a:prstGeom prst="rect">
            <a:avLst/>
          </a:prstGeom>
        </p:spPr>
      </p:pic>
    </p:spTree>
    <p:extLst>
      <p:ext uri="{BB962C8B-B14F-4D97-AF65-F5344CB8AC3E}">
        <p14:creationId xmlns:p14="http://schemas.microsoft.com/office/powerpoint/2010/main" val="3363799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180×120×75</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可愛らしい立体的な形状がポイントのキャンバスポーチです。カラーバリエーションは全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タイプございますのでお好みでお選び下さい。またこちらは</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サイズですが、サイズ違いで</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もございます。</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3BED3DF6-D6EC-1241-8382-82146EE28313}"/>
              </a:ext>
            </a:extLst>
          </p:cNvPr>
          <p:cNvPicPr>
            <a:picLocks noChangeAspect="1"/>
          </p:cNvPicPr>
          <p:nvPr/>
        </p:nvPicPr>
        <p:blipFill>
          <a:blip r:embed="rId5"/>
          <a:stretch>
            <a:fillRect/>
          </a:stretch>
        </p:blipFill>
        <p:spPr>
          <a:xfrm>
            <a:off x="672853" y="1447168"/>
            <a:ext cx="3650275" cy="3446674"/>
          </a:xfrm>
          <a:prstGeom prst="rect">
            <a:avLst/>
          </a:prstGeom>
        </p:spPr>
      </p:pic>
    </p:spTree>
    <p:extLst>
      <p:ext uri="{BB962C8B-B14F-4D97-AF65-F5344CB8AC3E}">
        <p14:creationId xmlns:p14="http://schemas.microsoft.com/office/powerpoint/2010/main" val="3215780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a:t>
            </a:r>
            <a:r>
              <a:rPr lang="en-US" altLang="ja-JP" sz="2000" dirty="0">
                <a:solidFill>
                  <a:schemeClr val="bg1"/>
                </a:solidFill>
                <a:latin typeface="Meiryo UI" panose="020B0604030504040204" pitchFamily="34" charset="-128"/>
                <a:ea typeface="Meiryo UI" panose="020B0604030504040204" pitchFamily="34" charset="-128"/>
              </a:rPr>
              <a:t>A5</a:t>
            </a:r>
            <a:r>
              <a:rPr lang="ja-JP" altLang="en-US" sz="2000" dirty="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PU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145×215×12(mm)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PU</a:t>
            </a:r>
            <a:r>
              <a:rPr lang="ja-JP" altLang="en-US" sz="1600" dirty="0"/>
              <a:t>素材を表紙に使用したハードカバータイプのため、高級感のある</a:t>
            </a:r>
            <a:r>
              <a:rPr lang="en-US" altLang="ja-JP" sz="1600" dirty="0"/>
              <a:t>A5</a:t>
            </a:r>
            <a:r>
              <a:rPr lang="ja-JP" altLang="en-US" sz="1600" dirty="0"/>
              <a:t>ノートです。オープンキャンパスや会社説明会などのノベルティ用、また物販用としても人気のあるアイテムです。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7CC9012-8524-1842-0BA8-98D7CDBE0B4A}"/>
              </a:ext>
            </a:extLst>
          </p:cNvPr>
          <p:cNvPicPr>
            <a:picLocks noChangeAspect="1"/>
          </p:cNvPicPr>
          <p:nvPr/>
        </p:nvPicPr>
        <p:blipFill>
          <a:blip r:embed="rId5"/>
          <a:stretch>
            <a:fillRect/>
          </a:stretch>
        </p:blipFill>
        <p:spPr>
          <a:xfrm>
            <a:off x="666709" y="1336483"/>
            <a:ext cx="3714441" cy="3714441"/>
          </a:xfrm>
          <a:prstGeom prst="rect">
            <a:avLst/>
          </a:prstGeom>
        </p:spPr>
      </p:pic>
    </p:spTree>
    <p:extLst>
      <p:ext uri="{BB962C8B-B14F-4D97-AF65-F5344CB8AC3E}">
        <p14:creationId xmlns:p14="http://schemas.microsoft.com/office/powerpoint/2010/main" val="1235724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オリジナル単色ボールペン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a:t>
            </a:r>
            <a:r>
              <a:rPr lang="en-US" altLang="ja-JP" sz="900" spc="200" dirty="0">
                <a:latin typeface="Meiryo UI" panose="020B0604030504040204" pitchFamily="34" charset="-128"/>
                <a:ea typeface="Meiryo UI" panose="020B0604030504040204" pitchFamily="34" charset="-128"/>
              </a:rPr>
              <a:t>PC/ABS</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144×φ11.5mm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重量：</a:t>
            </a:r>
            <a:r>
              <a:rPr lang="en-US" altLang="ja-JP" sz="900" spc="200" dirty="0">
                <a:latin typeface="Meiryo UI" panose="020B0604030504040204" pitchFamily="34" charset="-128"/>
                <a:ea typeface="Meiryo UI" panose="020B0604030504040204" pitchFamily="34" charset="-128"/>
              </a:rPr>
              <a:t>9.5g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包装：ポリ袋 </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ボディに企業のロゴや、フルカラーのイラスト・写真も印刷可能です。印刷範囲が広めでインパクトあるデザイン可能。お仕事や勉強で日常的に使用する訴求効果の高いアイテムです。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DCA6E030-4F6A-D37B-1010-C24B2EA16826}"/>
              </a:ext>
            </a:extLst>
          </p:cNvPr>
          <p:cNvPicPr>
            <a:picLocks noChangeAspect="1"/>
          </p:cNvPicPr>
          <p:nvPr/>
        </p:nvPicPr>
        <p:blipFill>
          <a:blip r:embed="rId5"/>
          <a:stretch>
            <a:fillRect/>
          </a:stretch>
        </p:blipFill>
        <p:spPr>
          <a:xfrm>
            <a:off x="793020" y="1422052"/>
            <a:ext cx="3489288" cy="3489288"/>
          </a:xfrm>
          <a:prstGeom prst="rect">
            <a:avLst/>
          </a:prstGeom>
        </p:spPr>
      </p:pic>
    </p:spTree>
    <p:extLst>
      <p:ext uri="{BB962C8B-B14F-4D97-AF65-F5344CB8AC3E}">
        <p14:creationId xmlns:p14="http://schemas.microsoft.com/office/powerpoint/2010/main" val="3398716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テキスタイルカバーノート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 </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131×188×13mm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装：薄紙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考：ブルー・レッド・ブラック・グレー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マットで印象的な質感の記事素材を貼ったハードカバーにオリジナルデザインの名入れプリントが出来るノートです。専用の紙箱付きで高級感がありますので、記念用などに大変おすすめです。</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FE775C2B-DF6A-9D48-8770-689F2490AD6A}"/>
              </a:ext>
            </a:extLst>
          </p:cNvPr>
          <p:cNvPicPr>
            <a:picLocks noChangeAspect="1"/>
          </p:cNvPicPr>
          <p:nvPr/>
        </p:nvPicPr>
        <p:blipFill>
          <a:blip r:embed="rId5"/>
          <a:stretch>
            <a:fillRect/>
          </a:stretch>
        </p:blipFill>
        <p:spPr>
          <a:xfrm>
            <a:off x="666229" y="1411148"/>
            <a:ext cx="3646796" cy="3594574"/>
          </a:xfrm>
          <a:prstGeom prst="rect">
            <a:avLst/>
          </a:prstGeom>
        </p:spPr>
      </p:pic>
    </p:spTree>
    <p:extLst>
      <p:ext uri="{BB962C8B-B14F-4D97-AF65-F5344CB8AC3E}">
        <p14:creationId xmlns:p14="http://schemas.microsoft.com/office/powerpoint/2010/main" val="2126442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550ml(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φ65×215mm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223×70×70mm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319F031-D73F-1719-A9A6-C17656B1AF2F}"/>
              </a:ext>
            </a:extLst>
          </p:cNvPr>
          <p:cNvPicPr>
            <a:picLocks noChangeAspect="1"/>
          </p:cNvPicPr>
          <p:nvPr/>
        </p:nvPicPr>
        <p:blipFill>
          <a:blip r:embed="rId5"/>
          <a:stretch>
            <a:fillRect/>
          </a:stretch>
        </p:blipFill>
        <p:spPr>
          <a:xfrm>
            <a:off x="704282" y="1434753"/>
            <a:ext cx="3592853" cy="3592853"/>
          </a:xfrm>
          <a:prstGeom prst="rect">
            <a:avLst/>
          </a:prstGeom>
        </p:spPr>
      </p:pic>
    </p:spTree>
    <p:extLst>
      <p:ext uri="{BB962C8B-B14F-4D97-AF65-F5344CB8AC3E}">
        <p14:creationId xmlns:p14="http://schemas.microsoft.com/office/powerpoint/2010/main" val="4163601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ウォッシャブルスムーストート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550×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300×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180mm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コットンのような質感の上質なポリエステル素材を使用したトートバッグです。丸洗い出来る上に撥水性にも優れているため使い勝手も抜群。オリジナル名入れも格安で承ります。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86055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ルーム＆トーチライト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素材：ポリプロピレン、ポリスチレン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190×76×58mm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198×81×62mm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角度調整できるスタンドとして、吊り下げるトーチとして、さらに懐中電灯としても利用できる便利なライトです。非常用としても優秀なため、防災イベント等の特典用などにもおすすめ。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C7E8A37-D1EA-D154-047E-EDD874B677F3}"/>
              </a:ext>
            </a:extLst>
          </p:cNvPr>
          <p:cNvPicPr>
            <a:picLocks noChangeAspect="1"/>
          </p:cNvPicPr>
          <p:nvPr/>
        </p:nvPicPr>
        <p:blipFill>
          <a:blip r:embed="rId5"/>
          <a:stretch>
            <a:fillRect/>
          </a:stretch>
        </p:blipFill>
        <p:spPr>
          <a:xfrm>
            <a:off x="635385" y="1338636"/>
            <a:ext cx="3663737" cy="3663737"/>
          </a:xfrm>
          <a:prstGeom prst="rect">
            <a:avLst/>
          </a:prstGeom>
        </p:spPr>
      </p:pic>
    </p:spTree>
    <p:extLst>
      <p:ext uri="{BB962C8B-B14F-4D97-AF65-F5344CB8AC3E}">
        <p14:creationId xmlns:p14="http://schemas.microsoft.com/office/powerpoint/2010/main" val="3879733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スマホスタンドになるケーブルホルダー（</a:t>
            </a:r>
            <a:r>
              <a:rPr lang="en-US" altLang="ja-JP" sz="2000" dirty="0">
                <a:solidFill>
                  <a:schemeClr val="bg1"/>
                </a:solidFill>
                <a:latin typeface="Meiryo UI" panose="020B0604030504040204" pitchFamily="34" charset="-128"/>
                <a:ea typeface="Meiryo UI" panose="020B0604030504040204" pitchFamily="34" charset="-128"/>
              </a:rPr>
              <a:t>3in1</a:t>
            </a:r>
            <a:r>
              <a:rPr lang="ja-JP" altLang="en-US" sz="2000" dirty="0">
                <a:solidFill>
                  <a:schemeClr val="bg1"/>
                </a:solidFill>
                <a:latin typeface="Meiryo UI" panose="020B0604030504040204" pitchFamily="34" charset="-128"/>
                <a:ea typeface="Meiryo UI" panose="020B0604030504040204" pitchFamily="34" charset="-128"/>
              </a:rPr>
              <a:t>ケーブル付き）</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サイズ：ケース：</a:t>
            </a:r>
            <a:r>
              <a:rPr lang="en-US" altLang="ja-JP" sz="900" dirty="0">
                <a:latin typeface="Meiryo UI" panose="020B0604030504040204" pitchFamily="34" charset="-128"/>
                <a:ea typeface="Meiryo UI" panose="020B0604030504040204" pitchFamily="34" charset="-128"/>
              </a:rPr>
              <a:t>74×70×15mm</a:t>
            </a:r>
            <a:r>
              <a:rPr lang="ja-JP" altLang="en-US" sz="900" dirty="0">
                <a:latin typeface="Meiryo UI" panose="020B0604030504040204" pitchFamily="34" charset="-128"/>
                <a:ea typeface="Meiryo UI" panose="020B0604030504040204" pitchFamily="34" charset="-128"/>
              </a:rPr>
              <a:t>　ケーブル：約全長</a:t>
            </a:r>
            <a:r>
              <a:rPr lang="en-US" altLang="ja-JP" sz="900" dirty="0">
                <a:latin typeface="Meiryo UI" panose="020B0604030504040204" pitchFamily="34" charset="-128"/>
                <a:ea typeface="Meiryo UI" panose="020B0604030504040204" pitchFamily="34" charset="-128"/>
              </a:rPr>
              <a:t>800mm</a:t>
            </a:r>
          </a:p>
          <a:p>
            <a:r>
              <a:rPr lang="ja-JP" altLang="en-US" sz="900" dirty="0">
                <a:latin typeface="Meiryo UI" panose="020B0604030504040204" pitchFamily="34" charset="-128"/>
                <a:ea typeface="Meiryo UI" panose="020B0604030504040204" pitchFamily="34" charset="-128"/>
              </a:rPr>
              <a:t>機能：</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種の</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コネクタ付き</a:t>
            </a:r>
          </a:p>
          <a:p>
            <a:r>
              <a:rPr lang="ja-JP" altLang="en-US" sz="900" dirty="0">
                <a:latin typeface="Meiryo UI" panose="020B0604030504040204" pitchFamily="34" charset="-128"/>
                <a:ea typeface="Meiryo UI" panose="020B0604030504040204" pitchFamily="34" charset="-128"/>
              </a:rPr>
              <a:t>付属品：セット内容：ケース・ケーブル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100×78×40mm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3</a:t>
            </a:r>
            <a:r>
              <a:rPr lang="ja-JP" altLang="en-US" sz="1600" dirty="0"/>
              <a:t>種類の</a:t>
            </a:r>
            <a:r>
              <a:rPr lang="en-US" altLang="ja-JP" sz="1600" dirty="0"/>
              <a:t>USB</a:t>
            </a:r>
            <a:r>
              <a:rPr lang="ja-JP" altLang="en-US" sz="1600" dirty="0"/>
              <a:t>コネクタがひとつになっているため、出張や旅行などにあると非常に便利なケーブルホルダーです。さらにこちらはスマホスタンドにもなり、使い勝手も抜群です。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DE73600-4ECB-35E8-6F81-1C3BC7B23969}"/>
              </a:ext>
            </a:extLst>
          </p:cNvPr>
          <p:cNvPicPr>
            <a:picLocks noChangeAspect="1"/>
          </p:cNvPicPr>
          <p:nvPr/>
        </p:nvPicPr>
        <p:blipFill>
          <a:blip r:embed="rId5"/>
          <a:stretch>
            <a:fillRect/>
          </a:stretch>
        </p:blipFill>
        <p:spPr>
          <a:xfrm>
            <a:off x="745609" y="1371901"/>
            <a:ext cx="3600147" cy="3600147"/>
          </a:xfrm>
          <a:prstGeom prst="rect">
            <a:avLst/>
          </a:prstGeom>
        </p:spPr>
      </p:pic>
    </p:spTree>
    <p:extLst>
      <p:ext uri="{BB962C8B-B14F-4D97-AF65-F5344CB8AC3E}">
        <p14:creationId xmlns:p14="http://schemas.microsoft.com/office/powerpoint/2010/main" val="259797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150×110×80(mm)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使い勝手の良い</a:t>
            </a: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サイズのファスナーポーチです。国際フェアトレード認証ラベル付きで地球環境に優しいアイテムのため</a:t>
            </a: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関連のイベントやキャンペーン等にもおすすめです。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1B08192-CDFB-9B63-38A4-EC58403AAD7F}"/>
              </a:ext>
            </a:extLst>
          </p:cNvPr>
          <p:cNvPicPr>
            <a:picLocks noChangeAspect="1"/>
          </p:cNvPicPr>
          <p:nvPr/>
        </p:nvPicPr>
        <p:blipFill>
          <a:blip r:embed="rId5"/>
          <a:stretch>
            <a:fillRect/>
          </a:stretch>
        </p:blipFill>
        <p:spPr>
          <a:xfrm>
            <a:off x="766229" y="1417373"/>
            <a:ext cx="3560088" cy="3560088"/>
          </a:xfrm>
          <a:prstGeom prst="rect">
            <a:avLst/>
          </a:prstGeom>
        </p:spPr>
      </p:pic>
    </p:spTree>
    <p:extLst>
      <p:ext uri="{BB962C8B-B14F-4D97-AF65-F5344CB8AC3E}">
        <p14:creationId xmlns:p14="http://schemas.microsoft.com/office/powerpoint/2010/main" val="3734632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スタジアムクッション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330×320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20×185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80×320×50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考：ネイビーブルー・インクブラック・ダークグリーン・ワインレッド</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優しいクッション素材でお尻をサポートしてくれる上、折りたたんでゴムバンドで留めればコンパクトに持ち運ぶことも出来る便利クッションです。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全</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色のカラー展開でご用意いたしました。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210A9E8B-2F57-0F4E-8D5A-470D286D3FA2}"/>
              </a:ext>
            </a:extLst>
          </p:cNvPr>
          <p:cNvPicPr>
            <a:picLocks noChangeAspect="1"/>
          </p:cNvPicPr>
          <p:nvPr/>
        </p:nvPicPr>
        <p:blipFill>
          <a:blip r:embed="rId5"/>
          <a:stretch>
            <a:fillRect/>
          </a:stretch>
        </p:blipFill>
        <p:spPr>
          <a:xfrm>
            <a:off x="669360" y="1429710"/>
            <a:ext cx="3614699" cy="3557711"/>
          </a:xfrm>
          <a:prstGeom prst="rect">
            <a:avLst/>
          </a:prstGeom>
        </p:spPr>
      </p:pic>
    </p:spTree>
    <p:extLst>
      <p:ext uri="{BB962C8B-B14F-4D97-AF65-F5344CB8AC3E}">
        <p14:creationId xmlns:p14="http://schemas.microsoft.com/office/powerpoint/2010/main" val="3783101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アルミマウンテンボトル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Φ65×150</a:t>
            </a:r>
            <a:r>
              <a:rPr lang="en-US"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320ml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マットシルバー・マットブラック・マットホワイト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軽量かつ耐久性に優れたアルミ素材の</a:t>
            </a:r>
            <a:r>
              <a:rPr lang="en-US" altLang="ja-JP" sz="1600" dirty="0">
                <a:latin typeface="Meiryo UI" panose="020B0604030504040204" pitchFamily="34" charset="-128"/>
                <a:ea typeface="Meiryo UI" panose="020B0604030504040204" pitchFamily="34" charset="-128"/>
              </a:rPr>
              <a:t>320ml</a:t>
            </a:r>
            <a:r>
              <a:rPr lang="ja-JP" altLang="en-US" sz="1600">
                <a:latin typeface="Meiryo UI" panose="020B0604030504040204" pitchFamily="34" charset="-128"/>
                <a:ea typeface="Meiryo UI" panose="020B0604030504040204" pitchFamily="34" charset="-128"/>
              </a:rPr>
              <a:t>ボトルです。カラビナ付きでベルトループやバッグ等にも取り付けられるため、アウトドアイベントなどのノベルティグッズとしても人気です。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C266943E-CB23-B3A3-BDD8-C697F4BFBF7A}"/>
              </a:ext>
            </a:extLst>
          </p:cNvPr>
          <p:cNvPicPr>
            <a:picLocks noChangeAspect="1"/>
          </p:cNvPicPr>
          <p:nvPr/>
        </p:nvPicPr>
        <p:blipFill>
          <a:blip r:embed="rId5"/>
          <a:stretch>
            <a:fillRect/>
          </a:stretch>
        </p:blipFill>
        <p:spPr>
          <a:xfrm>
            <a:off x="719216" y="1428614"/>
            <a:ext cx="3489960" cy="3489960"/>
          </a:xfrm>
          <a:prstGeom prst="rect">
            <a:avLst/>
          </a:prstGeom>
        </p:spPr>
      </p:pic>
    </p:spTree>
    <p:extLst>
      <p:ext uri="{BB962C8B-B14F-4D97-AF65-F5344CB8AC3E}">
        <p14:creationId xmlns:p14="http://schemas.microsoft.com/office/powerpoint/2010/main" val="1820104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カトラリーセット麦わら入りタイプミニ</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、麦わら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：ケース／約</a:t>
            </a:r>
            <a:r>
              <a:rPr lang="en-US" altLang="ja-JP" sz="900" dirty="0">
                <a:latin typeface="Meiryo UI" panose="020B0604030504040204" pitchFamily="34" charset="-128"/>
                <a:ea typeface="Meiryo UI" panose="020B0604030504040204" pitchFamily="34" charset="-128"/>
              </a:rPr>
              <a:t>W55×H24×D127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スプーン／組み立て時約</a:t>
            </a:r>
            <a:r>
              <a:rPr lang="en-US" altLang="ja-JP" sz="900" dirty="0">
                <a:latin typeface="Meiryo UI" panose="020B0604030504040204" pitchFamily="34" charset="-128"/>
                <a:ea typeface="Meiryo UI" panose="020B0604030504040204" pitchFamily="34" charset="-128"/>
              </a:rPr>
              <a:t>W29×H174</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フォーク／組み立て時約</a:t>
            </a:r>
            <a:r>
              <a:rPr lang="en-US" altLang="ja-JP" sz="900" dirty="0">
                <a:latin typeface="Meiryo UI" panose="020B0604030504040204" pitchFamily="34" charset="-128"/>
                <a:ea typeface="Meiryo UI" panose="020B0604030504040204" pitchFamily="34" charset="-128"/>
              </a:rPr>
              <a:t>W26×H174</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箸／組み立て時約</a:t>
            </a:r>
            <a:r>
              <a:rPr lang="en-US" altLang="ja-JP" sz="900" dirty="0">
                <a:latin typeface="Meiryo UI" panose="020B0604030504040204" pitchFamily="34" charset="-128"/>
                <a:ea typeface="Meiryo UI" panose="020B0604030504040204" pitchFamily="34" charset="-128"/>
              </a:rPr>
              <a:t>H187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本来破棄される麦わらを配合して作られたエコ商品です。カトラリーはそれぞれ分解して収納できるため、収納時はとてもコンパクトです。ケースはボールチェーン付きで必要な時にサッと取り出して使用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098778C-7A76-A855-0B90-260DD26E3453}"/>
              </a:ext>
            </a:extLst>
          </p:cNvPr>
          <p:cNvPicPr>
            <a:picLocks noChangeAspect="1"/>
          </p:cNvPicPr>
          <p:nvPr/>
        </p:nvPicPr>
        <p:blipFill>
          <a:blip r:embed="rId5"/>
          <a:stretch>
            <a:fillRect/>
          </a:stretch>
        </p:blipFill>
        <p:spPr>
          <a:xfrm>
            <a:off x="738099" y="1432280"/>
            <a:ext cx="3539768" cy="3539768"/>
          </a:xfrm>
          <a:prstGeom prst="rect">
            <a:avLst/>
          </a:prstGeom>
        </p:spPr>
      </p:pic>
    </p:spTree>
    <p:extLst>
      <p:ext uri="{BB962C8B-B14F-4D97-AF65-F5344CB8AC3E}">
        <p14:creationId xmlns:p14="http://schemas.microsoft.com/office/powerpoint/2010/main" val="3144913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アルミスマートボトル</a:t>
            </a:r>
            <a:r>
              <a:rPr lang="en-US" altLang="ja-JP" sz="2000" dirty="0">
                <a:solidFill>
                  <a:schemeClr val="bg1"/>
                </a:solidFill>
                <a:latin typeface="Meiryo UI" panose="020B0604030504040204" pitchFamily="34" charset="-128"/>
                <a:ea typeface="Meiryo UI" panose="020B0604030504040204" pitchFamily="34" charset="-128"/>
              </a:rPr>
              <a:t>600ml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カラー展開：ホワイト、ブラック</a:t>
            </a:r>
          </a:p>
          <a:p>
            <a:r>
              <a:rPr lang="ja-JP" altLang="en-US" sz="900" dirty="0">
                <a:latin typeface="Meiryo UI" panose="020B0604030504040204" pitchFamily="34" charset="-128"/>
                <a:ea typeface="Meiryo UI" panose="020B0604030504040204" pitchFamily="34" charset="-128"/>
              </a:rPr>
              <a:t>素材：アルミ、</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φ65×H250mm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135g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軽量でスマートなアルミ製ボトル。容量</a:t>
            </a:r>
            <a:r>
              <a:rPr lang="en-US" altLang="ja-JP" sz="1600" dirty="0"/>
              <a:t>600ml</a:t>
            </a:r>
            <a:r>
              <a:rPr lang="ja-JP" altLang="en-US" sz="1600" dirty="0"/>
              <a:t>の指に掛けて持ちやすいキャップ構造で、普段使い用にはもちろん、アウトドアやスポーツ時の水分補給にもぴったりなサイズ感です。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B08729F-70B3-B7A1-BB78-A5AAE41A9F91}"/>
              </a:ext>
            </a:extLst>
          </p:cNvPr>
          <p:cNvPicPr>
            <a:picLocks noChangeAspect="1"/>
          </p:cNvPicPr>
          <p:nvPr/>
        </p:nvPicPr>
        <p:blipFill>
          <a:blip r:embed="rId5"/>
          <a:stretch>
            <a:fillRect/>
          </a:stretch>
        </p:blipFill>
        <p:spPr>
          <a:xfrm>
            <a:off x="776311" y="1427332"/>
            <a:ext cx="3560089" cy="3560089"/>
          </a:xfrm>
          <a:prstGeom prst="rect">
            <a:avLst/>
          </a:prstGeom>
        </p:spPr>
      </p:pic>
    </p:spTree>
    <p:extLst>
      <p:ext uri="{BB962C8B-B14F-4D97-AF65-F5344CB8AC3E}">
        <p14:creationId xmlns:p14="http://schemas.microsoft.com/office/powerpoint/2010/main" val="2085398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350ml(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 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φ57×187mm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195×60×60mm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:350ml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350ml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4" name="図 73">
            <a:extLst>
              <a:ext uri="{FF2B5EF4-FFF2-40B4-BE49-F238E27FC236}">
                <a16:creationId xmlns:a16="http://schemas.microsoft.com/office/drawing/2014/main" id="{3F0EC3B2-CFDD-13EA-2D25-7DF5A8648312}"/>
              </a:ext>
            </a:extLst>
          </p:cNvPr>
          <p:cNvPicPr>
            <a:picLocks noChangeAspect="1"/>
          </p:cNvPicPr>
          <p:nvPr/>
        </p:nvPicPr>
        <p:blipFill>
          <a:blip r:embed="rId5"/>
          <a:stretch>
            <a:fillRect/>
          </a:stretch>
        </p:blipFill>
        <p:spPr>
          <a:xfrm>
            <a:off x="661438" y="1329942"/>
            <a:ext cx="3704048" cy="3704048"/>
          </a:xfrm>
          <a:prstGeom prst="rect">
            <a:avLst/>
          </a:prstGeom>
        </p:spPr>
      </p:pic>
    </p:spTree>
    <p:extLst>
      <p:ext uri="{BB962C8B-B14F-4D97-AF65-F5344CB8AC3E}">
        <p14:creationId xmlns:p14="http://schemas.microsoft.com/office/powerpoint/2010/main" val="506082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ユーティリティバネ口ポーチ ミニ</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 他</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100×130(mm)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ミニサイズが可愛らしい、パカッと片手で開けやすいバネ口金仕様のシンプルなポーチです。イベントやキャンペーンで配布するノベルティグッズ用や特典用などにおすすめです。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F457062B-7E5A-A44E-E86B-29846AD1C6B7}"/>
              </a:ext>
            </a:extLst>
          </p:cNvPr>
          <p:cNvPicPr>
            <a:picLocks noChangeAspect="1"/>
          </p:cNvPicPr>
          <p:nvPr/>
        </p:nvPicPr>
        <p:blipFill>
          <a:blip r:embed="rId5"/>
          <a:stretch>
            <a:fillRect/>
          </a:stretch>
        </p:blipFill>
        <p:spPr>
          <a:xfrm>
            <a:off x="656948" y="1354899"/>
            <a:ext cx="3652891" cy="3652891"/>
          </a:xfrm>
          <a:prstGeom prst="rect">
            <a:avLst/>
          </a:prstGeom>
        </p:spPr>
      </p:pic>
    </p:spTree>
    <p:extLst>
      <p:ext uri="{BB962C8B-B14F-4D97-AF65-F5344CB8AC3E}">
        <p14:creationId xmlns:p14="http://schemas.microsoft.com/office/powerpoint/2010/main" val="1887966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セパレートメッシュポーチ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150×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230×</a:t>
            </a:r>
            <a:r>
              <a:rPr lang="ja-JP" altLang="en-US" sz="900" dirty="0">
                <a:latin typeface="Meiryo UI" panose="020B0604030504040204" pitchFamily="34" charset="-128"/>
                <a:ea typeface="Meiryo UI" panose="020B0604030504040204" pitchFamily="34" charset="-128"/>
              </a:rPr>
              <a:t>奥</a:t>
            </a:r>
            <a:r>
              <a:rPr lang="en-US" altLang="ja-JP" sz="900" dirty="0">
                <a:latin typeface="Meiryo UI" panose="020B0604030504040204" pitchFamily="34" charset="-128"/>
                <a:ea typeface="Meiryo UI" panose="020B0604030504040204" pitchFamily="34" charset="-128"/>
              </a:rPr>
              <a:t>15mm</a:t>
            </a:r>
          </a:p>
          <a:p>
            <a:r>
              <a:rPr lang="ja-JP" altLang="en-US" sz="900" dirty="0">
                <a:latin typeface="Meiryo UI" panose="020B0604030504040204" pitchFamily="34" charset="-128"/>
                <a:ea typeface="Meiryo UI" panose="020B0604030504040204" pitchFamily="34" charset="-128"/>
              </a:rPr>
              <a:t>包装：台紙、ＰＰ袋入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表にメッシュ、裏にはっ水性抜群のテントクロスを使った</a:t>
            </a:r>
            <a:r>
              <a:rPr lang="en-US" altLang="ja-JP" sz="1600" dirty="0"/>
              <a:t>2</a:t>
            </a:r>
            <a:r>
              <a:rPr lang="ja-JP" altLang="en-US" sz="1600" dirty="0"/>
              <a:t>層構造によるセパレートポーチ。小物の仕分けに便利な</a:t>
            </a:r>
            <a:r>
              <a:rPr lang="en-US" altLang="ja-JP" sz="1600" dirty="0"/>
              <a:t>3</a:t>
            </a:r>
            <a:r>
              <a:rPr lang="ja-JP" altLang="en-US" sz="1600" dirty="0"/>
              <a:t>つの内ポケット付きで、文具ポーチやコスメポーチなど多用途で使えます。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061ED17-A1A3-96AB-C6FE-87033FB535DD}"/>
              </a:ext>
            </a:extLst>
          </p:cNvPr>
          <p:cNvPicPr>
            <a:picLocks noChangeAspect="1"/>
          </p:cNvPicPr>
          <p:nvPr/>
        </p:nvPicPr>
        <p:blipFill>
          <a:blip r:embed="rId5"/>
          <a:stretch>
            <a:fillRect/>
          </a:stretch>
        </p:blipFill>
        <p:spPr>
          <a:xfrm>
            <a:off x="803523" y="1447980"/>
            <a:ext cx="3487528" cy="3487528"/>
          </a:xfrm>
          <a:prstGeom prst="rect">
            <a:avLst/>
          </a:prstGeom>
        </p:spPr>
      </p:pic>
    </p:spTree>
    <p:extLst>
      <p:ext uri="{BB962C8B-B14F-4D97-AF65-F5344CB8AC3E}">
        <p14:creationId xmlns:p14="http://schemas.microsoft.com/office/powerpoint/2010/main" val="1307891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EVA</a:t>
            </a:r>
            <a:r>
              <a:rPr lang="ja-JP" altLang="en-US" sz="2000" dirty="0">
                <a:solidFill>
                  <a:schemeClr val="bg1"/>
                </a:solidFill>
                <a:latin typeface="Meiryo UI" panose="020B0604030504040204" pitchFamily="34" charset="-128"/>
                <a:ea typeface="Meiryo UI" panose="020B0604030504040204" pitchFamily="34" charset="-128"/>
              </a:rPr>
              <a:t>サコッシュ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PU</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150×200(mm) </a:t>
            </a:r>
            <a:r>
              <a:rPr lang="ja-JP" altLang="en-US" sz="900" dirty="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7×1150(mm)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紫外線や水に強く、耐久性や柔軟性に優れた</a:t>
            </a:r>
            <a:r>
              <a:rPr lang="en-US" altLang="ja-JP" sz="1600" dirty="0"/>
              <a:t>EVA</a:t>
            </a:r>
            <a:r>
              <a:rPr lang="ja-JP" altLang="en-US" sz="1600" dirty="0"/>
              <a:t>素材を使用した、透け感がオシャレなサコッシュです。焼却してもダイオキシンが発生しない、環境にも優しいアイテムです。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66E00DA-F3A1-68B0-9199-8B4E6949EC06}"/>
              </a:ext>
            </a:extLst>
          </p:cNvPr>
          <p:cNvPicPr>
            <a:picLocks noChangeAspect="1"/>
          </p:cNvPicPr>
          <p:nvPr/>
        </p:nvPicPr>
        <p:blipFill>
          <a:blip r:embed="rId5"/>
          <a:stretch>
            <a:fillRect/>
          </a:stretch>
        </p:blipFill>
        <p:spPr>
          <a:xfrm>
            <a:off x="768630" y="1432459"/>
            <a:ext cx="3560089" cy="3560089"/>
          </a:xfrm>
          <a:prstGeom prst="rect">
            <a:avLst/>
          </a:prstGeom>
        </p:spPr>
      </p:pic>
    </p:spTree>
    <p:extLst>
      <p:ext uri="{BB962C8B-B14F-4D97-AF65-F5344CB8AC3E}">
        <p14:creationId xmlns:p14="http://schemas.microsoft.com/office/powerpoint/2010/main" val="1382527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A5</a:t>
            </a:r>
            <a:r>
              <a:rPr lang="ja-JP" altLang="en-US" sz="2000">
                <a:solidFill>
                  <a:schemeClr val="bg1"/>
                </a:solidFill>
                <a:latin typeface="Meiryo UI" panose="020B0604030504040204" pitchFamily="34" charset="-128"/>
                <a:ea typeface="Meiryo UI" panose="020B0604030504040204" pitchFamily="34" charset="-128"/>
              </a:rPr>
              <a:t>リングノート マット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152×211×12mm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色ラインナップから選べる</a:t>
            </a:r>
            <a:r>
              <a:rPr lang="en-US" altLang="ja-JP" sz="1600" dirty="0">
                <a:latin typeface="Meiryo UI" panose="020B0604030504040204" pitchFamily="34" charset="-128"/>
                <a:ea typeface="Meiryo UI" panose="020B0604030504040204" pitchFamily="34" charset="-128"/>
              </a:rPr>
              <a:t>A5</a:t>
            </a:r>
            <a:r>
              <a:rPr lang="ja-JP" altLang="en-US" sz="1600">
                <a:latin typeface="Meiryo UI" panose="020B0604030504040204" pitchFamily="34" charset="-128"/>
                <a:ea typeface="Meiryo UI" panose="020B0604030504040204" pitchFamily="34" charset="-128"/>
              </a:rPr>
              <a:t>サイズのノートです。どんなデザインにもマッチするシンプルな仕様ですので、ノベルティにも記念用にも幅広くご活用いただけます。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2910B805-7F84-644C-AAA2-095F1C5974B5}"/>
              </a:ext>
            </a:extLst>
          </p:cNvPr>
          <p:cNvPicPr>
            <a:picLocks noChangeAspect="1"/>
          </p:cNvPicPr>
          <p:nvPr/>
        </p:nvPicPr>
        <p:blipFill>
          <a:blip r:embed="rId5"/>
          <a:stretch>
            <a:fillRect/>
          </a:stretch>
        </p:blipFill>
        <p:spPr>
          <a:xfrm>
            <a:off x="343877" y="1521690"/>
            <a:ext cx="4121391" cy="3266465"/>
          </a:xfrm>
          <a:prstGeom prst="rect">
            <a:avLst/>
          </a:prstGeom>
        </p:spPr>
      </p:pic>
    </p:spTree>
    <p:extLst>
      <p:ext uri="{BB962C8B-B14F-4D97-AF65-F5344CB8AC3E}">
        <p14:creationId xmlns:p14="http://schemas.microsoft.com/office/powerpoint/2010/main" val="407017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ホット</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クールアイピロー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素材：カバー：ポリエステルビーズ袋：綿、活性アルミナ</a:t>
            </a:r>
          </a:p>
          <a:p>
            <a:r>
              <a:rPr lang="ja-JP" altLang="en-US" sz="900" dirty="0">
                <a:latin typeface="Meiryo UI" panose="020B0604030504040204" pitchFamily="34" charset="-128"/>
                <a:ea typeface="Meiryo UI" panose="020B0604030504040204" pitchFamily="34" charset="-128"/>
              </a:rPr>
              <a:t>サイズ：カバー：約</a:t>
            </a:r>
            <a:r>
              <a:rPr lang="en-US" altLang="ja-JP" sz="900" dirty="0">
                <a:latin typeface="Meiryo UI" panose="020B0604030504040204" pitchFamily="34" charset="-128"/>
                <a:ea typeface="Meiryo UI" panose="020B0604030504040204" pitchFamily="34" charset="-128"/>
              </a:rPr>
              <a:t>100×200mm </a:t>
            </a:r>
            <a:r>
              <a:rPr lang="ja-JP" altLang="en-US" sz="900" dirty="0">
                <a:latin typeface="Meiryo UI" panose="020B0604030504040204" pitchFamily="34" charset="-128"/>
                <a:ea typeface="Meiryo UI" panose="020B0604030504040204" pitchFamily="34" charset="-128"/>
              </a:rPr>
              <a:t>ビーズ袋：約</a:t>
            </a:r>
            <a:r>
              <a:rPr lang="en-US" altLang="ja-JP" sz="900" dirty="0">
                <a:latin typeface="Meiryo UI" panose="020B0604030504040204" pitchFamily="34" charset="-128"/>
                <a:ea typeface="Meiryo UI" panose="020B0604030504040204" pitchFamily="34" charset="-128"/>
              </a:rPr>
              <a:t>90×190mm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パソコンやスマホで疲れた目元を温めて、緊張を和らげリラックスさせてくれるアイピロー。中身をレンジで温めれば繰り返し使えます。冷凍庫で冷やせばクールアイピローとしても使えます。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2F350B1-7990-A395-7D95-503EE3EB2E7B}"/>
              </a:ext>
            </a:extLst>
          </p:cNvPr>
          <p:cNvPicPr>
            <a:picLocks noChangeAspect="1"/>
          </p:cNvPicPr>
          <p:nvPr/>
        </p:nvPicPr>
        <p:blipFill>
          <a:blip r:embed="rId5"/>
          <a:stretch>
            <a:fillRect/>
          </a:stretch>
        </p:blipFill>
        <p:spPr>
          <a:xfrm>
            <a:off x="753402" y="1399162"/>
            <a:ext cx="3560089" cy="3560089"/>
          </a:xfrm>
          <a:prstGeom prst="rect">
            <a:avLst/>
          </a:prstGeom>
        </p:spPr>
      </p:pic>
    </p:spTree>
    <p:extLst>
      <p:ext uri="{BB962C8B-B14F-4D97-AF65-F5344CB8AC3E}">
        <p14:creationId xmlns:p14="http://schemas.microsoft.com/office/powerpoint/2010/main" val="34169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USB</a:t>
            </a:r>
            <a:r>
              <a:rPr lang="ja-JP" altLang="en-US" sz="2000">
                <a:solidFill>
                  <a:schemeClr val="bg1"/>
                </a:solidFill>
                <a:latin typeface="Meiryo UI" panose="020B0604030504040204" pitchFamily="34" charset="-128"/>
                <a:ea typeface="Meiryo UI" panose="020B0604030504040204" pitchFamily="34" charset="-128"/>
              </a:rPr>
              <a:t>ハブ フラット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52×41×10mm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a:t>
            </a:r>
            <a:r>
              <a:rPr lang="en" altLang="ja-JP" sz="900" dirty="0">
                <a:latin typeface="Meiryo UI" panose="020B0604030504040204" pitchFamily="34" charset="-128"/>
                <a:ea typeface="Meiryo UI" panose="020B0604030504040204" pitchFamily="34" charset="-128"/>
              </a:rPr>
              <a:t>USB2.0</a:t>
            </a:r>
            <a:r>
              <a:rPr lang="ja-JP" altLang="en-US" sz="900">
                <a:latin typeface="Meiryo UI" panose="020B0604030504040204" pitchFamily="34" charset="-128"/>
                <a:ea typeface="Meiryo UI" panose="020B0604030504040204" pitchFamily="34" charset="-128"/>
              </a:rPr>
              <a:t>規格</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パソコンまわりにあると便利な</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ポートタイプの</a:t>
            </a: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ハブです。デザインは非常にシンプルですっきりとしています。オリジナルデザインの名入れプリントもよく映えて、販促用に最適！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DFB725AA-F767-644F-8E89-76FFEA4D4304}"/>
              </a:ext>
            </a:extLst>
          </p:cNvPr>
          <p:cNvPicPr>
            <a:picLocks noChangeAspect="1"/>
          </p:cNvPicPr>
          <p:nvPr/>
        </p:nvPicPr>
        <p:blipFill>
          <a:blip r:embed="rId5"/>
          <a:stretch>
            <a:fillRect/>
          </a:stretch>
        </p:blipFill>
        <p:spPr>
          <a:xfrm>
            <a:off x="381509" y="2008121"/>
            <a:ext cx="4216544" cy="2236512"/>
          </a:xfrm>
          <a:prstGeom prst="rect">
            <a:avLst/>
          </a:prstGeom>
        </p:spPr>
      </p:pic>
    </p:spTree>
    <p:extLst>
      <p:ext uri="{BB962C8B-B14F-4D97-AF65-F5344CB8AC3E}">
        <p14:creationId xmlns:p14="http://schemas.microsoft.com/office/powerpoint/2010/main" val="89460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A5</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210×143×18mm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ノート</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本革のような重厚感のあるハードカバーが印象的で格好良い</a:t>
            </a:r>
            <a:r>
              <a:rPr lang="en-US" altLang="ja-JP" sz="1600" b="0" i="0" dirty="0">
                <a:solidFill>
                  <a:srgbClr val="333333"/>
                </a:solidFill>
                <a:effectLst/>
                <a:latin typeface="-apple-system"/>
              </a:rPr>
              <a:t>A5</a:t>
            </a:r>
            <a:r>
              <a:rPr lang="ja-JP" altLang="en-US" sz="1600" b="0" i="0" dirty="0">
                <a:solidFill>
                  <a:srgbClr val="333333"/>
                </a:solidFill>
                <a:effectLst/>
                <a:latin typeface="-apple-system"/>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B39C84BD-2165-8255-C729-858438C94F64}"/>
              </a:ext>
            </a:extLst>
          </p:cNvPr>
          <p:cNvPicPr>
            <a:picLocks noChangeAspect="1"/>
          </p:cNvPicPr>
          <p:nvPr/>
        </p:nvPicPr>
        <p:blipFill>
          <a:blip r:embed="rId5"/>
          <a:stretch>
            <a:fillRect/>
          </a:stretch>
        </p:blipFill>
        <p:spPr>
          <a:xfrm>
            <a:off x="671826" y="1357024"/>
            <a:ext cx="3726955" cy="3726955"/>
          </a:xfrm>
          <a:prstGeom prst="rect">
            <a:avLst/>
          </a:prstGeom>
        </p:spPr>
      </p:pic>
    </p:spTree>
    <p:extLst>
      <p:ext uri="{BB962C8B-B14F-4D97-AF65-F5344CB8AC3E}">
        <p14:creationId xmlns:p14="http://schemas.microsoft.com/office/powerpoint/2010/main" val="3599217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 バンブーファイバー入タイプ</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50" charset="-128"/>
                <a:ea typeface="Meiryo UI" panose="020B0604030504040204" pitchFamily="50" charset="-128"/>
              </a:rPr>
              <a:t>素材：</a:t>
            </a:r>
            <a:r>
              <a:rPr lang="en-US" altLang="ja-JP" sz="900" dirty="0">
                <a:latin typeface="Meiryo UI" panose="020B0604030504040204" pitchFamily="50" charset="-128"/>
                <a:ea typeface="Meiryo UI" panose="020B0604030504040204" pitchFamily="50" charset="-128"/>
              </a:rPr>
              <a:t>PP</a:t>
            </a:r>
            <a:r>
              <a:rPr lang="ja-JP" altLang="en-US" sz="900" dirty="0">
                <a:latin typeface="Meiryo UI" panose="020B0604030504040204" pitchFamily="50" charset="-128"/>
                <a:ea typeface="Meiryo UI" panose="020B0604030504040204" pitchFamily="50" charset="-128"/>
              </a:rPr>
              <a:t>、バンブーファイバー 他</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サイズ：ケース</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W54×H26×D207(mm)</a:t>
            </a:r>
            <a:r>
              <a:rPr lang="ja-JP" altLang="en-US" sz="900" dirty="0">
                <a:latin typeface="Meiryo UI" panose="020B0604030504040204" pitchFamily="50" charset="-128"/>
                <a:ea typeface="Meiryo UI" panose="020B0604030504040204" pitchFamily="50" charset="-128"/>
              </a:rPr>
              <a:t>、スプーン</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組み立て時約</a:t>
            </a:r>
            <a:r>
              <a:rPr lang="en-US" altLang="ja-JP" sz="900" dirty="0">
                <a:latin typeface="Meiryo UI" panose="020B0604030504040204" pitchFamily="50" charset="-128"/>
                <a:ea typeface="Meiryo UI" panose="020B0604030504040204" pitchFamily="50" charset="-128"/>
              </a:rPr>
              <a:t>W31×H160(mm)</a:t>
            </a:r>
            <a:r>
              <a:rPr lang="ja-JP" altLang="en-US" sz="900" dirty="0">
                <a:latin typeface="Meiryo UI" panose="020B0604030504040204" pitchFamily="50" charset="-128"/>
                <a:ea typeface="Meiryo UI" panose="020B0604030504040204" pitchFamily="50" charset="-128"/>
              </a:rPr>
              <a:t>、フォーク</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W27×H154(mm)</a:t>
            </a:r>
            <a:r>
              <a:rPr lang="ja-JP" altLang="en-US" sz="900" dirty="0">
                <a:latin typeface="Meiryo UI" panose="020B0604030504040204" pitchFamily="50" charset="-128"/>
                <a:ea typeface="Meiryo UI" panose="020B0604030504040204" pitchFamily="50" charset="-128"/>
              </a:rPr>
              <a:t>、箸</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185(mm)</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付属：取説付き</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包装：</a:t>
            </a:r>
            <a:r>
              <a:rPr lang="en-US" altLang="ja-JP" sz="900" dirty="0">
                <a:latin typeface="Meiryo UI" panose="020B0604030504040204" pitchFamily="50" charset="-128"/>
                <a:ea typeface="Meiryo UI" panose="020B0604030504040204" pitchFamily="50" charset="-128"/>
              </a:rPr>
              <a:t>PP</a:t>
            </a:r>
            <a:r>
              <a:rPr lang="ja-JP" altLang="en-US" sz="900" dirty="0">
                <a:latin typeface="Meiryo UI" panose="020B0604030504040204" pitchFamily="50" charset="-128"/>
                <a:ea typeface="Meiryo UI" panose="020B0604030504040204" pitchFamily="50" charset="-128"/>
              </a:rPr>
              <a:t>袋</a:t>
            </a:r>
            <a:endParaRPr lang="en-US" altLang="ja-JP" sz="900" b="0" i="0" dirty="0">
              <a:solidFill>
                <a:srgbClr val="333333"/>
              </a:solidFill>
              <a:effectLst/>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スプーン、フォーク、お箸の</a:t>
            </a:r>
            <a:r>
              <a:rPr lang="en-US" altLang="ja-JP" sz="1600" b="0" i="0" dirty="0">
                <a:solidFill>
                  <a:srgbClr val="333333"/>
                </a:solidFill>
                <a:effectLst/>
                <a:latin typeface="Meiryo UI" panose="020B0604030504040204" pitchFamily="50" charset="-128"/>
                <a:ea typeface="Meiryo UI" panose="020B0604030504040204" pitchFamily="50" charset="-128"/>
              </a:rPr>
              <a:t>3</a:t>
            </a:r>
            <a:r>
              <a:rPr lang="ja-JP" altLang="en-US" sz="1600" b="0" i="0" dirty="0">
                <a:solidFill>
                  <a:srgbClr val="333333"/>
                </a:solidFill>
                <a:effectLst/>
                <a:latin typeface="Meiryo UI" panose="020B0604030504040204" pitchFamily="50" charset="-128"/>
                <a:ea typeface="Meiryo UI" panose="020B0604030504040204" pitchFamily="50" charset="-128"/>
              </a:rPr>
              <a:t>点をコンパクトに携帯できる、折りたたみ式のカトラリーセットです。繰り返し使用できるため地球環境に優しく、</a:t>
            </a:r>
            <a:r>
              <a:rPr lang="en-US" altLang="ja-JP" sz="1600" b="0" i="0" dirty="0">
                <a:solidFill>
                  <a:srgbClr val="333333"/>
                </a:solidFill>
                <a:effectLst/>
                <a:latin typeface="Meiryo UI" panose="020B0604030504040204" pitchFamily="50" charset="-128"/>
                <a:ea typeface="Meiryo UI" panose="020B0604030504040204" pitchFamily="50" charset="-128"/>
              </a:rPr>
              <a:t>3</a:t>
            </a:r>
            <a:r>
              <a:rPr lang="ja-JP" altLang="en-US" sz="1600" b="0" i="0" dirty="0">
                <a:solidFill>
                  <a:srgbClr val="333333"/>
                </a:solidFill>
                <a:effectLst/>
                <a:latin typeface="Meiryo UI" panose="020B0604030504040204" pitchFamily="50" charset="-128"/>
                <a:ea typeface="Meiryo UI" panose="020B0604030504040204" pitchFamily="50" charset="-128"/>
              </a:rPr>
              <a:t>色のカラー展開から自由にお選びいただけます。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7222A8FE-14AB-815C-C5B7-04AA4E485851}"/>
              </a:ext>
            </a:extLst>
          </p:cNvPr>
          <p:cNvPicPr>
            <a:picLocks noChangeAspect="1"/>
          </p:cNvPicPr>
          <p:nvPr/>
        </p:nvPicPr>
        <p:blipFill>
          <a:blip r:embed="rId5"/>
          <a:stretch>
            <a:fillRect/>
          </a:stretch>
        </p:blipFill>
        <p:spPr>
          <a:xfrm>
            <a:off x="686818" y="1411959"/>
            <a:ext cx="3560089" cy="3560089"/>
          </a:xfrm>
          <a:prstGeom prst="rect">
            <a:avLst/>
          </a:prstGeom>
        </p:spPr>
      </p:pic>
    </p:spTree>
    <p:extLst>
      <p:ext uri="{BB962C8B-B14F-4D97-AF65-F5344CB8AC3E}">
        <p14:creationId xmlns:p14="http://schemas.microsoft.com/office/powerpoint/2010/main" val="1127282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クリアマリンボトル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PET､PP､</a:t>
            </a:r>
            <a:r>
              <a:rPr lang="ja-JP" altLang="en-US" sz="900">
                <a:latin typeface="Meiryo UI" panose="020B0604030504040204" pitchFamily="34" charset="-128"/>
                <a:ea typeface="Meiryo UI" panose="020B0604030504040204" pitchFamily="34" charset="-128"/>
              </a:rPr>
              <a:t>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Φ71×198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500ml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60℃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考：クリアブルー・クリアレッド・クリア・クリアブラック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スポーツ系やアウトドア系のイベント、もしくはキャンペーンのノベルティグッズとして人気の高い、カラビナ付きのクリアボトル。軽量なため持ち運びも容易ですので二次的な広告効果も期待大！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36CE5EB-EE92-B645-AAFA-8A2CB595048A}"/>
              </a:ext>
            </a:extLst>
          </p:cNvPr>
          <p:cNvPicPr>
            <a:picLocks noChangeAspect="1"/>
          </p:cNvPicPr>
          <p:nvPr/>
        </p:nvPicPr>
        <p:blipFill>
          <a:blip r:embed="rId5"/>
          <a:stretch>
            <a:fillRect/>
          </a:stretch>
        </p:blipFill>
        <p:spPr>
          <a:xfrm>
            <a:off x="392837" y="1596069"/>
            <a:ext cx="4193888" cy="3395052"/>
          </a:xfrm>
          <a:prstGeom prst="rect">
            <a:avLst/>
          </a:prstGeom>
        </p:spPr>
      </p:pic>
    </p:spTree>
    <p:extLst>
      <p:ext uri="{BB962C8B-B14F-4D97-AF65-F5344CB8AC3E}">
        <p14:creationId xmlns:p14="http://schemas.microsoft.com/office/powerpoint/2010/main" val="100594694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723</TotalTime>
  <Words>2738</Words>
  <Application>Microsoft Office PowerPoint</Application>
  <PresentationFormat>画面に合わせる (4:3)</PresentationFormat>
  <Paragraphs>466</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256</cp:revision>
  <cp:lastPrinted>2021-07-20T08:57:41Z</cp:lastPrinted>
  <dcterms:created xsi:type="dcterms:W3CDTF">2021-06-21T09:41:39Z</dcterms:created>
  <dcterms:modified xsi:type="dcterms:W3CDTF">2024-08-06T06:13:14Z</dcterms:modified>
</cp:coreProperties>
</file>