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22" autoAdjust="0"/>
    <p:restoredTop sz="94656"/>
  </p:normalViewPr>
  <p:slideViewPr>
    <p:cSldViewPr snapToGrid="0" snapToObjects="1">
      <p:cViewPr varScale="1">
        <p:scale>
          <a:sx n="84" d="100"/>
          <a:sy n="84" d="100"/>
        </p:scale>
        <p:origin x="660"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bmp"/><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ライオン チャーミーマジカ除菌＋（</a:t>
            </a:r>
            <a:r>
              <a:rPr lang="en-US" altLang="ja-JP" sz="2000" dirty="0">
                <a:solidFill>
                  <a:schemeClr val="bg1"/>
                </a:solidFill>
                <a:latin typeface="Meiryo UI" panose="020B0604030504040204" pitchFamily="34" charset="-128"/>
                <a:ea typeface="Meiryo UI" panose="020B0604030504040204" pitchFamily="34" charset="-128"/>
              </a:rPr>
              <a:t>220ml</a:t>
            </a:r>
            <a:r>
              <a:rPr lang="ja-JP" altLang="en-US" sz="2000" dirty="0">
                <a:solidFill>
                  <a:schemeClr val="bg1"/>
                </a:solidFill>
                <a:latin typeface="Meiryo UI" panose="020B0604030504040204" pitchFamily="34" charset="-128"/>
                <a:ea typeface="Meiryo UI" panose="020B0604030504040204" pitchFamily="34" charset="-128"/>
              </a:rPr>
              <a:t>）オリジナル箱入り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成分：界面活性剤</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アルキルアミンオキシド 、アルキルエーテル硫酸エステルナトリウム、ポリオキシエチレンアルキルエーテル、アルキルスルホン酸ナトリウム</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、安定化剤、</a:t>
            </a:r>
            <a:r>
              <a:rPr lang="en-US" altLang="ja-JP" sz="900" dirty="0">
                <a:latin typeface="Meiryo UI" panose="020B0604030504040204" pitchFamily="34" charset="-128"/>
                <a:ea typeface="Meiryo UI" panose="020B0604030504040204" pitchFamily="34" charset="-128"/>
              </a:rPr>
              <a:t>pH</a:t>
            </a:r>
            <a:r>
              <a:rPr lang="ja-JP" altLang="en-US" sz="900" dirty="0">
                <a:latin typeface="Meiryo UI" panose="020B0604030504040204" pitchFamily="34" charset="-128"/>
                <a:ea typeface="Meiryo UI" panose="020B0604030504040204" pitchFamily="34" charset="-128"/>
              </a:rPr>
              <a:t>調整剤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W49×H190×49mm</a:t>
            </a:r>
            <a:r>
              <a:rPr lang="ja-JP" altLang="en-US" sz="900" dirty="0">
                <a:latin typeface="Meiryo UI" panose="020B0604030504040204" pitchFamily="34" charset="-128"/>
                <a:ea typeface="Meiryo UI" panose="020B0604030504040204" pitchFamily="34" charset="-128"/>
              </a:rPr>
              <a:t>（箱サイズ：約</a:t>
            </a:r>
            <a:r>
              <a:rPr lang="en-US" altLang="ja-JP" sz="900" dirty="0">
                <a:latin typeface="Meiryo UI" panose="020B0604030504040204" pitchFamily="34" charset="-128"/>
                <a:ea typeface="Meiryo UI" panose="020B0604030504040204" pitchFamily="34" charset="-128"/>
              </a:rPr>
              <a:t>48×48×191.5mm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箱印刷：</a:t>
            </a:r>
            <a:r>
              <a:rPr lang="en-US" altLang="ja-JP" sz="900" dirty="0">
                <a:latin typeface="Meiryo UI" panose="020B0604030504040204" pitchFamily="34" charset="-128"/>
                <a:ea typeface="Meiryo UI" panose="020B0604030504040204" pitchFamily="34" charset="-128"/>
              </a:rPr>
              <a:t>4c</a:t>
            </a:r>
            <a:r>
              <a:rPr lang="ja-JP" altLang="en-US" sz="900" dirty="0">
                <a:latin typeface="Meiryo UI" panose="020B0604030504040204" pitchFamily="34" charset="-128"/>
                <a:ea typeface="Meiryo UI" panose="020B0604030504040204" pitchFamily="34" charset="-128"/>
              </a:rPr>
              <a:t>フルカラー（オンデマンド印刷）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油汚れがサラサラ落ちる、人気の「ライオンのチャーミーマジカ除菌＋」をフルカラーで名入れ印刷したオリジナル化粧箱に収納。お客様への贈答・配布用をはじめ、各種ノベルティに最適です。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7C00D47C-7A0A-59BE-B9C7-C8D7BB63C3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084" y="1378294"/>
            <a:ext cx="3540279" cy="354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バッグ付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270×170×80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オフィスから家庭内、そしてアウトドアシーンまで幅広く利用でき、肌触りも良い上質なブランケットを専用バッグ付きのセットにしたアイテムです。ブランケットにもバッグにも名入れが可能！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3C276E3-98B8-8D4F-AC9F-9B0BBCEB7D85}"/>
              </a:ext>
            </a:extLst>
          </p:cNvPr>
          <p:cNvPicPr>
            <a:picLocks noChangeAspect="1"/>
          </p:cNvPicPr>
          <p:nvPr/>
        </p:nvPicPr>
        <p:blipFill>
          <a:blip r:embed="rId5"/>
          <a:stretch>
            <a:fillRect/>
          </a:stretch>
        </p:blipFill>
        <p:spPr>
          <a:xfrm>
            <a:off x="681812" y="1422052"/>
            <a:ext cx="3734602" cy="3570973"/>
          </a:xfrm>
          <a:prstGeom prst="rect">
            <a:avLst/>
          </a:prstGeom>
        </p:spPr>
      </p:pic>
    </p:spTree>
    <p:extLst>
      <p:ext uri="{BB962C8B-B14F-4D97-AF65-F5344CB8AC3E}">
        <p14:creationId xmlns:p14="http://schemas.microsoft.com/office/powerpoint/2010/main" val="709669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シャイニーマット真空ステンレスマグ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カラー展開：ブラウン、ブラック</a:t>
            </a:r>
          </a:p>
          <a:p>
            <a:r>
              <a:rPr lang="ja-JP" altLang="en-US" sz="900" dirty="0">
                <a:latin typeface="Meiryo UI" panose="020B0604030504040204" pitchFamily="34" charset="-128"/>
                <a:ea typeface="Meiryo UI" panose="020B0604030504040204" pitchFamily="34" charset="-128"/>
              </a:rPr>
              <a:t>素材：ステンレス鋼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φ87×100mm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105×105×105mm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容量</a:t>
            </a:r>
            <a:r>
              <a:rPr lang="en-US" altLang="ja-JP" sz="900" dirty="0">
                <a:latin typeface="Meiryo UI" panose="020B0604030504040204" pitchFamily="34" charset="-128"/>
                <a:ea typeface="Meiryo UI" panose="020B0604030504040204" pitchFamily="34" charset="-128"/>
              </a:rPr>
              <a:t>:430ml__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真空ステンレス素材で保冷も保温もしっかりしてくれるため、美味しい飲み物を美味しい温度のまま味わえます。マットな質感もオリジナル名入れがよく映え、高級感のあるアイテムです。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9E9D23F-C45E-0C17-0523-E8EA2B87DDD2}"/>
              </a:ext>
            </a:extLst>
          </p:cNvPr>
          <p:cNvPicPr>
            <a:picLocks noChangeAspect="1"/>
          </p:cNvPicPr>
          <p:nvPr/>
        </p:nvPicPr>
        <p:blipFill>
          <a:blip r:embed="rId5"/>
          <a:stretch>
            <a:fillRect/>
          </a:stretch>
        </p:blipFill>
        <p:spPr>
          <a:xfrm>
            <a:off x="682292" y="1360192"/>
            <a:ext cx="3684270" cy="3684270"/>
          </a:xfrm>
          <a:prstGeom prst="rect">
            <a:avLst/>
          </a:prstGeom>
        </p:spPr>
      </p:pic>
    </p:spTree>
    <p:extLst>
      <p:ext uri="{BB962C8B-B14F-4D97-AF65-F5344CB8AC3E}">
        <p14:creationId xmlns:p14="http://schemas.microsoft.com/office/powerpoint/2010/main" val="943648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リップミニサコッシュ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W23.5×H16cm(</a:t>
            </a:r>
            <a:r>
              <a:rPr lang="ja-JP" altLang="en-US" sz="800" dirty="0">
                <a:latin typeface="Meiryo UI" panose="020B0604030504040204" pitchFamily="34" charset="-128"/>
                <a:ea typeface="Meiryo UI" panose="020B0604030504040204" pitchFamily="34" charset="-128"/>
              </a:rPr>
              <a:t>底マチ無し</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ショルダーストラップ</a:t>
            </a:r>
            <a:r>
              <a:rPr lang="en-US" altLang="ja-JP" sz="800" dirty="0">
                <a:latin typeface="Meiryo UI" panose="020B0604030504040204" pitchFamily="34" charset="-128"/>
                <a:ea typeface="Meiryo UI" panose="020B0604030504040204" pitchFamily="34" charset="-128"/>
              </a:rPr>
              <a:t>152cm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1.5L</a:t>
            </a:r>
            <a:r>
              <a:rPr lang="ja-JP" altLang="en-US" sz="800" dirty="0">
                <a:latin typeface="Meiryo UI" panose="020B0604030504040204" pitchFamily="34" charset="-128"/>
                <a:ea typeface="Meiryo UI" panose="020B0604030504040204" pitchFamily="34" charset="-128"/>
              </a:rPr>
              <a:t>　　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付属品：</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カラナビ付き（取り外し可能）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水分などを弾く、撥水加工をしたリップストップ生地を使ったミニサコッシュ。袋口はファスナー仕様で柄付きの紐や取り外し可能なカラビナを装備。キャンプ・アウトドア、フェスでも重宝します。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CAD9BB81-8E0F-E03B-8B8B-E8A7A933B5F0}"/>
              </a:ext>
            </a:extLst>
          </p:cNvPr>
          <p:cNvPicPr>
            <a:picLocks noChangeAspect="1"/>
          </p:cNvPicPr>
          <p:nvPr/>
        </p:nvPicPr>
        <p:blipFill>
          <a:blip r:embed="rId5"/>
          <a:stretch>
            <a:fillRect/>
          </a:stretch>
        </p:blipFill>
        <p:spPr>
          <a:xfrm>
            <a:off x="709624" y="1371901"/>
            <a:ext cx="3643520" cy="3643520"/>
          </a:xfrm>
          <a:prstGeom prst="rect">
            <a:avLst/>
          </a:prstGeom>
        </p:spPr>
      </p:pic>
    </p:spTree>
    <p:extLst>
      <p:ext uri="{BB962C8B-B14F-4D97-AF65-F5344CB8AC3E}">
        <p14:creationId xmlns:p14="http://schemas.microsoft.com/office/powerpoint/2010/main" val="341870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アイスネックリング</a:t>
            </a: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ポーチ付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本体／（外側）</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（内容物）</a:t>
            </a:r>
            <a:r>
              <a:rPr lang="en-US" altLang="ja-JP" sz="900" dirty="0">
                <a:latin typeface="Meiryo UI" panose="020B0604030504040204" pitchFamily="34" charset="-128"/>
                <a:ea typeface="Meiryo UI" panose="020B0604030504040204" pitchFamily="34" charset="-128"/>
              </a:rPr>
              <a:t>PCM</a:t>
            </a:r>
            <a:r>
              <a:rPr lang="ja-JP" altLang="en-US" sz="900" dirty="0">
                <a:latin typeface="Meiryo UI" panose="020B0604030504040204" pitchFamily="34" charset="-128"/>
                <a:ea typeface="Meiryo UI" panose="020B0604030504040204" pitchFamily="34" charset="-128"/>
              </a:rPr>
              <a:t>　　ポーチ／</a:t>
            </a:r>
            <a:r>
              <a:rPr lang="en-US" altLang="ja-JP" sz="900" dirty="0">
                <a:latin typeface="Meiryo UI" panose="020B0604030504040204" pitchFamily="34" charset="-128"/>
                <a:ea typeface="Meiryo UI" panose="020B0604030504040204" pitchFamily="34" charset="-128"/>
              </a:rPr>
              <a:t>EVA</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本体／首回り約</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ポーチ／約</a:t>
            </a:r>
            <a:r>
              <a:rPr lang="en-US" altLang="ja-JP" sz="900" dirty="0">
                <a:latin typeface="Meiryo UI" panose="020B0604030504040204" pitchFamily="34" charset="-128"/>
                <a:ea typeface="Meiryo UI" panose="020B0604030504040204" pitchFamily="34" charset="-128"/>
              </a:rPr>
              <a:t>W185×H195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取説付</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HDPE</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3280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真夏の熱中症対策にオススメのアイスネックリング。冷蔵庫・冷凍庫・冷水でリングを冷やせばくり返し何度も使用することができます。冷やしたリングを収納して持ち歩ける専用ポーチ付きです。</a:t>
            </a:r>
          </a:p>
          <a:p>
            <a:pPr algn="just">
              <a:lnSpc>
                <a:spcPts val="2400"/>
              </a:lnSpc>
            </a:pPr>
            <a:endParaRPr lang="ja-JP" altLang="en-US" sz="1600" b="0" i="0" dirty="0">
              <a:solidFill>
                <a:srgbClr val="333333"/>
              </a:solidFill>
              <a:effectLst/>
              <a:highlight>
                <a:srgbClr val="FFFFFF"/>
              </a:highligh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3ADCF03B-3EC6-5EF1-D83D-B8C6D082AE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859" y="1486949"/>
            <a:ext cx="3485099" cy="348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656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アダプター</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ポート</a:t>
            </a:r>
            <a:r>
              <a:rPr lang="en-US" altLang="ja-JP" sz="2000" dirty="0">
                <a:solidFill>
                  <a:schemeClr val="bg1"/>
                </a:solidFill>
                <a:latin typeface="Meiryo UI" panose="020B0604030504040204" pitchFamily="34" charset="-128"/>
                <a:ea typeface="Meiryo UI" panose="020B0604030504040204" pitchFamily="34" charset="-128"/>
              </a:rPr>
              <a:t>(3.4A)</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カラー展開：ネイビー、オリーブ、グレージュ</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46×</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28mm</a:t>
            </a:r>
          </a:p>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2</a:t>
            </a:r>
            <a:r>
              <a:rPr lang="ja-JP" altLang="en-US" sz="1600" dirty="0"/>
              <a:t>台同時に急速充電ができる</a:t>
            </a:r>
            <a:r>
              <a:rPr lang="en-US" altLang="ja-JP" sz="1600" dirty="0"/>
              <a:t>USB</a:t>
            </a:r>
            <a:r>
              <a:rPr lang="ja-JP" altLang="en-US" sz="1600" dirty="0"/>
              <a:t>アダプター。プラグ部分を折り畳んで収納できるので、持ち運びにとても便利！オリジナルの名入れやプリントをすればノベルティグッズや物販用に最適です。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CB77F2A-F482-36F7-9542-55F9108974BD}"/>
              </a:ext>
            </a:extLst>
          </p:cNvPr>
          <p:cNvPicPr>
            <a:picLocks noChangeAspect="1"/>
          </p:cNvPicPr>
          <p:nvPr/>
        </p:nvPicPr>
        <p:blipFill>
          <a:blip r:embed="rId5"/>
          <a:stretch>
            <a:fillRect/>
          </a:stretch>
        </p:blipFill>
        <p:spPr>
          <a:xfrm>
            <a:off x="718975" y="1399162"/>
            <a:ext cx="3624446" cy="3624446"/>
          </a:xfrm>
          <a:prstGeom prst="rect">
            <a:avLst/>
          </a:prstGeom>
        </p:spPr>
      </p:pic>
    </p:spTree>
    <p:extLst>
      <p:ext uri="{BB962C8B-B14F-4D97-AF65-F5344CB8AC3E}">
        <p14:creationId xmlns:p14="http://schemas.microsoft.com/office/powerpoint/2010/main" val="99316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ライトナイロン リップストップ サコッシュ</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5</a:t>
            </a:r>
            <a:r>
              <a:rPr lang="ja-JP" altLang="en-US" sz="800" dirty="0">
                <a:latin typeface="Meiryo UI" panose="020B0604030504040204" pitchFamily="34" charset="-128"/>
                <a:ea typeface="Meiryo UI" panose="020B0604030504040204" pitchFamily="34" charset="-128"/>
              </a:rPr>
              <a:t>色</a:t>
            </a:r>
            <a:endParaRPr lang="en-US" altLang="ja-JP" sz="800" dirty="0">
              <a:latin typeface="Meiryo UI" panose="020B0604030504040204" pitchFamily="34" charset="-128"/>
              <a:ea typeface="Meiryo UI" panose="020B0604030504040204" pitchFamily="34" charset="-128"/>
            </a:endParaRPr>
          </a:p>
          <a:p>
            <a:r>
              <a:rPr lang="ja-JP" altLang="en-US" sz="800" dirty="0">
                <a:latin typeface="Meiryo UI" panose="020B0604030504040204" pitchFamily="34" charset="-128"/>
                <a:ea typeface="Meiryo UI" panose="020B0604030504040204" pitchFamily="34" charset="-128"/>
              </a:rPr>
              <a:t>素材：ナイロン</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％（リップストップ生地）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丸ひも部分：ポリエステル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a:t>
            </a:r>
          </a:p>
          <a:p>
            <a:r>
              <a:rPr lang="ja-JP" altLang="en-US" sz="800" dirty="0">
                <a:latin typeface="Meiryo UI" panose="020B0604030504040204" pitchFamily="34" charset="-128"/>
                <a:ea typeface="Meiryo UI" panose="020B0604030504040204" pitchFamily="34" charset="-128"/>
              </a:rPr>
              <a:t>サイズ：横</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縦</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奥行</a:t>
            </a:r>
            <a:r>
              <a:rPr lang="en-US" altLang="ja-JP" sz="800" dirty="0">
                <a:latin typeface="Meiryo UI" panose="020B0604030504040204" pitchFamily="34" charset="-128"/>
                <a:ea typeface="Meiryo UI" panose="020B0604030504040204" pitchFamily="34" charset="-128"/>
              </a:rPr>
              <a:t>5cm</a:t>
            </a:r>
            <a:r>
              <a:rPr lang="ja-JP" altLang="en-US" sz="800" dirty="0">
                <a:latin typeface="Meiryo UI" panose="020B0604030504040204" pitchFamily="34" charset="-128"/>
                <a:ea typeface="Meiryo UI" panose="020B0604030504040204" pitchFamily="34" charset="-128"/>
              </a:rPr>
              <a:t>、ショルダーコードの長さ</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2L</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インクジェットプリントに関しての取扱注意</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色彩は実際と異なる場合があります。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ショルダーコードの長さは調節可能（最長</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ワンマイルバッグに最適なナイロン製サコッシュ。軽くて丈夫な素材で、お財布・スマホ・パスケースなどもしっかり収納可能！ストラップの長さをワンタッチで調整できるアジャスター付きです。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A00A29-6F36-52F6-86BE-4BDFEA20EFE0}"/>
              </a:ext>
            </a:extLst>
          </p:cNvPr>
          <p:cNvPicPr>
            <a:picLocks noChangeAspect="1"/>
          </p:cNvPicPr>
          <p:nvPr/>
        </p:nvPicPr>
        <p:blipFill>
          <a:blip r:embed="rId5"/>
          <a:stretch>
            <a:fillRect/>
          </a:stretch>
        </p:blipFill>
        <p:spPr>
          <a:xfrm>
            <a:off x="724120" y="1422052"/>
            <a:ext cx="3628872" cy="3628872"/>
          </a:xfrm>
          <a:prstGeom prst="rect">
            <a:avLst/>
          </a:prstGeom>
        </p:spPr>
      </p:pic>
    </p:spTree>
    <p:extLst>
      <p:ext uri="{BB962C8B-B14F-4D97-AF65-F5344CB8AC3E}">
        <p14:creationId xmlns:p14="http://schemas.microsoft.com/office/powerpoint/2010/main" val="876644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マルシェバッグ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カラー展開：ネイビー、チャコールブラック、グレー、ミントブルー、セージグリーン、スモークピンク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510×350×φ200(mm)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55×360(mm)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18L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くすみカラーでおしゃれな形状のマルシェバッグ。くるりと丸めてゴムバンドで留めればコンパクトにまとまるので、食料品や日用品の買出し用エコバッグに最適です。特典や景品として重宝します。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26E902C1-DFFD-CD82-02AE-6DC9DEF4CB4B}"/>
              </a:ext>
            </a:extLst>
          </p:cNvPr>
          <p:cNvPicPr>
            <a:picLocks noChangeAspect="1"/>
          </p:cNvPicPr>
          <p:nvPr/>
        </p:nvPicPr>
        <p:blipFill>
          <a:blip r:embed="rId5"/>
          <a:stretch>
            <a:fillRect/>
          </a:stretch>
        </p:blipFill>
        <p:spPr>
          <a:xfrm>
            <a:off x="733228" y="1379507"/>
            <a:ext cx="3550831" cy="3550831"/>
          </a:xfrm>
          <a:prstGeom prst="rect">
            <a:avLst/>
          </a:prstGeom>
        </p:spPr>
      </p:pic>
    </p:spTree>
    <p:extLst>
      <p:ext uri="{BB962C8B-B14F-4D97-AF65-F5344CB8AC3E}">
        <p14:creationId xmlns:p14="http://schemas.microsoft.com/office/powerpoint/2010/main" val="2605595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キャンバスツールトート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480×280×160(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14</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表と裏にそれぞれ</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つずつあるポケットがとっても便利で様々なシーンに役立つキャンバストートです。カラーバリエーションはナチュラルと無いとブラックの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A934E9E-7A6C-7A6B-5D5B-F357C273E2C6}"/>
              </a:ext>
            </a:extLst>
          </p:cNvPr>
          <p:cNvPicPr>
            <a:picLocks noChangeAspect="1"/>
          </p:cNvPicPr>
          <p:nvPr/>
        </p:nvPicPr>
        <p:blipFill>
          <a:blip r:embed="rId5"/>
          <a:stretch>
            <a:fillRect/>
          </a:stretch>
        </p:blipFill>
        <p:spPr>
          <a:xfrm>
            <a:off x="721076" y="1383994"/>
            <a:ext cx="3622346" cy="3622346"/>
          </a:xfrm>
          <a:prstGeom prst="rect">
            <a:avLst/>
          </a:prstGeom>
        </p:spPr>
      </p:pic>
    </p:spTree>
    <p:extLst>
      <p:ext uri="{BB962C8B-B14F-4D97-AF65-F5344CB8AC3E}">
        <p14:creationId xmlns:p14="http://schemas.microsoft.com/office/powerpoint/2010/main" val="4001717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エコモ・フワリエ 保冷温買い物カゴバッグ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/260×355×255mm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φ80×220mm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スーパーの買い物カゴにぴったりセットできるカゴバッグ。内側をシルバーコーティングしているため保冷温効果に優れており、またコンパクトにたためて持ち歩ける点も高ポイントです。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FAB19317-1E24-B1E3-08D9-DFC3AFC9A262}"/>
              </a:ext>
            </a:extLst>
          </p:cNvPr>
          <p:cNvPicPr>
            <a:picLocks noChangeAspect="1"/>
          </p:cNvPicPr>
          <p:nvPr/>
        </p:nvPicPr>
        <p:blipFill>
          <a:blip r:embed="rId5"/>
          <a:stretch>
            <a:fillRect/>
          </a:stretch>
        </p:blipFill>
        <p:spPr>
          <a:xfrm>
            <a:off x="599545" y="1374510"/>
            <a:ext cx="3655246" cy="3655246"/>
          </a:xfrm>
          <a:prstGeom prst="rect">
            <a:avLst/>
          </a:prstGeom>
        </p:spPr>
      </p:pic>
    </p:spTree>
    <p:extLst>
      <p:ext uri="{BB962C8B-B14F-4D97-AF65-F5344CB8AC3E}">
        <p14:creationId xmlns:p14="http://schemas.microsoft.com/office/powerpoint/2010/main" val="126974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デスクライト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41cmmm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,68×35×130mm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パソコンの</a:t>
            </a:r>
            <a:r>
              <a:rPr lang="en-US" altLang="ja-JP" sz="1600" dirty="0"/>
              <a:t>USB</a:t>
            </a:r>
            <a:r>
              <a:rPr lang="ja-JP" altLang="en-US" sz="1600" dirty="0"/>
              <a:t>ポートに挿すだけで使える</a:t>
            </a:r>
            <a:r>
              <a:rPr lang="en-US" altLang="ja-JP" sz="1600" dirty="0"/>
              <a:t>USB</a:t>
            </a:r>
            <a:r>
              <a:rPr lang="ja-JP" altLang="en-US" sz="1600" dirty="0"/>
              <a:t>給電式デスクライト。卓上やベッドサイドで使いやすい、</a:t>
            </a:r>
            <a:r>
              <a:rPr lang="en-US" altLang="ja-JP" sz="1600" dirty="0"/>
              <a:t>360</a:t>
            </a:r>
            <a:r>
              <a:rPr lang="ja-JP" altLang="en-US" sz="1600" dirty="0"/>
              <a:t>度角度調整自由なフレキシブルアームを採用。明るさは</a:t>
            </a:r>
            <a:r>
              <a:rPr lang="en-US" altLang="ja-JP" sz="1600" dirty="0"/>
              <a:t>3</a:t>
            </a:r>
            <a:r>
              <a:rPr lang="ja-JP" altLang="en-US" sz="1600" dirty="0"/>
              <a:t>段階で調整できます。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6B6E9AF-377C-5D10-674D-37F605E89512}"/>
              </a:ext>
            </a:extLst>
          </p:cNvPr>
          <p:cNvPicPr>
            <a:picLocks noChangeAspect="1"/>
          </p:cNvPicPr>
          <p:nvPr/>
        </p:nvPicPr>
        <p:blipFill>
          <a:blip r:embed="rId5"/>
          <a:stretch>
            <a:fillRect/>
          </a:stretch>
        </p:blipFill>
        <p:spPr>
          <a:xfrm>
            <a:off x="747637" y="1435347"/>
            <a:ext cx="3581400" cy="3581400"/>
          </a:xfrm>
          <a:prstGeom prst="rect">
            <a:avLst/>
          </a:prstGeom>
        </p:spPr>
      </p:pic>
    </p:spTree>
    <p:extLst>
      <p:ext uri="{BB962C8B-B14F-4D97-AF65-F5344CB8AC3E}">
        <p14:creationId xmlns:p14="http://schemas.microsoft.com/office/powerpoint/2010/main" val="603876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ワイヤレス充電器 スクエア </a:t>
            </a:r>
            <a:r>
              <a:rPr lang="en-US" altLang="ja-JP" sz="2000" dirty="0">
                <a:solidFill>
                  <a:schemeClr val="bg1"/>
                </a:solidFill>
                <a:latin typeface="Meiryo UI" panose="020B0604030504040204" pitchFamily="34" charset="-128"/>
                <a:ea typeface="Meiryo UI" panose="020B0604030504040204" pitchFamily="34" charset="-128"/>
              </a:rPr>
              <a:t>5</a:t>
            </a:r>
            <a:r>
              <a:rPr lang="en" altLang="ja-JP" sz="2000" dirty="0">
                <a:solidFill>
                  <a:schemeClr val="bg1"/>
                </a:solidFill>
                <a:latin typeface="Meiryo UI" panose="020B0604030504040204" pitchFamily="34" charset="-128"/>
                <a:ea typeface="Meiryo UI" panose="020B0604030504040204" pitchFamily="34" charset="-128"/>
              </a:rPr>
              <a:t>W</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90×90×9(mm)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能：出力</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W</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r>
              <a:rPr lang="en" altLang="ja-JP" sz="900" dirty="0">
                <a:latin typeface="Meiryo UI" panose="020B0604030504040204" pitchFamily="34" charset="-128"/>
                <a:ea typeface="Meiryo UI" panose="020B0604030504040204" pitchFamily="34" charset="-128"/>
              </a:rPr>
              <a:t>Qi</a:t>
            </a:r>
            <a:r>
              <a:rPr lang="ja-JP" altLang="en-US" sz="900">
                <a:latin typeface="Meiryo UI" panose="020B0604030504040204" pitchFamily="34" charset="-128"/>
                <a:ea typeface="Meiryo UI" panose="020B0604030504040204" pitchFamily="34" charset="-128"/>
              </a:rPr>
              <a:t>規格対応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Qi</a:t>
            </a:r>
            <a:r>
              <a:rPr lang="ja-JP" altLang="en-US" sz="1600">
                <a:latin typeface="Meiryo UI" panose="020B0604030504040204" pitchFamily="34" charset="-128"/>
                <a:ea typeface="Meiryo UI" panose="020B0604030504040204" pitchFamily="34" charset="-128"/>
              </a:rPr>
              <a:t>規格対応スマホを置くだけで充電できるスクエアタイプのワイヤレス充電器です。フルカラーのオリジナル名入れが可能ですので、のベルティ用やオリジナルグッズ用にも最適です。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54876A7-D560-2891-E6FF-C6BE7CB54719}"/>
              </a:ext>
            </a:extLst>
          </p:cNvPr>
          <p:cNvPicPr>
            <a:picLocks noChangeAspect="1"/>
          </p:cNvPicPr>
          <p:nvPr/>
        </p:nvPicPr>
        <p:blipFill>
          <a:blip r:embed="rId5"/>
          <a:stretch>
            <a:fillRect/>
          </a:stretch>
        </p:blipFill>
        <p:spPr>
          <a:xfrm>
            <a:off x="712686" y="1447798"/>
            <a:ext cx="3524250" cy="3524250"/>
          </a:xfrm>
          <a:prstGeom prst="rect">
            <a:avLst/>
          </a:prstGeom>
        </p:spPr>
      </p:pic>
    </p:spTree>
    <p:extLst>
      <p:ext uri="{BB962C8B-B14F-4D97-AF65-F5344CB8AC3E}">
        <p14:creationId xmlns:p14="http://schemas.microsoft.com/office/powerpoint/2010/main" val="1215831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やわらか</a:t>
            </a:r>
            <a:r>
              <a:rPr lang="en-US" altLang="ja-JP" sz="2000" dirty="0">
                <a:solidFill>
                  <a:schemeClr val="bg1"/>
                </a:solidFill>
                <a:latin typeface="Meiryo UI" panose="020B0604030504040204" pitchFamily="34" charset="-128"/>
                <a:ea typeface="Meiryo UI" panose="020B0604030504040204" pitchFamily="34" charset="-128"/>
              </a:rPr>
              <a:t>ECO</a:t>
            </a:r>
            <a:r>
              <a:rPr lang="ja-JP" altLang="en-US" sz="2000" dirty="0">
                <a:solidFill>
                  <a:schemeClr val="bg1"/>
                </a:solidFill>
                <a:latin typeface="Meiryo UI" panose="020B0604030504040204" pitchFamily="34" charset="-128"/>
                <a:ea typeface="Meiryo UI" panose="020B0604030504040204" pitchFamily="34" charset="-128"/>
              </a:rPr>
              <a:t>湯たんぽ</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素材：本体：ポリ塩化ビニル、ポリプロピレン、シリコーンゴムカバー：ポリエステル フック：</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255×150×55mm </a:t>
            </a:r>
            <a:r>
              <a:rPr lang="ja-JP" altLang="en-US" sz="900" dirty="0">
                <a:latin typeface="Meiryo UI" panose="020B0604030504040204" pitchFamily="34" charset="-128"/>
                <a:ea typeface="Meiryo UI" panose="020B0604030504040204" pitchFamily="34" charset="-128"/>
              </a:rPr>
              <a:t>カバー：</a:t>
            </a:r>
            <a:r>
              <a:rPr lang="en-US" altLang="ja-JP" sz="900" dirty="0">
                <a:latin typeface="Meiryo UI" panose="020B0604030504040204" pitchFamily="34" charset="-128"/>
                <a:ea typeface="Meiryo UI" panose="020B0604030504040204" pitchFamily="34" charset="-128"/>
              </a:rPr>
              <a:t>260×160×20mm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800ml </a:t>
            </a:r>
            <a:r>
              <a:rPr lang="ja-JP" altLang="en-US" sz="900" dirty="0">
                <a:latin typeface="Meiryo UI" panose="020B0604030504040204" pitchFamily="34" charset="-128"/>
                <a:ea typeface="Meiryo UI" panose="020B0604030504040204" pitchFamily="34" charset="-128"/>
              </a:rPr>
              <a:t>セット内容：本体、カバー、フック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ふんわりした感触で、洗えるカバー付のやわらか湯たんぽ。</a:t>
            </a:r>
            <a:r>
              <a:rPr lang="en-US" altLang="ja-JP" sz="1600" dirty="0"/>
              <a:t>S</a:t>
            </a:r>
            <a:r>
              <a:rPr lang="ja-JP" altLang="en-US" sz="1600" dirty="0"/>
              <a:t>字フックに吊るして、直接手に持たずに安心してお湯を注げます。持ち運べるコンパクトサイズで、自宅・職場・屋外どこでも使えます。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ED88EDE6-47E6-FB93-530A-31852D29C5F4}"/>
              </a:ext>
            </a:extLst>
          </p:cNvPr>
          <p:cNvPicPr>
            <a:picLocks noChangeAspect="1"/>
          </p:cNvPicPr>
          <p:nvPr/>
        </p:nvPicPr>
        <p:blipFill>
          <a:blip r:embed="rId5"/>
          <a:stretch>
            <a:fillRect/>
          </a:stretch>
        </p:blipFill>
        <p:spPr>
          <a:xfrm>
            <a:off x="724362" y="1487060"/>
            <a:ext cx="3542696" cy="3542696"/>
          </a:xfrm>
          <a:prstGeom prst="rect">
            <a:avLst/>
          </a:prstGeom>
        </p:spPr>
      </p:pic>
    </p:spTree>
    <p:extLst>
      <p:ext uri="{BB962C8B-B14F-4D97-AF65-F5344CB8AC3E}">
        <p14:creationId xmlns:p14="http://schemas.microsoft.com/office/powerpoint/2010/main" val="497321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ポケッタブルレジカゴトート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92350"/>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本体／約</a:t>
            </a:r>
            <a:r>
              <a:rPr lang="en-US" altLang="ja-JP" sz="900" dirty="0">
                <a:latin typeface="Meiryo UI" panose="020B0604030504040204" pitchFamily="34" charset="-128"/>
                <a:ea typeface="Meiryo UI" panose="020B0604030504040204" pitchFamily="34" charset="-128"/>
              </a:rPr>
              <a:t>W360×H260×D230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W35×H530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20L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8540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69985"/>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軽くて持ち運びしやすいポケッタブル仕様のレジカゴトートバッグ。巾着サイド部分に切れ目が入っているので、大き目のレジカゴにも設置できて、カゴに入れた荷物を詰め替えなしで持ち運べます。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4422789E-32BB-6A32-D822-93933F3602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22" y="1507794"/>
            <a:ext cx="3817096" cy="381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235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 ラウンドコップボトル </a:t>
            </a:r>
            <a:r>
              <a:rPr lang="en-US" altLang="ja-JP" sz="2000" dirty="0">
                <a:solidFill>
                  <a:schemeClr val="bg1"/>
                </a:solidFill>
                <a:latin typeface="Meiryo UI" panose="020B0604030504040204" pitchFamily="34" charset="-128"/>
                <a:ea typeface="Meiryo UI" panose="020B0604030504040204" pitchFamily="34" charset="-128"/>
              </a:rPr>
              <a:t>330ml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202×87×67mm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備考：真空構造、容量</a:t>
            </a:r>
            <a:r>
              <a:rPr lang="en-US" altLang="ja-JP" sz="900" dirty="0">
                <a:latin typeface="Meiryo UI" panose="020B0604030504040204" pitchFamily="34" charset="-128"/>
                <a:ea typeface="Meiryo UI" panose="020B0604030504040204" pitchFamily="34" charset="-128"/>
              </a:rPr>
              <a:t>/330ml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コップになるキャップがどこか懐かしく見た目にもかわいい</a:t>
            </a:r>
            <a:r>
              <a:rPr lang="en-US" altLang="ja-JP" sz="1600" dirty="0"/>
              <a:t>330ml</a:t>
            </a:r>
            <a:r>
              <a:rPr lang="ja-JP" altLang="en-US" sz="1600" dirty="0"/>
              <a:t>サイズのステンレスボトルです。真空構造のため保冷温効果が高く、美味しい飲み物を美味しい温度のまま持ち歩けます。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22B2374-5B85-BC38-15D6-356B0C173459}"/>
              </a:ext>
            </a:extLst>
          </p:cNvPr>
          <p:cNvPicPr>
            <a:picLocks noChangeAspect="1"/>
          </p:cNvPicPr>
          <p:nvPr/>
        </p:nvPicPr>
        <p:blipFill>
          <a:blip r:embed="rId5"/>
          <a:stretch>
            <a:fillRect/>
          </a:stretch>
        </p:blipFill>
        <p:spPr>
          <a:xfrm>
            <a:off x="689891" y="1371901"/>
            <a:ext cx="3723542" cy="3723542"/>
          </a:xfrm>
          <a:prstGeom prst="rect">
            <a:avLst/>
          </a:prstGeom>
        </p:spPr>
      </p:pic>
    </p:spTree>
    <p:extLst>
      <p:ext uri="{BB962C8B-B14F-4D97-AF65-F5344CB8AC3E}">
        <p14:creationId xmlns:p14="http://schemas.microsoft.com/office/powerpoint/2010/main" val="952725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目盛り付フロストボトル </a:t>
            </a:r>
            <a:r>
              <a:rPr lang="en-US" altLang="ja-JP" sz="2000" dirty="0">
                <a:solidFill>
                  <a:schemeClr val="bg1"/>
                </a:solidFill>
                <a:latin typeface="Meiryo UI" panose="020B0604030504040204" pitchFamily="34" charset="-128"/>
                <a:ea typeface="Meiryo UI" panose="020B0604030504040204" pitchFamily="34" charset="-128"/>
              </a:rPr>
              <a:t>360ml </a:t>
            </a:r>
            <a:r>
              <a:rPr lang="ja-JP" altLang="en-US" sz="2000" dirty="0">
                <a:solidFill>
                  <a:schemeClr val="bg1"/>
                </a:solidFill>
                <a:latin typeface="Meiryo UI" panose="020B0604030504040204" pitchFamily="34" charset="-128"/>
                <a:ea typeface="Meiryo UI" panose="020B0604030504040204" pitchFamily="34" charset="-128"/>
              </a:rPr>
              <a:t>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 シェイカーボール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サイズ：ボトル</a:t>
            </a:r>
            <a:r>
              <a:rPr lang="en-US" altLang="ja-JP" sz="900" dirty="0">
                <a:latin typeface="Meiryo UI" panose="020B0604030504040204" pitchFamily="34" charset="-128"/>
                <a:ea typeface="Meiryo UI" panose="020B0604030504040204" pitchFamily="34" charset="-128"/>
              </a:rPr>
              <a:t>/Φ58×186(mm) </a:t>
            </a:r>
            <a:r>
              <a:rPr lang="ja-JP" altLang="en-US" sz="900" dirty="0">
                <a:latin typeface="Meiryo UI" panose="020B0604030504040204" pitchFamily="34" charset="-128"/>
                <a:ea typeface="Meiryo UI" panose="020B0604030504040204" pitchFamily="34" charset="-128"/>
              </a:rPr>
              <a:t>シェイカーボール</a:t>
            </a:r>
            <a:r>
              <a:rPr lang="en-US" altLang="ja-JP" sz="900" dirty="0">
                <a:latin typeface="Meiryo UI" panose="020B0604030504040204" pitchFamily="34" charset="-128"/>
                <a:ea typeface="Meiryo UI" panose="020B0604030504040204" pitchFamily="34" charset="-128"/>
              </a:rPr>
              <a:t>/φ30×30(mm)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360ml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360ml</a:t>
            </a:r>
            <a:r>
              <a:rPr lang="ja-JP" altLang="en-US" sz="1600" dirty="0"/>
              <a:t>サイズの目盛り付きボトルとシリコンシェイカーボールのセットです。爽やかでオシャレなフロストデザインはどんなオリジナル名入れもよく映え、物販用にも販促用にもおすすめです。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F2FF8E13-A629-EE1D-B1B5-D28C8E437CD1}"/>
              </a:ext>
            </a:extLst>
          </p:cNvPr>
          <p:cNvPicPr>
            <a:picLocks noChangeAspect="1"/>
          </p:cNvPicPr>
          <p:nvPr/>
        </p:nvPicPr>
        <p:blipFill>
          <a:blip r:embed="rId5"/>
          <a:stretch>
            <a:fillRect/>
          </a:stretch>
        </p:blipFill>
        <p:spPr>
          <a:xfrm>
            <a:off x="630616" y="1326390"/>
            <a:ext cx="3734870" cy="3734870"/>
          </a:xfrm>
          <a:prstGeom prst="rect">
            <a:avLst/>
          </a:prstGeom>
        </p:spPr>
      </p:pic>
    </p:spTree>
    <p:extLst>
      <p:ext uri="{BB962C8B-B14F-4D97-AF65-F5344CB8AC3E}">
        <p14:creationId xmlns:p14="http://schemas.microsoft.com/office/powerpoint/2010/main" val="2953507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マルシェバッグ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再生コットン</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510×350×</a:t>
            </a:r>
            <a:r>
              <a:rPr lang="el-GR" altLang="ja-JP" sz="900" dirty="0">
                <a:latin typeface="Meiryo UI" panose="020B0604030504040204" pitchFamily="34" charset="-128"/>
                <a:ea typeface="Meiryo UI" panose="020B0604030504040204" pitchFamily="34" charset="-128"/>
              </a:rPr>
              <a:t>φ200(</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55×360(mm)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18</a:t>
            </a:r>
            <a:r>
              <a:rPr lang="en" altLang="ja-JP" sz="900" dirty="0">
                <a:latin typeface="Meiryo UI" panose="020B0604030504040204" pitchFamily="34" charset="-128"/>
                <a:ea typeface="Meiryo UI" panose="020B0604030504040204" pitchFamily="34" charset="-128"/>
              </a:rPr>
              <a:t>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考：加工した場合ゴムは留めずに折りたたみ、</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袋に入れた状態での納品になります。</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グレー・ネイビー・ベージュ・レッド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くるっと丸めてゴムで留めるとコンパクトになる見た目もお洒落なマルシェバッグです。再生コットン素材のため地球環境に優しい上、まるごと洗える点も高ポイント。</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8F9E59A-2977-6F40-B634-991142C6B1FB}"/>
              </a:ext>
            </a:extLst>
          </p:cNvPr>
          <p:cNvPicPr>
            <a:picLocks noChangeAspect="1"/>
          </p:cNvPicPr>
          <p:nvPr/>
        </p:nvPicPr>
        <p:blipFill>
          <a:blip r:embed="rId5"/>
          <a:stretch>
            <a:fillRect/>
          </a:stretch>
        </p:blipFill>
        <p:spPr>
          <a:xfrm>
            <a:off x="971349" y="1422052"/>
            <a:ext cx="3170014" cy="3462222"/>
          </a:xfrm>
          <a:prstGeom prst="rect">
            <a:avLst/>
          </a:prstGeom>
        </p:spPr>
      </p:pic>
    </p:spTree>
    <p:extLst>
      <p:ext uri="{BB962C8B-B14F-4D97-AF65-F5344CB8AC3E}">
        <p14:creationId xmlns:p14="http://schemas.microsoft.com/office/powerpoint/2010/main" val="3790254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アルミ軽量</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段折り畳み傘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カラー展開：本体色</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色（単色／色込）</a:t>
            </a:r>
          </a:p>
          <a:p>
            <a:r>
              <a:rPr lang="ja-JP" altLang="en-US" sz="900" dirty="0">
                <a:latin typeface="Meiryo UI" panose="020B0604030504040204" pitchFamily="34" charset="-128"/>
                <a:ea typeface="Meiryo UI" panose="020B0604030504040204" pitchFamily="34" charset="-128"/>
              </a:rPr>
              <a:t>素材：ﾎﾟﾝｼﾞｰ</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55cm×8</a:t>
            </a:r>
            <a:r>
              <a:rPr lang="ja-JP" altLang="en-US" sz="900" dirty="0">
                <a:latin typeface="Meiryo UI" panose="020B0604030504040204" pitchFamily="34" charset="-128"/>
                <a:ea typeface="Meiryo UI" panose="020B0604030504040204" pitchFamily="34" charset="-128"/>
              </a:rPr>
              <a:t>本骨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70751"/>
          </a:xfrm>
          <a:prstGeom prst="rect">
            <a:avLst/>
          </a:prstGeom>
          <a:noFill/>
        </p:spPr>
        <p:txBody>
          <a:bodyPr wrap="square" lIns="0" tIns="46800" rIns="0" spcCol="360000" rtlCol="0">
            <a:spAutoFit/>
          </a:bodyPr>
          <a:lstStyle/>
          <a:p>
            <a:pPr algn="just"/>
            <a:r>
              <a:rPr lang="en-US" altLang="ja-JP" sz="1600" dirty="0"/>
              <a:t>8</a:t>
            </a:r>
            <a:r>
              <a:rPr lang="ja-JP" altLang="en-US" sz="1600" dirty="0"/>
              <a:t>本骨で強度がある、アルミ製で軽量な親骨</a:t>
            </a:r>
            <a:r>
              <a:rPr lang="en-US" altLang="ja-JP" sz="1600" dirty="0"/>
              <a:t>55cm</a:t>
            </a:r>
            <a:r>
              <a:rPr lang="ja-JP" altLang="en-US" sz="1600" dirty="0"/>
              <a:t>の</a:t>
            </a:r>
            <a:r>
              <a:rPr lang="en-US" altLang="ja-JP" sz="1600" dirty="0"/>
              <a:t>3</a:t>
            </a:r>
            <a:r>
              <a:rPr lang="ja-JP" altLang="en-US" sz="1600" dirty="0"/>
              <a:t>段式折畳み傘。全</a:t>
            </a:r>
            <a:r>
              <a:rPr lang="en-US" altLang="ja-JP" sz="1600" dirty="0"/>
              <a:t>5</a:t>
            </a:r>
            <a:r>
              <a:rPr lang="ja-JP" altLang="en-US" sz="1600" dirty="0"/>
              <a:t>種のカラーからオリジナル名入れデザインに合った色を選択できます。賞品や物販品など多用途で使用できます。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6CA490F-B173-1C11-6CBB-EC716333103D}"/>
              </a:ext>
            </a:extLst>
          </p:cNvPr>
          <p:cNvPicPr>
            <a:picLocks noChangeAspect="1"/>
          </p:cNvPicPr>
          <p:nvPr/>
        </p:nvPicPr>
        <p:blipFill>
          <a:blip r:embed="rId5"/>
          <a:stretch>
            <a:fillRect/>
          </a:stretch>
        </p:blipFill>
        <p:spPr>
          <a:xfrm>
            <a:off x="783691" y="1454100"/>
            <a:ext cx="3432810" cy="3432810"/>
          </a:xfrm>
          <a:prstGeom prst="rect">
            <a:avLst/>
          </a:prstGeom>
        </p:spPr>
      </p:pic>
    </p:spTree>
    <p:extLst>
      <p:ext uri="{BB962C8B-B14F-4D97-AF65-F5344CB8AC3E}">
        <p14:creationId xmlns:p14="http://schemas.microsoft.com/office/powerpoint/2010/main" val="2180294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カチオン染めミニブランケット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680×500(mm)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200×320(mm)</a:t>
            </a:r>
          </a:p>
          <a:p>
            <a:r>
              <a:rPr lang="ja-JP" altLang="en-US" sz="900" dirty="0">
                <a:latin typeface="Meiryo UI" panose="020B0604030504040204" pitchFamily="34" charset="-128"/>
                <a:ea typeface="Meiryo UI" panose="020B0604030504040204" pitchFamily="34" charset="-128"/>
              </a:rPr>
              <a:t>包装 ：</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染色工程における</a:t>
            </a:r>
            <a:r>
              <a:rPr lang="en-US" altLang="ja-JP" sz="1600" dirty="0"/>
              <a:t>CO2</a:t>
            </a:r>
            <a:r>
              <a:rPr lang="ja-JP" altLang="en-US" sz="1600" dirty="0"/>
              <a:t>排出量が少なくエネルギー消費量も少ないため、地球環境に優しいカチオン染めで作られたミニブランケットです。</a:t>
            </a:r>
            <a:r>
              <a:rPr lang="en-US" altLang="ja-JP" sz="1600" dirty="0"/>
              <a:t>3</a:t>
            </a:r>
            <a:r>
              <a:rPr lang="ja-JP" altLang="en-US" sz="1600" dirty="0"/>
              <a:t>色のカラーバリエーションから選択可能。</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28A0FC1-E566-0B21-B5EC-7FC8796D1D33}"/>
              </a:ext>
            </a:extLst>
          </p:cNvPr>
          <p:cNvPicPr>
            <a:picLocks noChangeAspect="1"/>
          </p:cNvPicPr>
          <p:nvPr/>
        </p:nvPicPr>
        <p:blipFill>
          <a:blip r:embed="rId5"/>
          <a:stretch>
            <a:fillRect/>
          </a:stretch>
        </p:blipFill>
        <p:spPr>
          <a:xfrm>
            <a:off x="705542" y="1446427"/>
            <a:ext cx="3560089" cy="3560089"/>
          </a:xfrm>
          <a:prstGeom prst="rect">
            <a:avLst/>
          </a:prstGeom>
        </p:spPr>
      </p:pic>
    </p:spTree>
    <p:extLst>
      <p:ext uri="{BB962C8B-B14F-4D97-AF65-F5344CB8AC3E}">
        <p14:creationId xmlns:p14="http://schemas.microsoft.com/office/powerpoint/2010/main" val="2490776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280ml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108×53×108(mm)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蓋部分に油性ボールペンで何度も書き込みできて、洗剤で簡単に洗い流せる容量</a:t>
            </a:r>
            <a:r>
              <a:rPr lang="en-US" altLang="ja-JP" sz="1600" dirty="0"/>
              <a:t>280ml</a:t>
            </a:r>
            <a:r>
              <a:rPr lang="ja-JP" altLang="en-US" sz="1600" dirty="0"/>
              <a:t>のフードコンテナ。中身の食品の消費期限を記載して管理すれば、フードロス削減に繋がるエコな商品です。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42ED9677-E016-4AFD-5A7B-49106A00002A}"/>
              </a:ext>
            </a:extLst>
          </p:cNvPr>
          <p:cNvPicPr>
            <a:picLocks noChangeAspect="1"/>
          </p:cNvPicPr>
          <p:nvPr/>
        </p:nvPicPr>
        <p:blipFill>
          <a:blip r:embed="rId5"/>
          <a:stretch>
            <a:fillRect/>
          </a:stretch>
        </p:blipFill>
        <p:spPr>
          <a:xfrm>
            <a:off x="633776" y="1355718"/>
            <a:ext cx="3709645" cy="3709645"/>
          </a:xfrm>
          <a:prstGeom prst="rect">
            <a:avLst/>
          </a:prstGeom>
        </p:spPr>
      </p:pic>
    </p:spTree>
    <p:extLst>
      <p:ext uri="{BB962C8B-B14F-4D97-AF65-F5344CB8AC3E}">
        <p14:creationId xmlns:p14="http://schemas.microsoft.com/office/powerpoint/2010/main" val="1154404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ポータブル首かけハンディファン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78×145×70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ネックストラップ付きで首から下げて使用することも可能なハンディファン。またデスク上に置いてスタンドファンとしても利用できてとっても便利！全</a:t>
            </a:r>
            <a:r>
              <a:rPr lang="en-US" altLang="ja-JP" sz="1600" dirty="0"/>
              <a:t>4</a:t>
            </a:r>
            <a:r>
              <a:rPr lang="ja-JP" altLang="en-US" sz="1600" dirty="0"/>
              <a:t>色展開から選択可能です。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49ED689-974D-5E47-EDD2-4EBDE5DBA53D}"/>
              </a:ext>
            </a:extLst>
          </p:cNvPr>
          <p:cNvPicPr>
            <a:picLocks noChangeAspect="1"/>
          </p:cNvPicPr>
          <p:nvPr/>
        </p:nvPicPr>
        <p:blipFill>
          <a:blip r:embed="rId5"/>
          <a:stretch>
            <a:fillRect/>
          </a:stretch>
        </p:blipFill>
        <p:spPr>
          <a:xfrm>
            <a:off x="709624" y="1378770"/>
            <a:ext cx="3650986" cy="3650986"/>
          </a:xfrm>
          <a:prstGeom prst="rect">
            <a:avLst/>
          </a:prstGeom>
        </p:spPr>
      </p:pic>
    </p:spTree>
    <p:extLst>
      <p:ext uri="{BB962C8B-B14F-4D97-AF65-F5344CB8AC3E}">
        <p14:creationId xmlns:p14="http://schemas.microsoft.com/office/powerpoint/2010/main" val="2210859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 コップボトル</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193×90×68mm</a:t>
            </a:r>
          </a:p>
          <a:p>
            <a:r>
              <a:rPr lang="ja-JP" altLang="en-US" sz="900" dirty="0">
                <a:latin typeface="Meiryo UI" panose="020B0604030504040204" pitchFamily="34" charset="-128"/>
                <a:ea typeface="Meiryo UI" panose="020B0604030504040204" pitchFamily="34" charset="-128"/>
              </a:rPr>
              <a:t>包   装：化粧箱</a:t>
            </a:r>
            <a:endParaRPr lang="en-US" altLang="ja-JP" sz="900" dirty="0">
              <a:latin typeface="Meiryo UI" panose="020B0604030504040204" pitchFamily="34" charset="-128"/>
              <a:ea typeface="Meiryo UI" panose="020B0604030504040204" pitchFamily="34" charset="-128"/>
            </a:endParaRPr>
          </a:p>
          <a:p>
            <a:r>
              <a:rPr lang="zh-TW" altLang="en-US" sz="900" dirty="0">
                <a:latin typeface="Meiryo UI" panose="020B0604030504040204" pitchFamily="34" charset="-128"/>
                <a:ea typeface="Meiryo UI" panose="020B0604030504040204" pitchFamily="34" charset="-128"/>
              </a:rPr>
              <a:t>容   量</a:t>
            </a:r>
            <a:r>
              <a:rPr lang="en-US" altLang="zh-TW" sz="900">
                <a:latin typeface="Meiryo UI" panose="020B0604030504040204" pitchFamily="34" charset="-128"/>
                <a:ea typeface="Meiryo UI" panose="020B0604030504040204" pitchFamily="34" charset="-128"/>
              </a:rPr>
              <a:t> :</a:t>
            </a:r>
            <a:r>
              <a:rPr lang="en-US" altLang="zh-TW" sz="900" dirty="0">
                <a:latin typeface="Meiryo UI" panose="020B0604030504040204" pitchFamily="34" charset="-128"/>
                <a:ea typeface="Meiryo UI" panose="020B0604030504040204" pitchFamily="34" charset="-128"/>
              </a:rPr>
              <a:t> </a:t>
            </a:r>
            <a:r>
              <a:rPr lang="en-US" altLang="zh-TW" sz="900">
                <a:latin typeface="Meiryo UI" panose="020B0604030504040204" pitchFamily="34" charset="-128"/>
                <a:ea typeface="Meiryo UI" panose="020B0604030504040204" pitchFamily="34" charset="-128"/>
              </a:rPr>
              <a:t>280ml</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a:t>
            </a:r>
            <a:r>
              <a:rPr lang="zh-TW" altLang="en-US" sz="900" dirty="0">
                <a:latin typeface="Meiryo UI" panose="020B0604030504040204" pitchFamily="34" charset="-128"/>
                <a:ea typeface="Meiryo UI" panose="020B0604030504040204" pitchFamily="34" charset="-128"/>
              </a:rPr>
              <a:t>真空構造</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ちょっとしたお出かけに丁度いい、</a:t>
            </a:r>
            <a:r>
              <a:rPr lang="en-US" altLang="ja-JP" sz="1600" dirty="0">
                <a:latin typeface="Meiryo UI" panose="020B0604030504040204" pitchFamily="34" charset="-128"/>
                <a:ea typeface="Meiryo UI" panose="020B0604030504040204" pitchFamily="34" charset="-128"/>
              </a:rPr>
              <a:t>280ml</a:t>
            </a:r>
            <a:r>
              <a:rPr lang="ja-JP" altLang="en-US" sz="1600" dirty="0">
                <a:latin typeface="Meiryo UI" panose="020B0604030504040204" pitchFamily="34" charset="-128"/>
                <a:ea typeface="Meiryo UI" panose="020B0604030504040204" pitchFamily="34" charset="-128"/>
              </a:rPr>
              <a:t>のコンパクトサイズ。トレンドカラーがおしゃれな、ステンレス真空構造のボトルです。蓋がコップになっているので、使いやすくて機能的です。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A69BCB5-A8D2-F641-8931-664C720CA2DF}"/>
              </a:ext>
            </a:extLst>
          </p:cNvPr>
          <p:cNvPicPr>
            <a:picLocks noChangeAspect="1"/>
          </p:cNvPicPr>
          <p:nvPr/>
        </p:nvPicPr>
        <p:blipFill>
          <a:blip r:embed="rId5"/>
          <a:stretch>
            <a:fillRect/>
          </a:stretch>
        </p:blipFill>
        <p:spPr>
          <a:xfrm>
            <a:off x="736535" y="1326765"/>
            <a:ext cx="3701649" cy="3701649"/>
          </a:xfrm>
          <a:prstGeom prst="rect">
            <a:avLst/>
          </a:prstGeom>
        </p:spPr>
      </p:pic>
    </p:spTree>
    <p:extLst>
      <p:ext uri="{BB962C8B-B14F-4D97-AF65-F5344CB8AC3E}">
        <p14:creationId xmlns:p14="http://schemas.microsoft.com/office/powerpoint/2010/main" val="1512180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ライトウォッシュキャンバスツールトート</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素材：コットン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480×280×160(mm)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30×600(mm)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14L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非常にシンプルなデザインのため、名入れプリントするオリジナルデザインもよく映えてオシャレな</a:t>
            </a:r>
            <a:r>
              <a:rPr lang="en-US" altLang="ja-JP" sz="1600" b="0" i="0" dirty="0">
                <a:solidFill>
                  <a:srgbClr val="333333"/>
                </a:solidFill>
                <a:effectLst/>
                <a:latin typeface="Meiryo UI" panose="020B0604030504040204" pitchFamily="50" charset="-128"/>
                <a:ea typeface="Meiryo UI" panose="020B0604030504040204" pitchFamily="50" charset="-128"/>
              </a:rPr>
              <a:t>300ml</a:t>
            </a:r>
            <a:r>
              <a:rPr lang="ja-JP" altLang="en-US" sz="1600" b="0" i="0" dirty="0">
                <a:solidFill>
                  <a:srgbClr val="333333"/>
                </a:solidFill>
                <a:effectLst/>
                <a:latin typeface="Meiryo UI" panose="020B0604030504040204" pitchFamily="50" charset="-128"/>
                <a:ea typeface="Meiryo UI" panose="020B0604030504040204" pitchFamily="50" charset="-128"/>
              </a:rPr>
              <a:t>タンブラー。外側が熱くならず、結露もしにくいため使い勝手は抜群です。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 name="図 6">
            <a:extLst>
              <a:ext uri="{FF2B5EF4-FFF2-40B4-BE49-F238E27FC236}">
                <a16:creationId xmlns:a16="http://schemas.microsoft.com/office/drawing/2014/main" id="{8E167132-5318-865A-604D-A0D8219A6CF8}"/>
              </a:ext>
            </a:extLst>
          </p:cNvPr>
          <p:cNvPicPr>
            <a:picLocks noChangeAspect="1"/>
          </p:cNvPicPr>
          <p:nvPr/>
        </p:nvPicPr>
        <p:blipFill>
          <a:blip r:embed="rId5"/>
          <a:stretch>
            <a:fillRect/>
          </a:stretch>
        </p:blipFill>
        <p:spPr>
          <a:xfrm>
            <a:off x="786176" y="1411148"/>
            <a:ext cx="3618608" cy="3618608"/>
          </a:xfrm>
          <a:prstGeom prst="rect">
            <a:avLst/>
          </a:prstGeom>
        </p:spPr>
      </p:pic>
    </p:spTree>
    <p:extLst>
      <p:ext uri="{BB962C8B-B14F-4D97-AF65-F5344CB8AC3E}">
        <p14:creationId xmlns:p14="http://schemas.microsoft.com/office/powerpoint/2010/main" val="1608917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 ラウンドタンブラー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カラー展開：ピンク・ブルー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φ89×115mm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備考：真空構造</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淡い色合いと丸みのあるフォルムがオシャレなタンブラーです。ステンレス素材を使用した真空構造となっているため保冷温効果も高く、特典用や記念用、景品用などにおすすめです。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5D0331C-D3A1-EA3F-F731-C9121A3CE8AA}"/>
              </a:ext>
            </a:extLst>
          </p:cNvPr>
          <p:cNvPicPr>
            <a:picLocks noChangeAspect="1"/>
          </p:cNvPicPr>
          <p:nvPr/>
        </p:nvPicPr>
        <p:blipFill>
          <a:blip r:embed="rId5"/>
          <a:stretch>
            <a:fillRect/>
          </a:stretch>
        </p:blipFill>
        <p:spPr>
          <a:xfrm>
            <a:off x="770981" y="1394923"/>
            <a:ext cx="3560089" cy="3560089"/>
          </a:xfrm>
          <a:prstGeom prst="rect">
            <a:avLst/>
          </a:prstGeom>
        </p:spPr>
      </p:pic>
    </p:spTree>
    <p:extLst>
      <p:ext uri="{BB962C8B-B14F-4D97-AF65-F5344CB8AC3E}">
        <p14:creationId xmlns:p14="http://schemas.microsoft.com/office/powerpoint/2010/main" val="2125503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4in1</a:t>
            </a:r>
            <a:r>
              <a:rPr lang="ja-JP" altLang="en-US" sz="2000" dirty="0">
                <a:solidFill>
                  <a:schemeClr val="bg1"/>
                </a:solidFill>
                <a:latin typeface="Meiryo UI" panose="020B0604030504040204" pitchFamily="34" charset="-128"/>
                <a:ea typeface="Meiryo UI" panose="020B0604030504040204" pitchFamily="34" charset="-128"/>
              </a:rPr>
              <a:t>ハブ</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アルミニウム</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箱入 箱サイズ</a:t>
            </a:r>
            <a:r>
              <a:rPr lang="en-US" altLang="ja-JP" sz="900" spc="200" dirty="0">
                <a:latin typeface="Meiryo UI" panose="020B0604030504040204" pitchFamily="34" charset="-128"/>
                <a:ea typeface="Meiryo UI" panose="020B0604030504040204" pitchFamily="34" charset="-128"/>
              </a:rPr>
              <a:t>/115×65×16mm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type-A×3</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type-C×1</a:t>
            </a:r>
            <a:r>
              <a:rPr lang="ja-JP" altLang="en-US" sz="900" spc="200" dirty="0">
                <a:latin typeface="Meiryo UI" panose="020B0604030504040204" pitchFamily="34" charset="-128"/>
                <a:ea typeface="Meiryo UI" panose="020B0604030504040204" pitchFamily="34" charset="-128"/>
              </a:rPr>
              <a:t>口</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type-C</a:t>
            </a:r>
            <a:r>
              <a:rPr lang="ja-JP" altLang="en-US" sz="1600" b="0" i="0" dirty="0">
                <a:solidFill>
                  <a:srgbClr val="333333"/>
                </a:solidFill>
                <a:effectLst/>
                <a:latin typeface="-apple-system"/>
              </a:rPr>
              <a:t>が</a:t>
            </a:r>
            <a:r>
              <a:rPr lang="en-US" altLang="ja-JP" sz="1600" b="0" i="0" dirty="0">
                <a:solidFill>
                  <a:srgbClr val="333333"/>
                </a:solidFill>
                <a:effectLst/>
                <a:latin typeface="-apple-system"/>
              </a:rPr>
              <a:t>1</a:t>
            </a:r>
            <a:r>
              <a:rPr lang="ja-JP" altLang="en-US" sz="1600" b="0" i="0" dirty="0">
                <a:solidFill>
                  <a:srgbClr val="333333"/>
                </a:solidFill>
                <a:effectLst/>
                <a:latin typeface="-apple-system"/>
              </a:rPr>
              <a:t>口、</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が</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口ついた、持っているとなにかと便利な</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ハブです。シンプルな形状でオリジナルの名入れプリントもよく映え、販促グッズとしても優秀です。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5E10C84-7079-4232-5329-FE83CAD3AA6A}"/>
              </a:ext>
            </a:extLst>
          </p:cNvPr>
          <p:cNvPicPr>
            <a:picLocks noChangeAspect="1"/>
          </p:cNvPicPr>
          <p:nvPr/>
        </p:nvPicPr>
        <p:blipFill>
          <a:blip r:embed="rId5"/>
          <a:stretch>
            <a:fillRect/>
          </a:stretch>
        </p:blipFill>
        <p:spPr>
          <a:xfrm>
            <a:off x="731891" y="1392379"/>
            <a:ext cx="3560088" cy="3560088"/>
          </a:xfrm>
          <a:prstGeom prst="rect">
            <a:avLst/>
          </a:prstGeom>
        </p:spPr>
      </p:pic>
    </p:spTree>
    <p:extLst>
      <p:ext uri="{BB962C8B-B14F-4D97-AF65-F5344CB8AC3E}">
        <p14:creationId xmlns:p14="http://schemas.microsoft.com/office/powerpoint/2010/main" val="61989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デイリーバッグ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カラー展開：ネイビー、チャコールブラック、グレー、ミントブルー、セージグリーン、スモークピンク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290×360(</a:t>
            </a:r>
            <a:r>
              <a:rPr lang="ja-JP" altLang="en-US" sz="900" dirty="0">
                <a:latin typeface="Meiryo UI" panose="020B0604030504040204" pitchFamily="34" charset="-128"/>
                <a:ea typeface="Meiryo UI" panose="020B0604030504040204" pitchFamily="34" charset="-128"/>
              </a:rPr>
              <a:t>持ち手を含む</a:t>
            </a:r>
            <a:r>
              <a:rPr lang="en-US" altLang="ja-JP" sz="900" dirty="0">
                <a:latin typeface="Meiryo UI" panose="020B0604030504040204" pitchFamily="34" charset="-128"/>
                <a:ea typeface="Meiryo UI" panose="020B0604030504040204" pitchFamily="34" charset="-128"/>
              </a:rPr>
              <a:t>540)(mm)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60×180(mm)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14L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老若男女問わず使える、くすみカラーがおしゃれなデイリーバッグ。くるりと丸めれば手のひらサイズにまとまり、大容量で底が広がりお弁当の持ち運びにも便利。販促用のエコバッグに最適です。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EEC5F0E-E30B-25C7-488E-DA279A6F2E22}"/>
              </a:ext>
            </a:extLst>
          </p:cNvPr>
          <p:cNvPicPr>
            <a:picLocks noChangeAspect="1"/>
          </p:cNvPicPr>
          <p:nvPr/>
        </p:nvPicPr>
        <p:blipFill>
          <a:blip r:embed="rId5"/>
          <a:stretch>
            <a:fillRect/>
          </a:stretch>
        </p:blipFill>
        <p:spPr>
          <a:xfrm>
            <a:off x="734956" y="1378022"/>
            <a:ext cx="3560089" cy="3560089"/>
          </a:xfrm>
          <a:prstGeom prst="rect">
            <a:avLst/>
          </a:prstGeom>
        </p:spPr>
      </p:pic>
    </p:spTree>
    <p:extLst>
      <p:ext uri="{BB962C8B-B14F-4D97-AF65-F5344CB8AC3E}">
        <p14:creationId xmlns:p14="http://schemas.microsoft.com/office/powerpoint/2010/main" val="3550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φ84×112(mm)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380ml</a:t>
            </a:r>
            <a:r>
              <a:rPr lang="ja-JP" altLang="en-US" sz="1600" dirty="0"/>
              <a:t>サイズのシンプルなタンブラー。カラーバリエーションが豊富でシンプルなデザインが映えます。ステンレス素材の真空二重構造で保冷・保温効果はバツグン、使い勝手の良いアイテムです。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F57AB3-3B1C-1DF6-D88F-DFBCF268B402}"/>
              </a:ext>
            </a:extLst>
          </p:cNvPr>
          <p:cNvPicPr>
            <a:picLocks noChangeAspect="1"/>
          </p:cNvPicPr>
          <p:nvPr/>
        </p:nvPicPr>
        <p:blipFill>
          <a:blip r:embed="rId5"/>
          <a:stretch>
            <a:fillRect/>
          </a:stretch>
        </p:blipFill>
        <p:spPr>
          <a:xfrm>
            <a:off x="668009" y="1371901"/>
            <a:ext cx="3639927" cy="3639927"/>
          </a:xfrm>
          <a:prstGeom prst="rect">
            <a:avLst/>
          </a:prstGeom>
        </p:spPr>
      </p:pic>
    </p:spTree>
    <p:extLst>
      <p:ext uri="{BB962C8B-B14F-4D97-AF65-F5344CB8AC3E}">
        <p14:creationId xmlns:p14="http://schemas.microsoft.com/office/powerpoint/2010/main" val="2061083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ワンプッシュステンレスボトル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素材：ステンレス鋼・シリコン・</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177×65×77mm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/180×70×70mm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片手ワンプッシュで開けることができるため、特にスポーツ時の水分補給に役立つ</a:t>
            </a:r>
            <a:r>
              <a:rPr lang="en-US" altLang="ja-JP" sz="1600" dirty="0"/>
              <a:t>320ml</a:t>
            </a:r>
            <a:r>
              <a:rPr lang="ja-JP" altLang="en-US" sz="1600" dirty="0"/>
              <a:t>サイズのステンレスボトルです。保冷・保温性にも優れているため、オールシーズン使えます。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D54E02C-BEA4-EAC1-3178-065A9F62A903}"/>
              </a:ext>
            </a:extLst>
          </p:cNvPr>
          <p:cNvPicPr>
            <a:picLocks noChangeAspect="1"/>
          </p:cNvPicPr>
          <p:nvPr/>
        </p:nvPicPr>
        <p:blipFill>
          <a:blip r:embed="rId5"/>
          <a:stretch>
            <a:fillRect/>
          </a:stretch>
        </p:blipFill>
        <p:spPr>
          <a:xfrm>
            <a:off x="759810" y="1394324"/>
            <a:ext cx="3524250" cy="3524250"/>
          </a:xfrm>
          <a:prstGeom prst="rect">
            <a:avLst/>
          </a:prstGeom>
        </p:spPr>
      </p:pic>
    </p:spTree>
    <p:extLst>
      <p:ext uri="{BB962C8B-B14F-4D97-AF65-F5344CB8AC3E}">
        <p14:creationId xmlns:p14="http://schemas.microsoft.com/office/powerpoint/2010/main" val="2950518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ラウンドサーモボトル </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素材：容器部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ステンレス、蓋</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・ステンレス・シリコン、ストラップ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W79×D75×H178mm(</a:t>
            </a:r>
            <a:r>
              <a:rPr lang="ja-JP" altLang="en-US" sz="900" dirty="0">
                <a:latin typeface="Meiryo UI" panose="020B0604030504040204" pitchFamily="34" charset="-128"/>
                <a:ea typeface="Meiryo UI" panose="020B0604030504040204" pitchFamily="34" charset="-128"/>
              </a:rPr>
              <a:t>幅はストラップを含む</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304g</a:t>
            </a:r>
          </a:p>
          <a:p>
            <a:r>
              <a:rPr lang="ja-JP" altLang="en-US" sz="900" dirty="0">
                <a:latin typeface="Meiryo UI" panose="020B0604030504040204" pitchFamily="34" charset="-128"/>
                <a:ea typeface="Meiryo UI" panose="020B0604030504040204" pitchFamily="34" charset="-128"/>
              </a:rPr>
              <a:t>包装：化粧箱</a:t>
            </a:r>
            <a:r>
              <a:rPr lang="en-US" altLang="ja-JP" sz="900" dirty="0">
                <a:latin typeface="Meiryo UI" panose="020B0604030504040204" pitchFamily="34" charset="-128"/>
                <a:ea typeface="Meiryo UI" panose="020B0604030504040204" pitchFamily="34" charset="-128"/>
              </a:rPr>
              <a:t>:W80×D80×H185mm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サイズのサーモボトル。指を引っ掛けられるリングと丸みを帯びたシルエットが可愛らしさを演出。真空二重構造のステンレス素材で保冷保温効果が高く、氷も簡単に入れられます。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DB07D12-B9D2-8665-25BC-A980A4CBE3E9}"/>
              </a:ext>
            </a:extLst>
          </p:cNvPr>
          <p:cNvPicPr>
            <a:picLocks noChangeAspect="1"/>
          </p:cNvPicPr>
          <p:nvPr/>
        </p:nvPicPr>
        <p:blipFill>
          <a:blip r:embed="rId5"/>
          <a:stretch>
            <a:fillRect/>
          </a:stretch>
        </p:blipFill>
        <p:spPr>
          <a:xfrm>
            <a:off x="708868" y="1343794"/>
            <a:ext cx="3707130" cy="3707130"/>
          </a:xfrm>
          <a:prstGeom prst="rect">
            <a:avLst/>
          </a:prstGeom>
        </p:spPr>
      </p:pic>
    </p:spTree>
    <p:extLst>
      <p:ext uri="{BB962C8B-B14F-4D97-AF65-F5344CB8AC3E}">
        <p14:creationId xmlns:p14="http://schemas.microsoft.com/office/powerpoint/2010/main" val="306883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折りたたみハンディ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W80×H174×D27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1000mm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ハンドル部分をコンパクトに折り畳めば、デスクファンとしても使える！小さく畳める持ち運びに便利な</a:t>
            </a:r>
            <a:r>
              <a:rPr lang="en-US" altLang="ja-JP" sz="1600" dirty="0"/>
              <a:t>USB</a:t>
            </a:r>
            <a:r>
              <a:rPr lang="ja-JP" altLang="en-US" sz="1600" dirty="0"/>
              <a:t>充電式のハンディファン。夏のライブ・イベント会場の物販品にもオススメです。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04BE45D3-A320-43C4-16CE-E577F5FD6469}"/>
              </a:ext>
            </a:extLst>
          </p:cNvPr>
          <p:cNvPicPr>
            <a:picLocks noChangeAspect="1"/>
          </p:cNvPicPr>
          <p:nvPr/>
        </p:nvPicPr>
        <p:blipFill>
          <a:blip r:embed="rId5"/>
          <a:stretch>
            <a:fillRect/>
          </a:stretch>
        </p:blipFill>
        <p:spPr>
          <a:xfrm>
            <a:off x="733664" y="1371901"/>
            <a:ext cx="3671454" cy="3671454"/>
          </a:xfrm>
          <a:prstGeom prst="rect">
            <a:avLst/>
          </a:prstGeom>
        </p:spPr>
      </p:pic>
    </p:spTree>
    <p:extLst>
      <p:ext uri="{BB962C8B-B14F-4D97-AF65-F5344CB8AC3E}">
        <p14:creationId xmlns:p14="http://schemas.microsoft.com/office/powerpoint/2010/main" val="2805142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124×53×124(mm)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油性ボールペンで蓋に書き込みができる容量</a:t>
            </a:r>
            <a:r>
              <a:rPr lang="en-US" altLang="ja-JP" sz="1600" dirty="0"/>
              <a:t>400ml</a:t>
            </a:r>
            <a:r>
              <a:rPr lang="ja-JP" altLang="en-US" sz="1600" dirty="0"/>
              <a:t>のフードコンテナ。中身の食品の消費期限を記載して管理すれば、フードロス削減に繋がります。洗剤で簡単に洗い流せて何度も書き込めます。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1890948B-01B1-C7F8-9B54-5ECCF89CB6F7}"/>
              </a:ext>
            </a:extLst>
          </p:cNvPr>
          <p:cNvPicPr>
            <a:picLocks noChangeAspect="1"/>
          </p:cNvPicPr>
          <p:nvPr/>
        </p:nvPicPr>
        <p:blipFill>
          <a:blip r:embed="rId5"/>
          <a:stretch>
            <a:fillRect/>
          </a:stretch>
        </p:blipFill>
        <p:spPr>
          <a:xfrm>
            <a:off x="670815" y="1357150"/>
            <a:ext cx="3672606" cy="3672606"/>
          </a:xfrm>
          <a:prstGeom prst="rect">
            <a:avLst/>
          </a:prstGeom>
        </p:spPr>
      </p:pic>
    </p:spTree>
    <p:extLst>
      <p:ext uri="{BB962C8B-B14F-4D97-AF65-F5344CB8AC3E}">
        <p14:creationId xmlns:p14="http://schemas.microsoft.com/office/powerpoint/2010/main" val="1600055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 </a:t>
            </a: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クーラーポーチ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190×200×110(mm)(</a:t>
            </a:r>
            <a:r>
              <a:rPr lang="ja-JP" altLang="en-US" sz="900" dirty="0">
                <a:latin typeface="Meiryo UI" panose="020B0604030504040204" pitchFamily="34" charset="-128"/>
                <a:ea typeface="Meiryo UI" panose="020B0604030504040204" pitchFamily="34" charset="-128"/>
              </a:rPr>
              <a:t>ﾙｰﾌﾟ含まず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包装：ﾍｯﾀﾞｰ付</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表地は再生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生地使用、裏地は抗菌・防臭加工済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保冷機能付きクーラーポーチは、お弁当箱が丁度入るサイズ感で持ち運びに便利。表生地には、エコな再生</a:t>
            </a:r>
            <a:r>
              <a:rPr lang="en-US" altLang="ja-JP" sz="1600" dirty="0"/>
              <a:t>PET</a:t>
            </a:r>
            <a:r>
              <a:rPr lang="ja-JP" altLang="en-US" sz="1600" dirty="0"/>
              <a:t>を使用。オリジナル名入れをして物販・ノベルティとしてご使用ください。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72A7575-8C83-A73F-B06D-4B6A9BB6013C}"/>
              </a:ext>
            </a:extLst>
          </p:cNvPr>
          <p:cNvPicPr>
            <a:picLocks noChangeAspect="1"/>
          </p:cNvPicPr>
          <p:nvPr/>
        </p:nvPicPr>
        <p:blipFill>
          <a:blip r:embed="rId5"/>
          <a:stretch>
            <a:fillRect/>
          </a:stretch>
        </p:blipFill>
        <p:spPr>
          <a:xfrm>
            <a:off x="648986" y="1312927"/>
            <a:ext cx="3638550" cy="3638550"/>
          </a:xfrm>
          <a:prstGeom prst="rect">
            <a:avLst/>
          </a:prstGeom>
        </p:spPr>
      </p:pic>
    </p:spTree>
    <p:extLst>
      <p:ext uri="{BB962C8B-B14F-4D97-AF65-F5344CB8AC3E}">
        <p14:creationId xmlns:p14="http://schemas.microsoft.com/office/powerpoint/2010/main" val="15360788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872</TotalTime>
  <Words>3044</Words>
  <Application>Microsoft Office PowerPoint</Application>
  <PresentationFormat>画面に合わせる (4:3)</PresentationFormat>
  <Paragraphs>480</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259</cp:revision>
  <cp:lastPrinted>2021-07-20T08:57:41Z</cp:lastPrinted>
  <dcterms:created xsi:type="dcterms:W3CDTF">2021-06-21T09:41:39Z</dcterms:created>
  <dcterms:modified xsi:type="dcterms:W3CDTF">2024-08-09T02:53:05Z</dcterms:modified>
</cp:coreProperties>
</file>