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4" d="100"/>
          <a:sy n="84" d="100"/>
        </p:scale>
        <p:origin x="660"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bmp"/><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bmp"/><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bmp"/><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キャンバスシェルポーチ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210×150×80mm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メイク道具入れなどにぴったりの、手頃なサイズ感シェルポーチです。キャンバス素材のためナチャラルな風合いもポイント。カラーバリエーションは全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色ですのでお好みでお選びください。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5E905200-41D5-A4A5-7BAF-28E6698631E2}"/>
              </a:ext>
            </a:extLst>
          </p:cNvPr>
          <p:cNvPicPr>
            <a:picLocks noChangeAspect="1"/>
          </p:cNvPicPr>
          <p:nvPr/>
        </p:nvPicPr>
        <p:blipFill>
          <a:blip r:embed="rId5"/>
          <a:stretch>
            <a:fillRect/>
          </a:stretch>
        </p:blipFill>
        <p:spPr>
          <a:xfrm>
            <a:off x="681936" y="1403783"/>
            <a:ext cx="3615690" cy="361569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dirty="0">
                <a:solidFill>
                  <a:schemeClr val="bg1"/>
                </a:solidFill>
                <a:latin typeface="Meiryo UI" panose="020B0604030504040204" pitchFamily="34" charset="-128"/>
                <a:ea typeface="Meiryo UI" panose="020B0604030504040204" pitchFamily="34" charset="-128"/>
              </a:rPr>
              <a:t>充電ケーブル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熱可塑性エラストマー 収納ケース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キャップ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110cm(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25cm(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包装：ヘッダー付ジッパーポリ袋入り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t>Lightning</a:t>
            </a:r>
            <a:r>
              <a:rPr lang="ja-JP" altLang="en-US" sz="1600" dirty="0"/>
              <a:t>、</a:t>
            </a:r>
            <a:r>
              <a:rPr lang="en-US" altLang="ja-JP" sz="1600" dirty="0" err="1"/>
              <a:t>microUSB</a:t>
            </a:r>
            <a:r>
              <a:rPr lang="ja-JP" altLang="en-US" sz="1600" dirty="0"/>
              <a:t>、</a:t>
            </a:r>
            <a:r>
              <a:rPr lang="en-US" altLang="ja-JP" sz="1600" dirty="0"/>
              <a:t>Type-C</a:t>
            </a:r>
            <a:r>
              <a:rPr lang="ja-JP" altLang="en-US" sz="1600" dirty="0"/>
              <a:t>のコネクタをこれひとつで持ち歩ける非常に便利な充電ケーブルです。給電コードは</a:t>
            </a:r>
            <a:r>
              <a:rPr lang="en-US" altLang="ja-JP" sz="1600" dirty="0"/>
              <a:t>110</a:t>
            </a:r>
            <a:r>
              <a:rPr lang="ja-JP" altLang="en-US" sz="1600" dirty="0"/>
              <a:t>センチまで引き出すことができます。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0E384A2-AAB1-95AE-5A8A-58919B5BAE06}"/>
              </a:ext>
            </a:extLst>
          </p:cNvPr>
          <p:cNvPicPr>
            <a:picLocks noChangeAspect="1"/>
          </p:cNvPicPr>
          <p:nvPr/>
        </p:nvPicPr>
        <p:blipFill>
          <a:blip r:embed="rId5"/>
          <a:stretch>
            <a:fillRect/>
          </a:stretch>
        </p:blipFill>
        <p:spPr>
          <a:xfrm>
            <a:off x="689548" y="1374413"/>
            <a:ext cx="3639806" cy="3639806"/>
          </a:xfrm>
          <a:prstGeom prst="rect">
            <a:avLst/>
          </a:prstGeom>
        </p:spPr>
      </p:pic>
    </p:spTree>
    <p:extLst>
      <p:ext uri="{BB962C8B-B14F-4D97-AF65-F5344CB8AC3E}">
        <p14:creationId xmlns:p14="http://schemas.microsoft.com/office/powerpoint/2010/main" val="212694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クリップコンパクトファン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羽根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 クッション部分</a:t>
            </a:r>
            <a:r>
              <a:rPr lang="en-US" altLang="ja-JP" sz="900" dirty="0">
                <a:latin typeface="Meiryo UI" panose="020B0604030504040204" pitchFamily="34" charset="-128"/>
                <a:ea typeface="Meiryo UI" panose="020B0604030504040204" pitchFamily="34" charset="-128"/>
              </a:rPr>
              <a:t>/EVA </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6×10×7.7cm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クリップタイプのためスマホや日傘に取り付けることが出来て便利なコンパクトファンです。また卓上としても利用可能なため、さまざまなシーンで幅広く活用でき、おすすめです。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5425501-D255-E958-02B7-C300DFCF1576}"/>
              </a:ext>
            </a:extLst>
          </p:cNvPr>
          <p:cNvPicPr>
            <a:picLocks noChangeAspect="1"/>
          </p:cNvPicPr>
          <p:nvPr/>
        </p:nvPicPr>
        <p:blipFill>
          <a:blip r:embed="rId5"/>
          <a:stretch>
            <a:fillRect/>
          </a:stretch>
        </p:blipFill>
        <p:spPr>
          <a:xfrm>
            <a:off x="726633" y="1401795"/>
            <a:ext cx="3618035" cy="3618035"/>
          </a:xfrm>
          <a:prstGeom prst="rect">
            <a:avLst/>
          </a:prstGeom>
        </p:spPr>
      </p:pic>
    </p:spTree>
    <p:extLst>
      <p:ext uri="{BB962C8B-B14F-4D97-AF65-F5344CB8AC3E}">
        <p14:creationId xmlns:p14="http://schemas.microsoft.com/office/powerpoint/2010/main" val="306322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リラックススパバッグ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ナイロン・ポリプロピレン・ポリエステル ファスナー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ナイロン・亜鉛合金</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26(</a:t>
            </a:r>
            <a:r>
              <a:rPr lang="ja-JP" altLang="en-US" sz="900" dirty="0">
                <a:latin typeface="Meiryo UI" panose="020B0604030504040204" pitchFamily="34" charset="-128"/>
                <a:ea typeface="Meiryo UI" panose="020B0604030504040204" pitchFamily="34" charset="-128"/>
              </a:rPr>
              <a:t>底</a:t>
            </a:r>
            <a:r>
              <a:rPr lang="en-US" altLang="ja-JP" sz="900" dirty="0">
                <a:latin typeface="Meiryo UI" panose="020B0604030504040204" pitchFamily="34" charset="-128"/>
                <a:ea typeface="Meiryo UI" panose="020B0604030504040204" pitchFamily="34" charset="-128"/>
              </a:rPr>
              <a:t>15)×10×21.5cm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メッシュ素材で中に入れたものを外からでもひと目でわかるスパバッグです。すっきりとしたシンプルなデザインのためジェンダーレスに使用可能。イベント等での特典用などにもおすすめです。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3DDE0EA-D648-1EB6-5C29-34C19FDAF4BD}"/>
              </a:ext>
            </a:extLst>
          </p:cNvPr>
          <p:cNvPicPr>
            <a:picLocks noChangeAspect="1"/>
          </p:cNvPicPr>
          <p:nvPr/>
        </p:nvPicPr>
        <p:blipFill>
          <a:blip r:embed="rId5"/>
          <a:stretch>
            <a:fillRect/>
          </a:stretch>
        </p:blipFill>
        <p:spPr>
          <a:xfrm>
            <a:off x="705052" y="1411148"/>
            <a:ext cx="3556931" cy="3556931"/>
          </a:xfrm>
          <a:prstGeom prst="rect">
            <a:avLst/>
          </a:prstGeom>
        </p:spPr>
      </p:pic>
    </p:spTree>
    <p:extLst>
      <p:ext uri="{BB962C8B-B14F-4D97-AF65-F5344CB8AC3E}">
        <p14:creationId xmlns:p14="http://schemas.microsoft.com/office/powerpoint/2010/main" val="4173174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エコモ・フワリエ 再生</a:t>
            </a:r>
            <a:r>
              <a:rPr lang="en-US" altLang="ja-JP" sz="2000" dirty="0">
                <a:solidFill>
                  <a:schemeClr val="bg1"/>
                </a:solidFill>
                <a:latin typeface="Meiryo UI" panose="020B0604030504040204" pitchFamily="34" charset="-128"/>
                <a:ea typeface="Meiryo UI" panose="020B0604030504040204" pitchFamily="34" charset="-128"/>
              </a:rPr>
              <a:t>PET A4</a:t>
            </a:r>
            <a:r>
              <a:rPr lang="ja-JP" altLang="en-US" sz="2000" dirty="0">
                <a:solidFill>
                  <a:schemeClr val="bg1"/>
                </a:solidFill>
                <a:latin typeface="Meiryo UI" panose="020B0604030504040204" pitchFamily="34" charset="-128"/>
                <a:ea typeface="Meiryo UI" panose="020B0604030504040204" pitchFamily="34" charset="-128"/>
              </a:rPr>
              <a:t>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/295×235mm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φ45×85mm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A4</a:t>
            </a:r>
            <a:r>
              <a:rPr lang="ja-JP" altLang="en-US" sz="1600" dirty="0"/>
              <a:t>サイズのノートやファイルが綺麗に収まるトートバッグ。回収されたペットボトルなどを原料した再生</a:t>
            </a:r>
            <a:r>
              <a:rPr lang="en-US" altLang="ja-JP" sz="1600" dirty="0"/>
              <a:t>PET</a:t>
            </a:r>
            <a:r>
              <a:rPr lang="ja-JP" altLang="en-US" sz="1600" dirty="0"/>
              <a:t>素材を使用しているため地球環境に優しく</a:t>
            </a:r>
            <a:r>
              <a:rPr lang="en-US" altLang="ja-JP" sz="1600" dirty="0"/>
              <a:t>SDGs</a:t>
            </a:r>
            <a:r>
              <a:rPr lang="ja-JP" altLang="en-US" sz="1600" dirty="0"/>
              <a:t>に貢献できるアイテムです。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8D0435A8-EE2E-C784-FC34-7EB4FD6F47D3}"/>
              </a:ext>
            </a:extLst>
          </p:cNvPr>
          <p:cNvPicPr>
            <a:picLocks noChangeAspect="1"/>
          </p:cNvPicPr>
          <p:nvPr/>
        </p:nvPicPr>
        <p:blipFill>
          <a:blip r:embed="rId5"/>
          <a:stretch>
            <a:fillRect/>
          </a:stretch>
        </p:blipFill>
        <p:spPr>
          <a:xfrm>
            <a:off x="724119" y="1381930"/>
            <a:ext cx="3592790" cy="3592790"/>
          </a:xfrm>
          <a:prstGeom prst="rect">
            <a:avLst/>
          </a:prstGeom>
        </p:spPr>
      </p:pic>
    </p:spTree>
    <p:extLst>
      <p:ext uri="{BB962C8B-B14F-4D97-AF65-F5344CB8AC3E}">
        <p14:creationId xmlns:p14="http://schemas.microsoft.com/office/powerpoint/2010/main" val="1682516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ハンディファン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羽根／ポリプロピレン ストラップ／ナイロン・ポリプロピレン 専用ドライバー／スチール・ポリプロピレン</a:t>
            </a:r>
          </a:p>
          <a:p>
            <a:r>
              <a:rPr lang="ja-JP" altLang="en-US" sz="900" dirty="0">
                <a:latin typeface="Meiryo UI" panose="020B0604030504040204" pitchFamily="34" charset="-128"/>
                <a:ea typeface="Meiryo UI" panose="020B0604030504040204" pitchFamily="34" charset="-128"/>
              </a:rPr>
              <a:t>サイズ：手持ち使用時／約</a:t>
            </a:r>
            <a:r>
              <a:rPr lang="en-US" altLang="ja-JP" sz="900" dirty="0">
                <a:latin typeface="Meiryo UI" panose="020B0604030504040204" pitchFamily="34" charset="-128"/>
                <a:ea typeface="Meiryo UI" panose="020B0604030504040204" pitchFamily="34" charset="-128"/>
              </a:rPr>
              <a:t>18.7×9×4cm </a:t>
            </a:r>
            <a:r>
              <a:rPr lang="ja-JP" altLang="en-US" sz="900" dirty="0">
                <a:latin typeface="Meiryo UI" panose="020B0604030504040204" pitchFamily="34" charset="-128"/>
                <a:ea typeface="Meiryo UI" panose="020B0604030504040204" pitchFamily="34" charset="-128"/>
              </a:rPr>
              <a:t>卓上使用時／約</a:t>
            </a:r>
            <a:r>
              <a:rPr lang="en-US" altLang="ja-JP" sz="900" dirty="0">
                <a:latin typeface="Meiryo UI" panose="020B0604030504040204" pitchFamily="34" charset="-128"/>
                <a:ea typeface="Meiryo UI" panose="020B0604030504040204" pitchFamily="34" charset="-128"/>
              </a:rPr>
              <a:t>9×5.5×9.5cm </a:t>
            </a:r>
            <a:r>
              <a:rPr lang="ja-JP" altLang="en-US" sz="900" dirty="0">
                <a:latin typeface="Meiryo UI" panose="020B0604030504040204" pitchFamily="34" charset="-128"/>
                <a:ea typeface="Meiryo UI" panose="020B0604030504040204" pitchFamily="34" charset="-128"/>
              </a:rPr>
              <a:t>ストラップ／全長約</a:t>
            </a:r>
            <a:r>
              <a:rPr lang="en-US" altLang="ja-JP" sz="900" dirty="0">
                <a:latin typeface="Meiryo UI" panose="020B0604030504040204" pitchFamily="34" charset="-128"/>
                <a:ea typeface="Meiryo UI" panose="020B0604030504040204" pitchFamily="34" charset="-128"/>
              </a:rPr>
              <a:t>18.5cm </a:t>
            </a:r>
            <a:r>
              <a:rPr lang="ja-JP" altLang="en-US" sz="900" dirty="0">
                <a:latin typeface="Meiryo UI" panose="020B0604030504040204" pitchFamily="34" charset="-128"/>
                <a:ea typeface="Meiryo UI" panose="020B0604030504040204" pitchFamily="34" charset="-128"/>
              </a:rPr>
              <a:t>専用ドライバー／全長</a:t>
            </a:r>
            <a:r>
              <a:rPr lang="en-US" altLang="ja-JP" sz="900" dirty="0">
                <a:latin typeface="Meiryo UI" panose="020B0604030504040204" pitchFamily="34" charset="-128"/>
                <a:ea typeface="Meiryo UI" panose="020B0604030504040204" pitchFamily="34" charset="-128"/>
              </a:rPr>
              <a:t>7.7cm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ハンディとしてもスタンドとしても使えるシンプルだからこそ便利なポータブルファンです。電池式ですが、電池交換用のミニドライバーも付属されているため、来シーズンも使えます。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41BC462-050D-893A-C6D1-4F2DEF7B7E2E}"/>
              </a:ext>
            </a:extLst>
          </p:cNvPr>
          <p:cNvPicPr>
            <a:picLocks noChangeAspect="1"/>
          </p:cNvPicPr>
          <p:nvPr/>
        </p:nvPicPr>
        <p:blipFill>
          <a:blip r:embed="rId5"/>
          <a:stretch>
            <a:fillRect/>
          </a:stretch>
        </p:blipFill>
        <p:spPr>
          <a:xfrm>
            <a:off x="669107" y="1333571"/>
            <a:ext cx="3676650" cy="3676650"/>
          </a:xfrm>
          <a:prstGeom prst="rect">
            <a:avLst/>
          </a:prstGeom>
        </p:spPr>
      </p:pic>
    </p:spTree>
    <p:extLst>
      <p:ext uri="{BB962C8B-B14F-4D97-AF65-F5344CB8AC3E}">
        <p14:creationId xmlns:p14="http://schemas.microsoft.com/office/powerpoint/2010/main" val="1213269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クールマイン ボトル入ひんやりタオル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ボトル</a:t>
            </a:r>
            <a:r>
              <a:rPr lang="en-US" altLang="ja-JP" sz="900" spc="200" dirty="0">
                <a:latin typeface="Meiryo UI" panose="020B0604030504040204" pitchFamily="34" charset="-128"/>
                <a:ea typeface="Meiryo UI" panose="020B0604030504040204" pitchFamily="34" charset="-128"/>
              </a:rPr>
              <a:t>/PET</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、タオル</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ポリエステル</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タオル</a:t>
            </a:r>
            <a:r>
              <a:rPr lang="en-US" altLang="ja-JP" sz="900" spc="200" dirty="0">
                <a:latin typeface="Meiryo UI" panose="020B0604030504040204" pitchFamily="34" charset="-128"/>
                <a:ea typeface="Meiryo UI" panose="020B0604030504040204" pitchFamily="34" charset="-128"/>
              </a:rPr>
              <a:t>/300×900mm</a:t>
            </a:r>
            <a:r>
              <a:rPr lang="ja-JP" altLang="en-US" sz="900" spc="200" dirty="0">
                <a:latin typeface="Meiryo UI" panose="020B0604030504040204" pitchFamily="34" charset="-128"/>
                <a:ea typeface="Meiryo UI" panose="020B0604030504040204" pitchFamily="34" charset="-128"/>
              </a:rPr>
              <a:t>、ボトル</a:t>
            </a:r>
            <a:r>
              <a:rPr lang="en-US" altLang="ja-JP" sz="900" spc="200" dirty="0">
                <a:latin typeface="Meiryo UI" panose="020B0604030504040204" pitchFamily="34" charset="-128"/>
                <a:ea typeface="Meiryo UI" panose="020B0604030504040204" pitchFamily="34" charset="-128"/>
              </a:rPr>
              <a:t>/φ66×158mm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濡らしたままでも収納できて持ち歩きに便利なボトル入りのひんやりタオル。水に濡らして絞るだけで冷たくて気持ち良く感じられるため、熱中症対策やスポーツグッズ用などに人気です。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90FF17CA-A2D1-63D6-597E-5A8D98C000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227" y="1515567"/>
            <a:ext cx="3367560" cy="336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192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フロストスクエアミラー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考：フロストレッド・フロストブラック・フロストホワイト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透け感のあるフロストな見た目がオシャレなスクエアタイプの</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サイズミラーです。カバー部分にはフルカラーのオリジナルプリントが可能ですので、特に女性向けのノベルティグッズにおすすめ！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D2DEAE0-257B-E640-9CFC-42B305E9216B}"/>
              </a:ext>
            </a:extLst>
          </p:cNvPr>
          <p:cNvPicPr>
            <a:picLocks noChangeAspect="1"/>
          </p:cNvPicPr>
          <p:nvPr/>
        </p:nvPicPr>
        <p:blipFill>
          <a:blip r:embed="rId5"/>
          <a:stretch>
            <a:fillRect/>
          </a:stretch>
        </p:blipFill>
        <p:spPr>
          <a:xfrm>
            <a:off x="423555" y="1397841"/>
            <a:ext cx="4145797" cy="3615520"/>
          </a:xfrm>
          <a:prstGeom prst="rect">
            <a:avLst/>
          </a:prstGeom>
        </p:spPr>
      </p:pic>
    </p:spTree>
    <p:extLst>
      <p:ext uri="{BB962C8B-B14F-4D97-AF65-F5344CB8AC3E}">
        <p14:creationId xmlns:p14="http://schemas.microsoft.com/office/powerpoint/2010/main" val="3980808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アイスクリームスプーン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27×150×11(mm)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熱伝導性に優れたアルミ素材を使用しているため、握る手の熱が先まで伝わりやすく、固いアイスも楽々食べられるスプーンです。記念品やノベルティアイテムとしてもおすすめのアイテムです。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798A7DC-668A-C74D-AA1F-502463A93025}"/>
              </a:ext>
            </a:extLst>
          </p:cNvPr>
          <p:cNvPicPr>
            <a:picLocks noChangeAspect="1"/>
          </p:cNvPicPr>
          <p:nvPr/>
        </p:nvPicPr>
        <p:blipFill>
          <a:blip r:embed="rId5"/>
          <a:stretch>
            <a:fillRect/>
          </a:stretch>
        </p:blipFill>
        <p:spPr>
          <a:xfrm>
            <a:off x="770951" y="1371901"/>
            <a:ext cx="3476532" cy="3476532"/>
          </a:xfrm>
          <a:prstGeom prst="rect">
            <a:avLst/>
          </a:prstGeom>
        </p:spPr>
      </p:pic>
    </p:spTree>
    <p:extLst>
      <p:ext uri="{BB962C8B-B14F-4D97-AF65-F5344CB8AC3E}">
        <p14:creationId xmlns:p14="http://schemas.microsoft.com/office/powerpoint/2010/main" val="118798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マットスクエアミラー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考：レッド・マットブラック・ピュアホワイト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マットな質感がクールで大人な印象を与えてくれる</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サイズのスクエアミラーです。名入れするオリジナルデザインはフルカラー対応ですので、グッズ用やノベルティ用におすすめです。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448A07D-4A0D-7241-B3B7-149DF1260541}"/>
              </a:ext>
            </a:extLst>
          </p:cNvPr>
          <p:cNvPicPr>
            <a:picLocks noChangeAspect="1"/>
          </p:cNvPicPr>
          <p:nvPr/>
        </p:nvPicPr>
        <p:blipFill>
          <a:blip r:embed="rId5"/>
          <a:stretch>
            <a:fillRect/>
          </a:stretch>
        </p:blipFill>
        <p:spPr>
          <a:xfrm>
            <a:off x="552623" y="1422052"/>
            <a:ext cx="3688563" cy="3618608"/>
          </a:xfrm>
          <a:prstGeom prst="rect">
            <a:avLst/>
          </a:prstGeom>
        </p:spPr>
      </p:pic>
    </p:spTree>
    <p:extLst>
      <p:ext uri="{BB962C8B-B14F-4D97-AF65-F5344CB8AC3E}">
        <p14:creationId xmlns:p14="http://schemas.microsoft.com/office/powerpoint/2010/main" val="1494390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ベシカ・</a:t>
            </a:r>
            <a:r>
              <a:rPr lang="en-US" altLang="ja-JP" sz="2000" dirty="0">
                <a:solidFill>
                  <a:schemeClr val="bg1"/>
                </a:solidFill>
                <a:latin typeface="Meiryo UI" panose="020B0604030504040204" pitchFamily="34" charset="-128"/>
                <a:ea typeface="Meiryo UI" panose="020B0604030504040204" pitchFamily="34" charset="-128"/>
              </a:rPr>
              <a:t>5in1</a:t>
            </a:r>
            <a:r>
              <a:rPr lang="ja-JP" altLang="en-US" sz="2000" dirty="0">
                <a:solidFill>
                  <a:schemeClr val="bg1"/>
                </a:solidFill>
                <a:latin typeface="Meiryo UI" panose="020B0604030504040204" pitchFamily="34" charset="-128"/>
                <a:ea typeface="Meiryo UI" panose="020B0604030504040204" pitchFamily="34" charset="-128"/>
              </a:rPr>
              <a:t>ピーラー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素材：ポリプロピレン、ステンレス鋼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160×85×25mm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90×165×30mm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皮むき、千切り、芽取り、皮切りがこれひとつで全部できちゃう、とっても便利なピーラーです。お料理系のイベントやキャンペーンの特典用、景品用などにもおすすめのアイテムです。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E291006-80BF-7F34-EBD8-251BD004C7E5}"/>
              </a:ext>
            </a:extLst>
          </p:cNvPr>
          <p:cNvPicPr>
            <a:picLocks noChangeAspect="1"/>
          </p:cNvPicPr>
          <p:nvPr/>
        </p:nvPicPr>
        <p:blipFill>
          <a:blip r:embed="rId5"/>
          <a:stretch>
            <a:fillRect/>
          </a:stretch>
        </p:blipFill>
        <p:spPr>
          <a:xfrm>
            <a:off x="738534" y="1411148"/>
            <a:ext cx="3560089" cy="3560089"/>
          </a:xfrm>
          <a:prstGeom prst="rect">
            <a:avLst/>
          </a:prstGeom>
        </p:spPr>
      </p:pic>
    </p:spTree>
    <p:extLst>
      <p:ext uri="{BB962C8B-B14F-4D97-AF65-F5344CB8AC3E}">
        <p14:creationId xmlns:p14="http://schemas.microsoft.com/office/powerpoint/2010/main" val="2994473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220×305</a:t>
            </a:r>
            <a:r>
              <a:rPr lang="en" altLang="ja-JP" sz="900" dirty="0">
                <a:latin typeface="Meiryo UI" panose="020B0604030504040204" pitchFamily="34" charset="-128"/>
                <a:ea typeface="Meiryo UI" panose="020B0604030504040204" pitchFamily="34" charset="-128"/>
              </a:rPr>
              <a:t>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紐を引くと口をきゅっと閉めることが出来て見た目も可愛らしい</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サイズの巾着袋を、コットンとリネンの混紡素材でご用意いたしました。ギフト包装用などに是非、ご活用ください。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5" name="表 24">
            <a:extLst>
              <a:ext uri="{FF2B5EF4-FFF2-40B4-BE49-F238E27FC236}">
                <a16:creationId xmlns:a16="http://schemas.microsoft.com/office/drawing/2014/main" id="{6C846B0D-92CD-1246-8F7E-2DF167361443}"/>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1415561277"/>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127256397"/>
                  </a:ext>
                </a:extLst>
              </a:tr>
            </a:tbl>
          </a:graphicData>
        </a:graphic>
      </p:graphicFrame>
      <p:graphicFrame>
        <p:nvGraphicFramePr>
          <p:cNvPr id="26" name="表 25">
            <a:extLst>
              <a:ext uri="{FF2B5EF4-FFF2-40B4-BE49-F238E27FC236}">
                <a16:creationId xmlns:a16="http://schemas.microsoft.com/office/drawing/2014/main" id="{2B795AFC-EDE9-3B4A-81FD-320B683C26FA}"/>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3925555244"/>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679418949"/>
                  </a:ext>
                </a:extLst>
              </a:tr>
            </a:tbl>
          </a:graphicData>
        </a:graphic>
      </p:graphicFrame>
      <p:pic>
        <p:nvPicPr>
          <p:cNvPr id="12" name="図 11">
            <a:extLst>
              <a:ext uri="{FF2B5EF4-FFF2-40B4-BE49-F238E27FC236}">
                <a16:creationId xmlns:a16="http://schemas.microsoft.com/office/drawing/2014/main" id="{AD8D0C3A-BBB0-2EB9-207E-1C5F84D73286}"/>
              </a:ext>
            </a:extLst>
          </p:cNvPr>
          <p:cNvPicPr>
            <a:picLocks noChangeAspect="1"/>
          </p:cNvPicPr>
          <p:nvPr/>
        </p:nvPicPr>
        <p:blipFill>
          <a:blip r:embed="rId5"/>
          <a:stretch>
            <a:fillRect/>
          </a:stretch>
        </p:blipFill>
        <p:spPr>
          <a:xfrm>
            <a:off x="718039" y="1319759"/>
            <a:ext cx="3718560" cy="3718560"/>
          </a:xfrm>
          <a:prstGeom prst="rect">
            <a:avLst/>
          </a:prstGeom>
        </p:spPr>
      </p:pic>
    </p:spTree>
    <p:extLst>
      <p:ext uri="{BB962C8B-B14F-4D97-AF65-F5344CB8AC3E}">
        <p14:creationId xmlns:p14="http://schemas.microsoft.com/office/powerpoint/2010/main" val="745792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フェイススキンリフトバー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素材：亜鉛合金</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96mm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スパチェラとしてもリフトバーとしても利用できるため使い勝手がよく、また見た目もすっきりとしていてオシャレなアイテムです。オリジナルの名入れプリントも格安で可能です。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D7C19E1-732B-BFCF-0238-FE9AAE4D8FA2}"/>
              </a:ext>
            </a:extLst>
          </p:cNvPr>
          <p:cNvPicPr>
            <a:picLocks noChangeAspect="1"/>
          </p:cNvPicPr>
          <p:nvPr/>
        </p:nvPicPr>
        <p:blipFill>
          <a:blip r:embed="rId5"/>
          <a:stretch>
            <a:fillRect/>
          </a:stretch>
        </p:blipFill>
        <p:spPr>
          <a:xfrm>
            <a:off x="647104" y="1322655"/>
            <a:ext cx="3695700" cy="3695700"/>
          </a:xfrm>
          <a:prstGeom prst="rect">
            <a:avLst/>
          </a:prstGeom>
        </p:spPr>
      </p:pic>
    </p:spTree>
    <p:extLst>
      <p:ext uri="{BB962C8B-B14F-4D97-AF65-F5344CB8AC3E}">
        <p14:creationId xmlns:p14="http://schemas.microsoft.com/office/powerpoint/2010/main" val="3956918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カップ付シェイカーボトル</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PE</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φ94×220mm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包装袋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中国</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容量</a:t>
            </a:r>
            <a:r>
              <a:rPr lang="en-US" altLang="ja-JP" sz="900" spc="200" dirty="0">
                <a:latin typeface="Meiryo UI" panose="020B0604030504040204" pitchFamily="34" charset="-128"/>
                <a:ea typeface="Meiryo UI" panose="020B0604030504040204" pitchFamily="34" charset="-128"/>
              </a:rPr>
              <a:t>/500ml</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目盛り付きが便利な</a:t>
            </a: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サイズのシェイカーボトル。粉末飲料などを分けて入れられる収納カップや、直飲みしやすい飲み口付きキャップが便利！特典用や景品用などにも人気です。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35A6BAF6-9072-F564-9E5E-F7937143CCC0}"/>
              </a:ext>
            </a:extLst>
          </p:cNvPr>
          <p:cNvPicPr>
            <a:picLocks noChangeAspect="1"/>
          </p:cNvPicPr>
          <p:nvPr/>
        </p:nvPicPr>
        <p:blipFill>
          <a:blip r:embed="rId5"/>
          <a:stretch>
            <a:fillRect/>
          </a:stretch>
        </p:blipFill>
        <p:spPr>
          <a:xfrm>
            <a:off x="711663" y="1438447"/>
            <a:ext cx="3533601" cy="3533601"/>
          </a:xfrm>
          <a:prstGeom prst="rect">
            <a:avLst/>
          </a:prstGeom>
        </p:spPr>
      </p:pic>
    </p:spTree>
    <p:extLst>
      <p:ext uri="{BB962C8B-B14F-4D97-AF65-F5344CB8AC3E}">
        <p14:creationId xmlns:p14="http://schemas.microsoft.com/office/powerpoint/2010/main" val="2702294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パワーマグネットフック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・磁石・鉄・</a:t>
            </a:r>
            <a:r>
              <a:rPr lang="en-US" altLang="ja-JP" sz="900" b="0" i="0" dirty="0">
                <a:solidFill>
                  <a:srgbClr val="333333"/>
                </a:solidFill>
                <a:effectLst/>
                <a:latin typeface="-apple-system"/>
              </a:rPr>
              <a:t>PE</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75×55×35mm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/82×63×38mm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耐荷重目安</a:t>
            </a:r>
            <a:r>
              <a:rPr lang="en-US" altLang="ja-JP" sz="1600" b="0" i="0" dirty="0">
                <a:solidFill>
                  <a:srgbClr val="333333"/>
                </a:solidFill>
                <a:effectLst/>
                <a:latin typeface="-apple-system"/>
              </a:rPr>
              <a:t>3kg</a:t>
            </a:r>
            <a:r>
              <a:rPr lang="ja-JP" altLang="en-US" sz="1600" b="0" i="0" dirty="0">
                <a:solidFill>
                  <a:srgbClr val="333333"/>
                </a:solidFill>
                <a:effectLst/>
                <a:latin typeface="-apple-system"/>
              </a:rPr>
              <a:t>と、強力マグネットでパワフルで心強いシンプルなフックです。カラーバリエーションはピンクとブルーの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色展開。名入れプリント可能ですので、オリジナルグッズ用にも是非！</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208695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デイリーレジャートート</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オリーブ</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400×250×170(mm)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38×400(mm)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10L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68194" cy="2224969"/>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サイズのシンプルなトートバッグです。再生</a:t>
            </a:r>
            <a:r>
              <a:rPr lang="en-US" altLang="ja-JP" sz="1600" dirty="0"/>
              <a:t>PP</a:t>
            </a:r>
            <a:r>
              <a:rPr lang="ja-JP" altLang="en-US" sz="1600" dirty="0"/>
              <a:t>を使用しているため環境にも優しく、軽量で耐久性に優れている点も使い勝手抜群。全</a:t>
            </a:r>
            <a:r>
              <a:rPr lang="en-US" altLang="ja-JP" sz="1600" dirty="0"/>
              <a:t>4</a:t>
            </a:r>
            <a:r>
              <a:rPr lang="ja-JP" altLang="en-US" sz="1600" dirty="0"/>
              <a:t>色展開のカラーバリエーションから選択可能です。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D246F92-E33E-7036-B1B7-A8C6AD53D205}"/>
              </a:ext>
            </a:extLst>
          </p:cNvPr>
          <p:cNvPicPr>
            <a:picLocks noChangeAspect="1"/>
          </p:cNvPicPr>
          <p:nvPr/>
        </p:nvPicPr>
        <p:blipFill>
          <a:blip r:embed="rId5"/>
          <a:stretch>
            <a:fillRect/>
          </a:stretch>
        </p:blipFill>
        <p:spPr>
          <a:xfrm>
            <a:off x="726763" y="1422052"/>
            <a:ext cx="3547110" cy="3547110"/>
          </a:xfrm>
          <a:prstGeom prst="rect">
            <a:avLst/>
          </a:prstGeom>
        </p:spPr>
      </p:pic>
    </p:spTree>
    <p:extLst>
      <p:ext uri="{BB962C8B-B14F-4D97-AF65-F5344CB8AC3E}">
        <p14:creationId xmlns:p14="http://schemas.microsoft.com/office/powerpoint/2010/main" val="429869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キャニスタージッパーバッグ</a:t>
            </a:r>
            <a:r>
              <a:rPr lang="en-US" altLang="ja-JP" sz="2000" dirty="0">
                <a:solidFill>
                  <a:schemeClr val="bg1"/>
                </a:solidFill>
                <a:latin typeface="Meiryo UI" panose="020B0604030504040204" pitchFamily="34" charset="-128"/>
                <a:ea typeface="Meiryo UI" panose="020B0604030504040204" pitchFamily="34" charset="-128"/>
              </a:rPr>
              <a:t>(L5</a:t>
            </a:r>
            <a:r>
              <a:rPr lang="ja-JP" altLang="en-US" sz="2000" dirty="0">
                <a:solidFill>
                  <a:schemeClr val="bg1"/>
                </a:solidFill>
                <a:latin typeface="Meiryo UI" panose="020B0604030504040204" pitchFamily="34" charset="-128"/>
                <a:ea typeface="Meiryo UI" panose="020B0604030504040204" pitchFamily="34" charset="-128"/>
              </a:rPr>
              <a:t>枚セット</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PET</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PE</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215×145×70mm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650ml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L5</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キャニスターのプリントがとっても可愛らしい上、小物入れとしても便利に活用できるジッパーバッグの</a:t>
            </a:r>
            <a:r>
              <a:rPr lang="en-US" altLang="ja-JP" sz="1600" b="0" i="0" dirty="0">
                <a:solidFill>
                  <a:srgbClr val="333333"/>
                </a:solidFill>
                <a:effectLst/>
                <a:latin typeface="-apple-system"/>
              </a:rPr>
              <a:t>L5</a:t>
            </a:r>
            <a:r>
              <a:rPr lang="ja-JP" altLang="en-US" sz="1600" b="0" i="0" dirty="0">
                <a:solidFill>
                  <a:srgbClr val="333333"/>
                </a:solidFill>
                <a:effectLst/>
                <a:latin typeface="-apple-system"/>
              </a:rPr>
              <a:t>枚セット。名入れプリントも可能なアイテムですので、ノベルティ用などにもおすすめ。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154429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Re:PET</a:t>
            </a:r>
            <a:r>
              <a:rPr lang="ja-JP" altLang="en-US" sz="2000" dirty="0">
                <a:solidFill>
                  <a:schemeClr val="bg1"/>
                </a:solidFill>
                <a:latin typeface="Meiryo UI" panose="020B0604030504040204" pitchFamily="34" charset="-128"/>
                <a:ea typeface="Meiryo UI" panose="020B0604030504040204" pitchFamily="34" charset="-128"/>
              </a:rPr>
              <a:t>ポータブルバッグ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カラー展開：アッシュブルー、グレージュ、アッシュグリーン、スモーキーピンク</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620×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380×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使用済ペットボトルを再生した明るい色のポリエステル素材のポータブルエコバッグ。</a:t>
            </a:r>
            <a:r>
              <a:rPr lang="en-US" altLang="ja-JP" sz="1600" dirty="0"/>
              <a:t>2L</a:t>
            </a:r>
            <a:r>
              <a:rPr lang="ja-JP" altLang="en-US" sz="1600" dirty="0"/>
              <a:t>のペットボトルが</a:t>
            </a:r>
            <a:r>
              <a:rPr lang="en-US" altLang="ja-JP" sz="1600" dirty="0"/>
              <a:t>6</a:t>
            </a:r>
            <a:r>
              <a:rPr lang="ja-JP" altLang="en-US" sz="1600" dirty="0"/>
              <a:t>本入る大容量で、腕に優しい幅広の持ち手が特徴です。内ポケットに小さく畳めます。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619C381-BAD2-EBCE-DAD1-1BB9FA98DA9D}"/>
              </a:ext>
            </a:extLst>
          </p:cNvPr>
          <p:cNvPicPr>
            <a:picLocks noChangeAspect="1"/>
          </p:cNvPicPr>
          <p:nvPr/>
        </p:nvPicPr>
        <p:blipFill>
          <a:blip r:embed="rId5"/>
          <a:stretch>
            <a:fillRect/>
          </a:stretch>
        </p:blipFill>
        <p:spPr>
          <a:xfrm>
            <a:off x="671793" y="1481829"/>
            <a:ext cx="3512820" cy="3512820"/>
          </a:xfrm>
          <a:prstGeom prst="rect">
            <a:avLst/>
          </a:prstGeom>
        </p:spPr>
      </p:pic>
    </p:spTree>
    <p:extLst>
      <p:ext uri="{BB962C8B-B14F-4D97-AF65-F5344CB8AC3E}">
        <p14:creationId xmlns:p14="http://schemas.microsoft.com/office/powerpoint/2010/main" val="3523367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小ロット！除菌ウェットハンディ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サイズ：シート：約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、外装：約</a:t>
            </a:r>
            <a:r>
              <a:rPr lang="en-US" altLang="ja-JP" sz="900" dirty="0">
                <a:latin typeface="Meiryo UI" panose="020B0604030504040204" pitchFamily="34" charset="-128"/>
                <a:ea typeface="Meiryo UI" panose="020B0604030504040204" pitchFamily="34" charset="-128"/>
              </a:rPr>
              <a:t>W140×D10×H65mm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34g</a:t>
            </a:r>
          </a:p>
          <a:p>
            <a:r>
              <a:rPr lang="ja-JP" altLang="en-US" sz="900" dirty="0">
                <a:latin typeface="Meiryo UI" panose="020B0604030504040204" pitchFamily="34" charset="-128"/>
                <a:ea typeface="Meiryo UI" panose="020B0604030504040204" pitchFamily="34" charset="-128"/>
              </a:rPr>
              <a:t>包装：なし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アルコール配合の除菌ウェットティッシュは配布しやすい</a:t>
            </a:r>
            <a:r>
              <a:rPr lang="en-US" altLang="ja-JP" sz="1600" dirty="0"/>
              <a:t>10</a:t>
            </a:r>
            <a:r>
              <a:rPr lang="ja-JP" altLang="en-US" sz="1600" dirty="0"/>
              <a:t>枚入りのハンディサイズです。フラップ部分にオリジナル名入れをして、業種を問わず販促品として幅広くご活用ください。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C59730D-260D-B63E-220F-1750BC9DFAA5}"/>
              </a:ext>
            </a:extLst>
          </p:cNvPr>
          <p:cNvPicPr>
            <a:picLocks noChangeAspect="1"/>
          </p:cNvPicPr>
          <p:nvPr/>
        </p:nvPicPr>
        <p:blipFill>
          <a:blip r:embed="rId5"/>
          <a:stretch>
            <a:fillRect/>
          </a:stretch>
        </p:blipFill>
        <p:spPr>
          <a:xfrm>
            <a:off x="622370" y="1341142"/>
            <a:ext cx="3618923" cy="3618923"/>
          </a:xfrm>
          <a:prstGeom prst="rect">
            <a:avLst/>
          </a:prstGeom>
        </p:spPr>
      </p:pic>
    </p:spTree>
    <p:extLst>
      <p:ext uri="{BB962C8B-B14F-4D97-AF65-F5344CB8AC3E}">
        <p14:creationId xmlns:p14="http://schemas.microsoft.com/office/powerpoint/2010/main" val="888337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おそうじクロスボンバー除菌ウェットクロス 大判</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6054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水、除菌剤、防腐剤、保湿剤、界面活性剤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26311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817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10</a:t>
            </a:r>
            <a:r>
              <a:rPr lang="ja-JP" altLang="en-US" sz="1600" dirty="0"/>
              <a:t>枚入りのお掃除ウェットティッシュです。除菌効果が高いためウイルスや菌からしっかり身を守ってくれます。フラップ部分にオリジナル名入れ可能で販促用に最適！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6D67C50F-6A49-E6C2-3F19-981F587BD2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83" y="1407327"/>
            <a:ext cx="3646126" cy="364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824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オリジナルマチ付きフリージングパック </a:t>
            </a:r>
            <a:r>
              <a:rPr lang="en-US" altLang="ja-JP" sz="2000" dirty="0">
                <a:solidFill>
                  <a:schemeClr val="bg1"/>
                </a:solidFill>
                <a:latin typeface="Meiryo UI" panose="020B0604030504040204" pitchFamily="34" charset="-128"/>
                <a:ea typeface="Meiryo UI" panose="020B0604030504040204" pitchFamily="34" charset="-128"/>
              </a:rPr>
              <a:t>2P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素材：ポリエステル、ポリウレタン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W150×D80×H20mm</a:t>
            </a:r>
          </a:p>
          <a:p>
            <a:r>
              <a:rPr lang="ja-JP" altLang="en-US" sz="900" dirty="0">
                <a:latin typeface="Meiryo UI" panose="020B0604030504040204" pitchFamily="34" charset="-128"/>
                <a:ea typeface="Meiryo UI" panose="020B0604030504040204" pitchFamily="34" charset="-128"/>
              </a:rPr>
              <a:t>包装：本体＋既製ラベル／</a:t>
            </a:r>
            <a:r>
              <a:rPr lang="en-US" altLang="ja-JP" sz="900" dirty="0">
                <a:latin typeface="Meiryo UI" panose="020B0604030504040204" pitchFamily="34" charset="-128"/>
                <a:ea typeface="Meiryo UI" panose="020B0604030504040204" pitchFamily="34" charset="-128"/>
              </a:rPr>
              <a:t>OP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備考：印刷：オフセット印刷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底マチ付なので、冷蔵庫や冷凍庫内でも口部分を上にして、立てて収納ができる便利なフリージングパック。オリジナルデザインのパッケージは注文数</a:t>
            </a:r>
            <a:r>
              <a:rPr lang="en-US" altLang="ja-JP" sz="1600" dirty="0"/>
              <a:t>100</a:t>
            </a:r>
            <a:r>
              <a:rPr lang="ja-JP" altLang="en-US" sz="1600" dirty="0"/>
              <a:t>個から製作することが可能です。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69BE7E2C-1991-D1CE-D024-8728AEBFAB96}"/>
              </a:ext>
            </a:extLst>
          </p:cNvPr>
          <p:cNvPicPr>
            <a:picLocks noChangeAspect="1"/>
          </p:cNvPicPr>
          <p:nvPr/>
        </p:nvPicPr>
        <p:blipFill>
          <a:blip r:embed="rId5"/>
          <a:stretch>
            <a:fillRect/>
          </a:stretch>
        </p:blipFill>
        <p:spPr>
          <a:xfrm>
            <a:off x="688705" y="1417624"/>
            <a:ext cx="3583326" cy="3583326"/>
          </a:xfrm>
          <a:prstGeom prst="rect">
            <a:avLst/>
          </a:prstGeom>
        </p:spPr>
      </p:pic>
    </p:spTree>
    <p:extLst>
      <p:ext uri="{BB962C8B-B14F-4D97-AF65-F5344CB8AC3E}">
        <p14:creationId xmlns:p14="http://schemas.microsoft.com/office/powerpoint/2010/main" val="1728703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オリジナル絆創膏</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4734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ポリオレフィン白</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73×91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オンデマンド</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4992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498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物販用にもノベルティ用にも人気の高い、フルカラーでどんなオリジナルデザインでも精巧に名入れ可能な絆創膏です。小さな怪我を良くするお子様向けなどに最適なアイテムです。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5414965C-4A70-6C9C-278D-B4B3A024CB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583" y="1385150"/>
            <a:ext cx="3539831" cy="353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125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 リフレッシュフェイス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40×150×25(mm)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地球環境に優しいゴムの木素材を使用したコンパクトサイズのリフレッシュフェイスです。オリジナル名入れも可能なアイテムですので、のベルティやオリジナルグッズ用にもおすすめです。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1A21D16-D9A7-694C-6057-10727D30311B}"/>
              </a:ext>
            </a:extLst>
          </p:cNvPr>
          <p:cNvPicPr>
            <a:picLocks noChangeAspect="1"/>
          </p:cNvPicPr>
          <p:nvPr/>
        </p:nvPicPr>
        <p:blipFill>
          <a:blip r:embed="rId5"/>
          <a:stretch>
            <a:fillRect/>
          </a:stretch>
        </p:blipFill>
        <p:spPr>
          <a:xfrm>
            <a:off x="703871" y="1360161"/>
            <a:ext cx="3627260" cy="3627260"/>
          </a:xfrm>
          <a:prstGeom prst="rect">
            <a:avLst/>
          </a:prstGeom>
        </p:spPr>
      </p:pic>
    </p:spTree>
    <p:extLst>
      <p:ext uri="{BB962C8B-B14F-4D97-AF65-F5344CB8AC3E}">
        <p14:creationId xmlns:p14="http://schemas.microsoft.com/office/powerpoint/2010/main" val="1990133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オリジナルフェイスマスク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またはレーヨンポリ</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:150×200mm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シール部：オンデマンド印刷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フェイスマスクのパッケージに添付するシールに、オリジナルデザインをフルカラープリントできます。シートマスクの素材は</a:t>
            </a:r>
            <a:r>
              <a:rPr lang="en-US" altLang="ja-JP" sz="1600" b="0" i="0" dirty="0">
                <a:solidFill>
                  <a:srgbClr val="333333"/>
                </a:solidFill>
                <a:effectLst/>
                <a:highlight>
                  <a:srgbClr val="FFFFFF"/>
                </a:highlight>
                <a:latin typeface="-apple-system"/>
              </a:rPr>
              <a:t>2</a:t>
            </a:r>
            <a:r>
              <a:rPr lang="ja-JP" altLang="en-US" sz="1600" b="0" i="0" dirty="0">
                <a:solidFill>
                  <a:srgbClr val="333333"/>
                </a:solidFill>
                <a:effectLst/>
                <a:highlight>
                  <a:srgbClr val="FFFFFF"/>
                </a:highlight>
                <a:latin typeface="-apple-system"/>
              </a:rPr>
              <a:t>種、処方は</a:t>
            </a:r>
            <a:r>
              <a:rPr lang="en-US" altLang="ja-JP" sz="1600" b="0" i="0" dirty="0">
                <a:solidFill>
                  <a:srgbClr val="333333"/>
                </a:solidFill>
                <a:effectLst/>
                <a:highlight>
                  <a:srgbClr val="FFFFFF"/>
                </a:highlight>
                <a:latin typeface="-apple-system"/>
              </a:rPr>
              <a:t>6</a:t>
            </a:r>
            <a:r>
              <a:rPr lang="ja-JP" altLang="en-US" sz="1600" b="0" i="0" dirty="0">
                <a:solidFill>
                  <a:srgbClr val="333333"/>
                </a:solidFill>
                <a:effectLst/>
                <a:highlight>
                  <a:srgbClr val="FFFFFF"/>
                </a:highlight>
                <a:latin typeface="-apple-system"/>
              </a:rPr>
              <a:t>種類と豊富に選べて、配布ノベルティや記念品にオススメです。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4D1AC961-A534-3AE3-49B9-B4DC228071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149" y="1441704"/>
            <a:ext cx="3560089" cy="356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017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75EF4403-4E69-C141-B9E1-DBB0867D33C7}"/>
              </a:ext>
            </a:extLst>
          </p:cNvPr>
          <p:cNvPicPr>
            <a:picLocks noChangeAspect="1"/>
          </p:cNvPicPr>
          <p:nvPr/>
        </p:nvPicPr>
        <p:blipFill>
          <a:blip r:embed="rId3"/>
          <a:stretch>
            <a:fillRect/>
          </a:stretch>
        </p:blipFill>
        <p:spPr>
          <a:xfrm>
            <a:off x="616673" y="1413129"/>
            <a:ext cx="3830976" cy="3759443"/>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書き込める保存</a:t>
            </a:r>
            <a:r>
              <a:rPr lang="ja-JP" altLang="en-US" sz="2000" dirty="0">
                <a:solidFill>
                  <a:schemeClr val="bg1"/>
                </a:solidFill>
                <a:latin typeface="Meiryo UI" panose="020B0604030504040204" pitchFamily="34" charset="-128"/>
                <a:ea typeface="Meiryo UI" panose="020B0604030504040204" pitchFamily="34" charset="-128"/>
              </a:rPr>
              <a:t>容器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108×53×108mm </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電子レンジ対応可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68194"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蓋に油性ボールペンで書き込める上、簡単に洗い落とせて何度でも繰り返し使える、</a:t>
            </a:r>
            <a:r>
              <a:rPr lang="en-US" altLang="ja-JP" sz="1600" dirty="0">
                <a:latin typeface="Meiryo UI" panose="020B0604030504040204" pitchFamily="34" charset="-128"/>
                <a:ea typeface="Meiryo UI" panose="020B0604030504040204" pitchFamily="34" charset="-128"/>
              </a:rPr>
              <a:t>280ml</a:t>
            </a:r>
            <a:r>
              <a:rPr lang="ja-JP" altLang="en-US" sz="1600">
                <a:latin typeface="Meiryo UI" panose="020B0604030504040204" pitchFamily="34" charset="-128"/>
                <a:ea typeface="Meiryo UI" panose="020B0604030504040204" pitchFamily="34" charset="-128"/>
              </a:rPr>
              <a:t>サイズの保存容器。オリジナル名入れは側面に可能で、カラーはブラックとホワイトから選択可能。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449671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カラーチェンジコールドタンブラー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素材：ポリプロピレン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サイズ：本体／直径約</a:t>
            </a:r>
            <a:r>
              <a:rPr lang="en-US" altLang="ja-JP" sz="900" dirty="0">
                <a:latin typeface="Meiryo UI" panose="020B0604030504040204" pitchFamily="34" charset="-128"/>
                <a:ea typeface="Meiryo UI" panose="020B0604030504040204" pitchFamily="34" charset="-128"/>
              </a:rPr>
              <a:t>9.7cm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12.2cm </a:t>
            </a:r>
            <a:r>
              <a:rPr lang="ja-JP" altLang="en-US" sz="900" dirty="0">
                <a:latin typeface="Meiryo UI" panose="020B0604030504040204" pitchFamily="34" charset="-128"/>
                <a:ea typeface="Meiryo UI" panose="020B0604030504040204" pitchFamily="34" charset="-128"/>
              </a:rPr>
              <a:t>ストロー／全長約</a:t>
            </a:r>
            <a:r>
              <a:rPr lang="en-US" altLang="ja-JP" sz="900" dirty="0">
                <a:latin typeface="Meiryo UI" panose="020B0604030504040204" pitchFamily="34" charset="-128"/>
                <a:ea typeface="Meiryo UI" panose="020B0604030504040204" pitchFamily="34" charset="-128"/>
              </a:rPr>
              <a:t>19cm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包装：化粧箱入り</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520ml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Meiryo UI" panose="020B0604030504040204" pitchFamily="50" charset="-128"/>
                <a:ea typeface="Meiryo UI" panose="020B0604030504040204" pitchFamily="50" charset="-128"/>
              </a:rPr>
              <a:t>冷たい飲み物を入れると表面の色が変わる不思議で面白いタンブラーです。思わず動画を取りたくなるアイテムのため、パーティーグッズとしておすすめですし特典用などにも最適。</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20C0A2F7-1BAE-85DC-D976-8D9CCEEA366B}"/>
              </a:ext>
            </a:extLst>
          </p:cNvPr>
          <p:cNvPicPr>
            <a:picLocks noChangeAspect="1"/>
          </p:cNvPicPr>
          <p:nvPr/>
        </p:nvPicPr>
        <p:blipFill>
          <a:blip r:embed="rId5"/>
          <a:stretch>
            <a:fillRect/>
          </a:stretch>
        </p:blipFill>
        <p:spPr>
          <a:xfrm>
            <a:off x="738533" y="1453828"/>
            <a:ext cx="3560090" cy="3560090"/>
          </a:xfrm>
          <a:prstGeom prst="rect">
            <a:avLst/>
          </a:prstGeom>
        </p:spPr>
      </p:pic>
    </p:spTree>
    <p:extLst>
      <p:ext uri="{BB962C8B-B14F-4D97-AF65-F5344CB8AC3E}">
        <p14:creationId xmlns:p14="http://schemas.microsoft.com/office/powerpoint/2010/main" val="229530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ぬりえ色紙（</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色えんぴつ）</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素材：間伐材（色鉛筆）、紙</a:t>
            </a:r>
          </a:p>
          <a:p>
            <a:r>
              <a:rPr lang="ja-JP" altLang="en-US" sz="900" dirty="0">
                <a:latin typeface="Meiryo UI" panose="020B0604030504040204" pitchFamily="34" charset="-128"/>
                <a:ea typeface="Meiryo UI" panose="020B0604030504040204" pitchFamily="34" charset="-128"/>
              </a:rPr>
              <a:t>サイズ：色紙：</a:t>
            </a:r>
            <a:r>
              <a:rPr lang="en-US" altLang="ja-JP" sz="900" dirty="0">
                <a:latin typeface="Meiryo UI" panose="020B0604030504040204" pitchFamily="34" charset="-128"/>
                <a:ea typeface="Meiryo UI" panose="020B0604030504040204" pitchFamily="34" charset="-128"/>
              </a:rPr>
              <a:t>135×120</a:t>
            </a:r>
            <a:r>
              <a:rPr lang="ja-JP" altLang="en-US" sz="900" dirty="0">
                <a:latin typeface="Meiryo UI" panose="020B0604030504040204" pitchFamily="34" charset="-128"/>
                <a:ea typeface="Meiryo UI" panose="020B0604030504040204" pitchFamily="34" charset="-128"/>
              </a:rPr>
              <a:t>色鉛筆：</a:t>
            </a:r>
            <a:r>
              <a:rPr lang="en-US" altLang="ja-JP" sz="900" dirty="0">
                <a:latin typeface="Meiryo UI" panose="020B0604030504040204" pitchFamily="34" charset="-128"/>
                <a:ea typeface="Meiryo UI" panose="020B0604030504040204" pitchFamily="34" charset="-128"/>
              </a:rPr>
              <a:t>100×100</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42g</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備考：オプション：色紙スタンド＋＠</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円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12</a:t>
            </a:r>
            <a:r>
              <a:rPr lang="ja-JP" altLang="en-US" sz="1600" dirty="0"/>
              <a:t>色の色えんぴつとぬりえ用色紙のギフトセット。お子様が自由な発想で色を塗ったりお絵描きをして楽しむことができます。</a:t>
            </a:r>
            <a:r>
              <a:rPr lang="en-US" altLang="ja-JP" sz="1600" dirty="0"/>
              <a:t>500</a:t>
            </a:r>
            <a:r>
              <a:rPr lang="ja-JP" altLang="en-US" sz="1600" dirty="0"/>
              <a:t>枚から色紙のオリジナルデザイン対応が可能です。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9E04F7F4-3CFB-2E82-95C6-3D20A7C51428}"/>
              </a:ext>
            </a:extLst>
          </p:cNvPr>
          <p:cNvPicPr>
            <a:picLocks noChangeAspect="1"/>
          </p:cNvPicPr>
          <p:nvPr/>
        </p:nvPicPr>
        <p:blipFill>
          <a:blip r:embed="rId5"/>
          <a:stretch>
            <a:fillRect/>
          </a:stretch>
        </p:blipFill>
        <p:spPr>
          <a:xfrm>
            <a:off x="714540" y="1371901"/>
            <a:ext cx="3638550" cy="3638550"/>
          </a:xfrm>
          <a:prstGeom prst="rect">
            <a:avLst/>
          </a:prstGeom>
        </p:spPr>
      </p:pic>
    </p:spTree>
    <p:extLst>
      <p:ext uri="{BB962C8B-B14F-4D97-AF65-F5344CB8AC3E}">
        <p14:creationId xmlns:p14="http://schemas.microsoft.com/office/powerpoint/2010/main" val="2430504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ひんやりフローズンデリカ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素材：外カップ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ポリスチレン 内カップ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ポリプロピレン・シリコーン 冷却液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食塩水 スプーン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/14.5×9.5×17cm </a:t>
            </a:r>
            <a:r>
              <a:rPr lang="ja-JP" altLang="en-US" sz="900" dirty="0">
                <a:latin typeface="Meiryo UI" panose="020B0604030504040204" pitchFamily="34" charset="-128"/>
                <a:ea typeface="Meiryo UI" panose="020B0604030504040204" pitchFamily="34" charset="-128"/>
              </a:rPr>
              <a:t>スプーン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19.5cm</a:t>
            </a:r>
          </a:p>
          <a:p>
            <a:r>
              <a:rPr lang="ja-JP" altLang="en-US" sz="900" dirty="0">
                <a:latin typeface="Meiryo UI" panose="020B0604030504040204" pitchFamily="34" charset="-128"/>
                <a:ea typeface="Meiryo UI" panose="020B0604030504040204" pitchFamily="34" charset="-128"/>
              </a:rPr>
              <a:t>包装：持ち手付化粧箱入り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スプーン</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350ml(</a:t>
            </a:r>
            <a:r>
              <a:rPr lang="ja-JP" altLang="en-US" sz="900" dirty="0">
                <a:latin typeface="Meiryo UI" panose="020B0604030504040204" pitchFamily="34" charset="-128"/>
                <a:ea typeface="Meiryo UI" panose="020B0604030504040204" pitchFamily="34" charset="-128"/>
              </a:rPr>
              <a:t>適正容量約</a:t>
            </a:r>
            <a:r>
              <a:rPr lang="en-US" altLang="ja-JP" sz="900" dirty="0">
                <a:latin typeface="Meiryo UI" panose="020B0604030504040204" pitchFamily="34" charset="-128"/>
                <a:ea typeface="Meiryo UI" panose="020B0604030504040204" pitchFamily="34" charset="-128"/>
              </a:rPr>
              <a:t>150ml) ※</a:t>
            </a:r>
            <a:r>
              <a:rPr lang="ja-JP" altLang="en-US" sz="900" dirty="0">
                <a:latin typeface="Meiryo UI" panose="020B0604030504040204" pitchFamily="34" charset="-128"/>
                <a:ea typeface="Meiryo UI" panose="020B0604030504040204" pitchFamily="34" charset="-128"/>
              </a:rPr>
              <a:t>商品動画をご用意しております。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冷凍庫で</a:t>
            </a:r>
            <a:r>
              <a:rPr lang="en-US" altLang="ja-JP" sz="1600" dirty="0"/>
              <a:t>8?12</a:t>
            </a:r>
            <a:r>
              <a:rPr lang="ja-JP" altLang="en-US" sz="1600" dirty="0"/>
              <a:t>時間冷やした、ひんやりフローズンデリカの内カップにジュースを注ぎ、</a:t>
            </a:r>
            <a:r>
              <a:rPr lang="en-US" altLang="ja-JP" sz="1600" dirty="0"/>
              <a:t>5</a:t>
            </a:r>
            <a:r>
              <a:rPr lang="ja-JP" altLang="en-US" sz="1600" dirty="0"/>
              <a:t>分ほど放置した後、付属のスプーンで約</a:t>
            </a:r>
            <a:r>
              <a:rPr lang="en-US" altLang="ja-JP" sz="1600" dirty="0"/>
              <a:t>10</a:t>
            </a:r>
            <a:r>
              <a:rPr lang="ja-JP" altLang="en-US" sz="1600" dirty="0"/>
              <a:t>分かき混ぜればフローズンデザートが完成です！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1FA5CA7-FCFA-F047-76F4-1A3ACFA4C660}"/>
              </a:ext>
            </a:extLst>
          </p:cNvPr>
          <p:cNvPicPr>
            <a:picLocks noChangeAspect="1"/>
          </p:cNvPicPr>
          <p:nvPr/>
        </p:nvPicPr>
        <p:blipFill>
          <a:blip r:embed="rId5"/>
          <a:stretch>
            <a:fillRect/>
          </a:stretch>
        </p:blipFill>
        <p:spPr>
          <a:xfrm>
            <a:off x="828557" y="1411148"/>
            <a:ext cx="3541835" cy="3541835"/>
          </a:xfrm>
          <a:prstGeom prst="rect">
            <a:avLst/>
          </a:prstGeom>
        </p:spPr>
      </p:pic>
    </p:spTree>
    <p:extLst>
      <p:ext uri="{BB962C8B-B14F-4D97-AF65-F5344CB8AC3E}">
        <p14:creationId xmlns:p14="http://schemas.microsoft.com/office/powerpoint/2010/main" val="1416693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和柄ひょうのう</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柄指定不可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ポリプロピレン・</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・ポリエステル・アルミ</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φ145×40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カラフルでポップながらどこか懐かしさを感じさせる和柄デザインがとってもオシャレなひょうのうです。名入れプリントも可能ですので、オリジナルグッズやノベルティアイテムとしてもおすすめ。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76685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オーロラ感じて デザートスプーンペアセット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12.7cm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ステンレス製で、角度によって様々な色に見えるデザートスプーンのペアセットです。柄の部分にオリジナルデザインの名入れも可能なため、販促用やノベルティ用などにもおすすめです。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C352867-1562-F31B-8CD4-746F7F13CC0F}"/>
              </a:ext>
            </a:extLst>
          </p:cNvPr>
          <p:cNvPicPr>
            <a:picLocks noChangeAspect="1"/>
          </p:cNvPicPr>
          <p:nvPr/>
        </p:nvPicPr>
        <p:blipFill>
          <a:blip r:embed="rId5"/>
          <a:stretch>
            <a:fillRect/>
          </a:stretch>
        </p:blipFill>
        <p:spPr>
          <a:xfrm>
            <a:off x="723292" y="1330274"/>
            <a:ext cx="3601679" cy="3601679"/>
          </a:xfrm>
          <a:prstGeom prst="rect">
            <a:avLst/>
          </a:prstGeom>
        </p:spPr>
      </p:pic>
    </p:spTree>
    <p:extLst>
      <p:ext uri="{BB962C8B-B14F-4D97-AF65-F5344CB8AC3E}">
        <p14:creationId xmlns:p14="http://schemas.microsoft.com/office/powerpoint/2010/main" val="361481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防犯対策 ドーム型ダミーカメラ</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11.5×11.5×7.1cm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ボルト</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・アンカー</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1.5</a:t>
            </a:r>
            <a:r>
              <a:rPr lang="ja-JP" altLang="en-US" sz="1600" dirty="0"/>
              <a:t>秒間隔で赤色</a:t>
            </a:r>
            <a:r>
              <a:rPr lang="en-US" altLang="ja-JP" sz="1600" dirty="0"/>
              <a:t>LED</a:t>
            </a:r>
            <a:r>
              <a:rPr lang="ja-JP" altLang="en-US" sz="1600" dirty="0"/>
              <a:t>が点滅するため非常にリアルなダミーカメラ。防犯意識の高さをアピールするのに最適なアイテムです。リフォームなどのタイミングで設置するのがおすすめです。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8F38AAE4-23A7-F2C7-4EEF-F2DDD47935A6}"/>
              </a:ext>
            </a:extLst>
          </p:cNvPr>
          <p:cNvPicPr>
            <a:picLocks noChangeAspect="1"/>
          </p:cNvPicPr>
          <p:nvPr/>
        </p:nvPicPr>
        <p:blipFill>
          <a:blip r:embed="rId5"/>
          <a:stretch>
            <a:fillRect/>
          </a:stretch>
        </p:blipFill>
        <p:spPr>
          <a:xfrm>
            <a:off x="703626" y="1349976"/>
            <a:ext cx="3616182" cy="3616182"/>
          </a:xfrm>
          <a:prstGeom prst="rect">
            <a:avLst/>
          </a:prstGeom>
        </p:spPr>
      </p:pic>
    </p:spTree>
    <p:extLst>
      <p:ext uri="{BB962C8B-B14F-4D97-AF65-F5344CB8AC3E}">
        <p14:creationId xmlns:p14="http://schemas.microsoft.com/office/powerpoint/2010/main" val="3064457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コロコロほぐす りらく玉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素材：熱可塑性エラストマー・ポリプロピレン・ステンレス</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16×8×2cm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7</a:t>
            </a:r>
            <a:r>
              <a:rPr lang="ja-JP" altLang="en-US" sz="1600" dirty="0"/>
              <a:t>個のボールは</a:t>
            </a:r>
            <a:r>
              <a:rPr lang="en-US" altLang="ja-JP" sz="1600" dirty="0"/>
              <a:t>360</a:t>
            </a:r>
            <a:r>
              <a:rPr lang="ja-JP" altLang="en-US" sz="1600" dirty="0"/>
              <a:t>度回転してくれるため、凝った箇所をコロコロしっかりほぐし血行を促進てくれる便利アイテムです。イベントやキャンペーンの特典用、景品用などにおすすめです。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0698F21-9C6B-1AD6-54A6-BD61D9478391}"/>
              </a:ext>
            </a:extLst>
          </p:cNvPr>
          <p:cNvPicPr>
            <a:picLocks noChangeAspect="1"/>
          </p:cNvPicPr>
          <p:nvPr/>
        </p:nvPicPr>
        <p:blipFill>
          <a:blip r:embed="rId5"/>
          <a:stretch>
            <a:fillRect/>
          </a:stretch>
        </p:blipFill>
        <p:spPr>
          <a:xfrm>
            <a:off x="761376" y="1411959"/>
            <a:ext cx="3560089" cy="3560089"/>
          </a:xfrm>
          <a:prstGeom prst="rect">
            <a:avLst/>
          </a:prstGeom>
        </p:spPr>
      </p:pic>
    </p:spTree>
    <p:extLst>
      <p:ext uri="{BB962C8B-B14F-4D97-AF65-F5344CB8AC3E}">
        <p14:creationId xmlns:p14="http://schemas.microsoft.com/office/powerpoint/2010/main" val="102002603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572</TotalTime>
  <Words>2617</Words>
  <Application>Microsoft Office PowerPoint</Application>
  <PresentationFormat>画面に合わせる (4:3)</PresentationFormat>
  <Paragraphs>450</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-apple-system</vt: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2024-08-08T07:48:16Z</dcterms:modified>
</cp:coreProperties>
</file>