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88" r:id="rId5"/>
    <p:sldId id="260" r:id="rId6"/>
    <p:sldId id="291" r:id="rId7"/>
    <p:sldId id="292" r:id="rId8"/>
    <p:sldId id="293" r:id="rId9"/>
    <p:sldId id="294" r:id="rId10"/>
    <p:sldId id="295" r:id="rId11"/>
    <p:sldId id="266" r:id="rId12"/>
    <p:sldId id="267" r:id="rId13"/>
    <p:sldId id="268" r:id="rId14"/>
    <p:sldId id="269" r:id="rId15"/>
    <p:sldId id="270" r:id="rId16"/>
    <p:sldId id="271" r:id="rId17"/>
    <p:sldId id="272" r:id="rId18"/>
    <p:sldId id="273" r:id="rId19"/>
    <p:sldId id="274" r:id="rId20"/>
    <p:sldId id="275" r:id="rId21"/>
    <p:sldId id="276" r:id="rId22"/>
    <p:sldId id="289" r:id="rId23"/>
    <p:sldId id="290"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68" d="100"/>
          <a:sy n="68" d="100"/>
        </p:scale>
        <p:origin x="312" y="45"/>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オリジナル扇子（両面貼り紙）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備考：印刷：両面オフセット印刷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表と裏の両面に紙を貼ることで、骨が見えなくなり、見た目が美しく、高級感がぐっと増した仕上がりの扇子です。両面同柄や両面別柄などお客様のご要望に沿ったオリジナル扇子を製作します。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A8D9C97D-9404-F668-0779-A2C17AFFAFA0}"/>
              </a:ext>
            </a:extLst>
          </p:cNvPr>
          <p:cNvPicPr>
            <a:picLocks noChangeAspect="1"/>
          </p:cNvPicPr>
          <p:nvPr/>
        </p:nvPicPr>
        <p:blipFill>
          <a:blip r:embed="rId5"/>
          <a:stretch>
            <a:fillRect/>
          </a:stretch>
        </p:blipFill>
        <p:spPr>
          <a:xfrm>
            <a:off x="701467" y="1411148"/>
            <a:ext cx="3607511" cy="3607511"/>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オリジナル扇子＆ハンカチセット</a:t>
            </a:r>
            <a:endParaRPr lang="ja-JP" altLang="en-US" sz="2000" b="1"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扇子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竹・ポリエステル　ハンカチ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扇子</a:t>
            </a:r>
            <a:r>
              <a:rPr lang="en-US" altLang="ja-JP" sz="900" dirty="0">
                <a:latin typeface="Meiryo UI" panose="020B0604030504040204" pitchFamily="34" charset="-128"/>
                <a:ea typeface="Meiryo UI" panose="020B0604030504040204" pitchFamily="34" charset="-128"/>
              </a:rPr>
              <a:t>/21cm 30</a:t>
            </a:r>
            <a:r>
              <a:rPr lang="ja-JP" altLang="en-US" sz="900" dirty="0">
                <a:latin typeface="Meiryo UI" panose="020B0604030504040204" pitchFamily="34" charset="-128"/>
                <a:ea typeface="Meiryo UI" panose="020B0604030504040204" pitchFamily="34" charset="-128"/>
              </a:rPr>
              <a:t>間　ハンカチ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20×20cm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専用帯付き</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扇子の親骨名入れ</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扇子とハンカチの、日本伝統の「和」を感じさせるセットです。扇子の親骨にはオリジナルの名入れプリントが可能。記念用から物販用まで幅広いシーンにおすすめです。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0" name="Picture 16">
            <a:extLst>
              <a:ext uri="{FF2B5EF4-FFF2-40B4-BE49-F238E27FC236}">
                <a16:creationId xmlns:a16="http://schemas.microsoft.com/office/drawing/2014/main" id="{6A624C5A-ED47-5128-C88D-1F6AB59446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76" y="1406297"/>
            <a:ext cx="3425563" cy="34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014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 ポケッタブルエコバッグ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60mm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230mm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備考：内袋（巾着タイプ）紐留め付き。カラビナ付き。ポケッタブルで内袋に収納可能｜収納後のサイズ：約</a:t>
            </a:r>
            <a:r>
              <a:rPr lang="en-US" altLang="ja-JP" sz="900" dirty="0">
                <a:latin typeface="Meiryo UI" panose="020B0604030504040204" pitchFamily="34" charset="-128"/>
                <a:ea typeface="Meiryo UI" panose="020B0604030504040204" pitchFamily="34" charset="-128"/>
              </a:rPr>
              <a:t>9cm×10cm</a:t>
            </a:r>
            <a:r>
              <a:rPr lang="ja-JP" altLang="en-US" sz="900" dirty="0">
                <a:latin typeface="Meiryo UI" panose="020B0604030504040204" pitchFamily="34" charset="-128"/>
                <a:ea typeface="Meiryo UI" panose="020B0604030504040204" pitchFamily="34" charset="-128"/>
              </a:rPr>
              <a:t>。はっ水機能。◎素材の特性上、熱をかけると縮む場合がございます。◎ポリエステル素材の染色には分散染料を用いている為、熱加工によりブリードを起こす可能性がございます。お取り扱いにはご注意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ポケッタブルで内側に手軽に収納可能な、軽量で耐久性にも優れたナイロン製のエコバッグです。ビビットで発色の良いカラーバリエーションも魅力的でノベルティ用にもおすすめ。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75AF847-064E-6CDB-14F0-B5EF35BF0AA9}"/>
              </a:ext>
            </a:extLst>
          </p:cNvPr>
          <p:cNvPicPr>
            <a:picLocks noChangeAspect="1"/>
          </p:cNvPicPr>
          <p:nvPr/>
        </p:nvPicPr>
        <p:blipFill>
          <a:blip r:embed="rId5"/>
          <a:stretch>
            <a:fillRect/>
          </a:stretch>
        </p:blipFill>
        <p:spPr>
          <a:xfrm>
            <a:off x="731951" y="1378787"/>
            <a:ext cx="3619649" cy="3619649"/>
          </a:xfrm>
          <a:prstGeom prst="rect">
            <a:avLst/>
          </a:prstGeom>
        </p:spPr>
      </p:pic>
    </p:spTree>
    <p:extLst>
      <p:ext uri="{BB962C8B-B14F-4D97-AF65-F5344CB8AC3E}">
        <p14:creationId xmlns:p14="http://schemas.microsoft.com/office/powerpoint/2010/main" val="202975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缶型サーモステンレスタンブラー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φ71×148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真空二重構造で保温・保冷力に優れたステンレスタンブラーから、見た目も可愛くインパクトのある缶型タイプが登場。オリジナル名入れするデザインもよく映えますので販促に是非ご活用下さい！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D19C482-FF3E-7F4D-9E85-0DB883D3CC6B}"/>
              </a:ext>
            </a:extLst>
          </p:cNvPr>
          <p:cNvPicPr>
            <a:picLocks noChangeAspect="1"/>
          </p:cNvPicPr>
          <p:nvPr/>
        </p:nvPicPr>
        <p:blipFill>
          <a:blip r:embed="rId5"/>
          <a:stretch>
            <a:fillRect/>
          </a:stretch>
        </p:blipFill>
        <p:spPr>
          <a:xfrm>
            <a:off x="803041" y="1615967"/>
            <a:ext cx="3249861" cy="3270215"/>
          </a:xfrm>
          <a:prstGeom prst="rect">
            <a:avLst/>
          </a:prstGeom>
        </p:spPr>
      </p:pic>
    </p:spTree>
    <p:extLst>
      <p:ext uri="{BB962C8B-B14F-4D97-AF65-F5344CB8AC3E}">
        <p14:creationId xmlns:p14="http://schemas.microsoft.com/office/powerpoint/2010/main" val="32054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3602609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充電式防水ワイヤレススピーカー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樹脂、鉄、ポリエチレン、ポリプロピレン、シリコーンゴム</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:85×75×37mm</a:t>
            </a:r>
            <a:r>
              <a:rPr lang="ja-JP" altLang="en-US" sz="900" dirty="0">
                <a:latin typeface="Meiryo UI" panose="020B0604030504040204" pitchFamily="34" charset="-128"/>
                <a:ea typeface="Meiryo UI" panose="020B0604030504040204" pitchFamily="34" charset="-128"/>
              </a:rPr>
              <a:t>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140×90×45mm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本体、蓄電ケーブル</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申込単位は</a:t>
            </a:r>
            <a:r>
              <a:rPr lang="en-US" altLang="ja-JP" sz="900" dirty="0">
                <a:latin typeface="Meiryo UI" panose="020B0604030504040204" pitchFamily="34" charset="-128"/>
                <a:ea typeface="Meiryo UI" panose="020B0604030504040204" pitchFamily="34" charset="-128"/>
              </a:rPr>
              <a:t>24</a:t>
            </a:r>
            <a:r>
              <a:rPr lang="ja-JP" altLang="en-US" sz="900" dirty="0">
                <a:latin typeface="Meiryo UI" panose="020B0604030504040204" pitchFamily="34" charset="-128"/>
                <a:ea typeface="Meiryo UI" panose="020B0604030504040204" pitchFamily="34" charset="-128"/>
              </a:rPr>
              <a:t>個単位となります。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スマホと</a:t>
            </a:r>
            <a:r>
              <a:rPr lang="en-US" altLang="ja-JP" sz="1600" dirty="0"/>
              <a:t>Bluetooth</a:t>
            </a:r>
            <a:r>
              <a:rPr lang="ja-JP" altLang="en-US" sz="1600" dirty="0"/>
              <a:t>接続することで、ワイヤレスで使用すること可能なスピーカーです。防水仕様のためアウトドアシーンではもちろん、自宅のお風呂場などでも使うことができて非常に便利。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071BA652-A2F4-61BE-CF62-5EAD2643B41A}"/>
              </a:ext>
            </a:extLst>
          </p:cNvPr>
          <p:cNvPicPr>
            <a:picLocks noChangeAspect="1"/>
          </p:cNvPicPr>
          <p:nvPr/>
        </p:nvPicPr>
        <p:blipFill>
          <a:blip r:embed="rId5"/>
          <a:stretch>
            <a:fillRect/>
          </a:stretch>
        </p:blipFill>
        <p:spPr>
          <a:xfrm>
            <a:off x="709624" y="1371901"/>
            <a:ext cx="3555448" cy="3555448"/>
          </a:xfrm>
          <a:prstGeom prst="rect">
            <a:avLst/>
          </a:prstGeom>
        </p:spPr>
      </p:pic>
    </p:spTree>
    <p:extLst>
      <p:ext uri="{BB962C8B-B14F-4D97-AF65-F5344CB8AC3E}">
        <p14:creationId xmlns:p14="http://schemas.microsoft.com/office/powerpoint/2010/main" val="3563598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W80×H174×D27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1000mm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ハンドル部分をコンパクトに折り畳めば、デスクファンとしても使える！小さく畳める持ち運びに便利な</a:t>
            </a:r>
            <a:r>
              <a:rPr lang="en-US" altLang="ja-JP" sz="1600" dirty="0"/>
              <a:t>USB</a:t>
            </a:r>
            <a:r>
              <a:rPr lang="ja-JP" altLang="en-US" sz="1600" dirty="0"/>
              <a:t>充電式のハンディファン。夏のライブ・イベント会場の物販品にもオススメです。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4BE45D3-A320-43C4-16CE-E577F5FD6469}"/>
              </a:ext>
            </a:extLst>
          </p:cNvPr>
          <p:cNvPicPr>
            <a:picLocks noChangeAspect="1"/>
          </p:cNvPicPr>
          <p:nvPr/>
        </p:nvPicPr>
        <p:blipFill>
          <a:blip r:embed="rId5"/>
          <a:stretch>
            <a:fillRect/>
          </a:stretch>
        </p:blipFill>
        <p:spPr>
          <a:xfrm>
            <a:off x="733664" y="1371901"/>
            <a:ext cx="3671454" cy="3671454"/>
          </a:xfrm>
          <a:prstGeom prst="rect">
            <a:avLst/>
          </a:prstGeom>
        </p:spPr>
      </p:pic>
    </p:spTree>
    <p:extLst>
      <p:ext uri="{BB962C8B-B14F-4D97-AF65-F5344CB8AC3E}">
        <p14:creationId xmlns:p14="http://schemas.microsoft.com/office/powerpoint/2010/main" val="2068346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リサイクルクーラーバッグ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Ｔ）、</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606B35B3-17E2-A24F-A6FD-1CFE5A775500}"/>
              </a:ext>
            </a:extLst>
          </p:cNvPr>
          <p:cNvPicPr>
            <a:picLocks noChangeAspect="1"/>
          </p:cNvPicPr>
          <p:nvPr/>
        </p:nvPicPr>
        <p:blipFill>
          <a:blip r:embed="rId5"/>
          <a:stretch>
            <a:fillRect/>
          </a:stretch>
        </p:blipFill>
        <p:spPr>
          <a:xfrm>
            <a:off x="689668" y="1366407"/>
            <a:ext cx="3701647" cy="3636706"/>
          </a:xfrm>
          <a:prstGeom prst="rect">
            <a:avLst/>
          </a:prstGeom>
        </p:spPr>
      </p:pic>
    </p:spTree>
    <p:extLst>
      <p:ext uri="{BB962C8B-B14F-4D97-AF65-F5344CB8AC3E}">
        <p14:creationId xmlns:p14="http://schemas.microsoft.com/office/powerpoint/2010/main" val="1052376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カトラリー</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カラー展開：チャコールブラック、オフホワイト、スモークピンク、スモークブルー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アルミ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172×54×26(mm)</a:t>
            </a:r>
          </a:p>
          <a:p>
            <a:r>
              <a:rPr lang="ja-JP" altLang="en-US" sz="900" dirty="0">
                <a:latin typeface="Meiryo UI" panose="020B0604030504040204" pitchFamily="34" charset="-128"/>
                <a:ea typeface="Meiryo UI" panose="020B0604030504040204" pitchFamily="34" charset="-128"/>
              </a:rPr>
              <a:t>備考：取説付、食品衛生検査済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お箸・スプーン・フォークの</a:t>
            </a:r>
            <a:r>
              <a:rPr lang="en-US" altLang="ja-JP" sz="1600" dirty="0"/>
              <a:t>3</a:t>
            </a:r>
            <a:r>
              <a:rPr lang="ja-JP" altLang="en-US" sz="1600" dirty="0"/>
              <a:t>点を収納したカトラリーセット。バンブーファイバーやアルミニウムを使用した環境に優しい商品です。名入れをすれば物販品やノベルティに広く活用できます。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0ED8A311-A0F3-7D60-8319-4932E907E3C9}"/>
              </a:ext>
            </a:extLst>
          </p:cNvPr>
          <p:cNvPicPr>
            <a:picLocks noChangeAspect="1"/>
          </p:cNvPicPr>
          <p:nvPr/>
        </p:nvPicPr>
        <p:blipFill>
          <a:blip r:embed="rId5"/>
          <a:stretch>
            <a:fillRect/>
          </a:stretch>
        </p:blipFill>
        <p:spPr>
          <a:xfrm>
            <a:off x="741470" y="1390460"/>
            <a:ext cx="3560089" cy="3560089"/>
          </a:xfrm>
          <a:prstGeom prst="rect">
            <a:avLst/>
          </a:prstGeom>
        </p:spPr>
      </p:pic>
    </p:spTree>
    <p:extLst>
      <p:ext uri="{BB962C8B-B14F-4D97-AF65-F5344CB8AC3E}">
        <p14:creationId xmlns:p14="http://schemas.microsoft.com/office/powerpoint/2010/main" val="3032292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W76×H145×D30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注意事項：バッテリー容量</a:t>
            </a:r>
            <a:r>
              <a:rPr lang="en-US" altLang="ja-JP" sz="900" dirty="0">
                <a:latin typeface="Meiryo UI" panose="020B0604030504040204" pitchFamily="34" charset="-128"/>
                <a:ea typeface="Meiryo UI" panose="020B0604030504040204" pitchFamily="34" charset="-128"/>
              </a:rPr>
              <a:t>500mAh</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コンパクトで持ち歩きやすく、また収納可能なフック付きでスタンドとしても利用できるハンディ</a:t>
            </a:r>
            <a:r>
              <a:rPr lang="en-US" altLang="ja-JP" sz="1600" dirty="0"/>
              <a:t>SB</a:t>
            </a:r>
            <a:r>
              <a:rPr lang="ja-JP" altLang="en-US" sz="1600" dirty="0"/>
              <a:t>ファンです。カラーバリエーションは全</a:t>
            </a:r>
            <a:r>
              <a:rPr lang="en-US" altLang="ja-JP" sz="1600" dirty="0"/>
              <a:t>4</a:t>
            </a:r>
            <a:r>
              <a:rPr lang="ja-JP" altLang="en-US" sz="1600" dirty="0"/>
              <a:t>色展開。物販用や特典用にもおすすめ。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1FFE641D-9D71-0DBE-DD6E-FEB1FDDF9449}"/>
              </a:ext>
            </a:extLst>
          </p:cNvPr>
          <p:cNvPicPr>
            <a:picLocks noChangeAspect="1"/>
          </p:cNvPicPr>
          <p:nvPr/>
        </p:nvPicPr>
        <p:blipFill>
          <a:blip r:embed="rId5"/>
          <a:stretch>
            <a:fillRect/>
          </a:stretch>
        </p:blipFill>
        <p:spPr>
          <a:xfrm>
            <a:off x="618194" y="1361969"/>
            <a:ext cx="3685886" cy="3685886"/>
          </a:xfrm>
          <a:prstGeom prst="rect">
            <a:avLst/>
          </a:prstGeom>
        </p:spPr>
      </p:pic>
    </p:spTree>
    <p:extLst>
      <p:ext uri="{BB962C8B-B14F-4D97-AF65-F5344CB8AC3E}">
        <p14:creationId xmlns:p14="http://schemas.microsoft.com/office/powerpoint/2010/main" val="2902004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コンパクトファーストエイドキット</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収納ケース</a:t>
            </a:r>
            <a:r>
              <a:rPr lang="en-US" altLang="ja-JP" sz="900" b="0" i="0" dirty="0">
                <a:solidFill>
                  <a:srgbClr val="333333"/>
                </a:solidFill>
                <a:effectLst/>
                <a:latin typeface="-apple-system"/>
              </a:rPr>
              <a:t>:165×110×38mm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収納ケース・絆創膏</a:t>
            </a:r>
            <a:r>
              <a:rPr lang="en-US" altLang="ja-JP" sz="900" b="0" i="0" dirty="0">
                <a:solidFill>
                  <a:srgbClr val="333333"/>
                </a:solidFill>
                <a:effectLst/>
                <a:latin typeface="-apple-system"/>
              </a:rPr>
              <a:t>5P</a:t>
            </a:r>
            <a:r>
              <a:rPr lang="ja-JP" altLang="en-US" sz="900" b="0" i="0" dirty="0">
                <a:solidFill>
                  <a:srgbClr val="333333"/>
                </a:solidFill>
                <a:effectLst/>
                <a:latin typeface="-apple-system"/>
              </a:rPr>
              <a:t>・ワンタッチ包帯・綿棒</a:t>
            </a:r>
            <a:r>
              <a:rPr lang="en-US" altLang="ja-JP" sz="900" b="0" i="0" dirty="0">
                <a:solidFill>
                  <a:srgbClr val="333333"/>
                </a:solidFill>
                <a:effectLst/>
                <a:latin typeface="-apple-system"/>
              </a:rPr>
              <a:t>10P</a:t>
            </a:r>
            <a:r>
              <a:rPr lang="ja-JP" altLang="en-US" sz="900" b="0" i="0" dirty="0">
                <a:solidFill>
                  <a:srgbClr val="333333"/>
                </a:solidFill>
                <a:effectLst/>
                <a:latin typeface="-apple-system"/>
              </a:rPr>
              <a:t>・水に流せる</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ペーパー・除菌ジェル・除菌アルコールウェットティッシュ・救</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急手引</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バッグなどにサッと入れられる手頃なサイズのセミハードケース入りの上、いざという時に役立つ救急</a:t>
            </a:r>
            <a:r>
              <a:rPr lang="en-US" altLang="ja-JP" sz="1600" b="0" i="0" dirty="0">
                <a:solidFill>
                  <a:srgbClr val="333333"/>
                </a:solidFill>
                <a:effectLst/>
                <a:latin typeface="-apple-system"/>
              </a:rPr>
              <a:t>8</a:t>
            </a:r>
            <a:r>
              <a:rPr lang="ja-JP" altLang="en-US" sz="1600" b="0" i="0" dirty="0">
                <a:solidFill>
                  <a:srgbClr val="333333"/>
                </a:solidFill>
                <a:effectLst/>
                <a:latin typeface="-apple-system"/>
              </a:rPr>
              <a:t>点セットです。突然見舞われる災害時用などに備えておくと安心。是非ご活用ください。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56880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オリジナル手拭い（反応インクジェット）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素材：綿</a:t>
            </a:r>
          </a:p>
          <a:p>
            <a:r>
              <a:rPr lang="ja-JP" altLang="en-US" sz="900" dirty="0">
                <a:latin typeface="Meiryo UI" panose="020B0604030504040204" pitchFamily="50" charset="-128"/>
                <a:ea typeface="Meiryo UI" panose="020B0604030504040204" pitchFamily="50" charset="-128"/>
              </a:rPr>
              <a:t>サイズ：約</a:t>
            </a:r>
            <a:r>
              <a:rPr lang="en-US" altLang="ja-JP" sz="900" dirty="0">
                <a:latin typeface="Meiryo UI" panose="020B0604030504040204" pitchFamily="50" charset="-128"/>
                <a:ea typeface="Meiryo UI" panose="020B0604030504040204" pitchFamily="50" charset="-128"/>
              </a:rPr>
              <a:t>900×340mm</a:t>
            </a:r>
            <a:r>
              <a:rPr lang="ja-JP" altLang="en-US" sz="900" dirty="0">
                <a:latin typeface="Meiryo UI" panose="020B0604030504040204" pitchFamily="50" charset="-128"/>
                <a:ea typeface="Meiryo UI" panose="020B0604030504040204" pitchFamily="50" charset="-128"/>
              </a:rPr>
              <a:t>程度</a:t>
            </a:r>
          </a:p>
          <a:p>
            <a:r>
              <a:rPr lang="ja-JP" altLang="en-US" sz="900" dirty="0">
                <a:latin typeface="Meiryo UI" panose="020B0604030504040204" pitchFamily="50" charset="-128"/>
                <a:ea typeface="Meiryo UI" panose="020B0604030504040204" pitchFamily="50" charset="-128"/>
              </a:rPr>
              <a:t>備考：印刷：反応インクジェット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綿生地の手ぬぐいにフルカラーで印刷ができる、反応インクジェット染めの手ぬぐい。写真やグラデーションなどの色彩豊かな表現も可能です。使い込む事で柔らかくなり、肌に馴染んできます。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9B7E9526-AAAE-17FB-8834-2B25DCA9F043}"/>
              </a:ext>
            </a:extLst>
          </p:cNvPr>
          <p:cNvPicPr>
            <a:picLocks noChangeAspect="1"/>
          </p:cNvPicPr>
          <p:nvPr/>
        </p:nvPicPr>
        <p:blipFill>
          <a:blip r:embed="rId5"/>
          <a:stretch>
            <a:fillRect/>
          </a:stretch>
        </p:blipFill>
        <p:spPr>
          <a:xfrm>
            <a:off x="671835" y="1353156"/>
            <a:ext cx="3634697" cy="3634697"/>
          </a:xfrm>
          <a:prstGeom prst="rect">
            <a:avLst/>
          </a:prstGeom>
        </p:spPr>
      </p:pic>
    </p:spTree>
    <p:extLst>
      <p:ext uri="{BB962C8B-B14F-4D97-AF65-F5344CB8AC3E}">
        <p14:creationId xmlns:p14="http://schemas.microsoft.com/office/powerpoint/2010/main" val="3264531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2262003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リサイクルフラットバッグ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Ｔ）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440×380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50×390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リサイクル回収されたペットボトルを素材に作られた環境に優しいエコバッグです。くるくる丸めて付属のゴムバンドで留めるとコンパクトかつオシャレに持ち運べますのでおすすめです。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E620DFF8-462C-384A-840A-C34217E55288}"/>
              </a:ext>
            </a:extLst>
          </p:cNvPr>
          <p:cNvPicPr>
            <a:picLocks noChangeAspect="1"/>
          </p:cNvPicPr>
          <p:nvPr/>
        </p:nvPicPr>
        <p:blipFill>
          <a:blip r:embed="rId5"/>
          <a:stretch>
            <a:fillRect/>
          </a:stretch>
        </p:blipFill>
        <p:spPr>
          <a:xfrm>
            <a:off x="736548" y="1404404"/>
            <a:ext cx="3641251" cy="3559323"/>
          </a:xfrm>
          <a:prstGeom prst="rect">
            <a:avLst/>
          </a:prstGeom>
        </p:spPr>
      </p:pic>
    </p:spTree>
    <p:extLst>
      <p:ext uri="{BB962C8B-B14F-4D97-AF65-F5344CB8AC3E}">
        <p14:creationId xmlns:p14="http://schemas.microsoft.com/office/powerpoint/2010/main" val="1665529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オリジナル平竹うちわ （大）</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10828"/>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竹・紙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365×230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フルカラー（オフセット印刷）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数量にもよりますが、通常は</a:t>
            </a:r>
            <a:r>
              <a:rPr lang="en-US" altLang="ja-JP" sz="900" dirty="0">
                <a:latin typeface="Meiryo UI" panose="020B0604030504040204" pitchFamily="34" charset="-128"/>
                <a:ea typeface="Meiryo UI" panose="020B0604030504040204" pitchFamily="34" charset="-128"/>
              </a:rPr>
              <a:t>3〜4</a:t>
            </a:r>
            <a:r>
              <a:rPr lang="ja-JP" altLang="en-US" sz="900" dirty="0">
                <a:latin typeface="Meiryo UI" panose="020B0604030504040204" pitchFamily="34" charset="-128"/>
                <a:ea typeface="Meiryo UI" panose="020B0604030504040204" pitchFamily="34" charset="-128"/>
              </a:rPr>
              <a:t>週間の納期。</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1340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88463"/>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竹と紙を使った伝統的で風情ある「うちわ」をオリジナルデザインでお作りします。どんなフルカラーデザインでも精巧にお仕上げいたします。夏の販促グッズとして大定番！</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A79D46DD-A2AE-ADDC-C637-15327C79A7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743" y="1402736"/>
            <a:ext cx="3670881" cy="367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751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グラデーションサーモタンブラー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Φ83×108(mm)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330ml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975"/>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mn-ea"/>
              </a:rPr>
              <a:t>330ml</a:t>
            </a:r>
            <a:r>
              <a:rPr lang="ja-JP" altLang="en-US" sz="1600" b="0" i="0" dirty="0">
                <a:solidFill>
                  <a:srgbClr val="333333"/>
                </a:solidFill>
                <a:effectLst/>
                <a:highlight>
                  <a:srgbClr val="FFFFFF"/>
                </a:highlight>
                <a:latin typeface="+mn-ea"/>
              </a:rPr>
              <a:t>サイズの、淡くも鮮やかなグラデーションがとってもオシャレなタンブラーです。オリジナル名入れも可能なため、物販用にも記念用にもノベルティ用にも人気のあるタイプです。</a:t>
            </a:r>
            <a:endParaRPr lang="ja-JP" altLang="en-US" sz="1600" dirty="0">
              <a:latin typeface="+mn-ea"/>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A8AA5F9-A760-5ECD-A8A9-EAF50341BEB9}"/>
              </a:ext>
            </a:extLst>
          </p:cNvPr>
          <p:cNvPicPr>
            <a:picLocks noChangeAspect="1"/>
          </p:cNvPicPr>
          <p:nvPr/>
        </p:nvPicPr>
        <p:blipFill>
          <a:blip r:embed="rId5"/>
          <a:stretch>
            <a:fillRect/>
          </a:stretch>
        </p:blipFill>
        <p:spPr>
          <a:xfrm>
            <a:off x="661643" y="1371565"/>
            <a:ext cx="3645181" cy="3645181"/>
          </a:xfrm>
          <a:prstGeom prst="rect">
            <a:avLst/>
          </a:prstGeom>
        </p:spPr>
      </p:pic>
    </p:spTree>
    <p:extLst>
      <p:ext uri="{BB962C8B-B14F-4D97-AF65-F5344CB8AC3E}">
        <p14:creationId xmlns:p14="http://schemas.microsoft.com/office/powerpoint/2010/main" val="937861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ライトナイロン リップストップ ジムサック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％（リップストップ生地）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丸ひも部分：ポリエステル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44×</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10cm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35cm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インクジェットプリントに関しての取扱注意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色彩は実際と異なる場合があります。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内ポケット付き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耐久性に優れたナイロン製リップストップ生地の軽量ジムサック。サイドファスナー付きなので、背負ったまま物の出し入れが可能。タウンユース・スポーツ・キャンプなどシーンを選ばず使えます。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418A3167-9B8A-B0FF-BB4F-6A4494495FC2}"/>
              </a:ext>
            </a:extLst>
          </p:cNvPr>
          <p:cNvPicPr>
            <a:picLocks noChangeAspect="1"/>
          </p:cNvPicPr>
          <p:nvPr/>
        </p:nvPicPr>
        <p:blipFill>
          <a:blip r:embed="rId5"/>
          <a:stretch>
            <a:fillRect/>
          </a:stretch>
        </p:blipFill>
        <p:spPr>
          <a:xfrm>
            <a:off x="719056" y="1395741"/>
            <a:ext cx="3576307" cy="3576307"/>
          </a:xfrm>
          <a:prstGeom prst="rect">
            <a:avLst/>
          </a:prstGeom>
        </p:spPr>
      </p:pic>
    </p:spTree>
    <p:extLst>
      <p:ext uri="{BB962C8B-B14F-4D97-AF65-F5344CB8AC3E}">
        <p14:creationId xmlns:p14="http://schemas.microsoft.com/office/powerpoint/2010/main" val="2294865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LED</a:t>
            </a:r>
            <a:r>
              <a:rPr lang="ja-JP" altLang="en-US" sz="2000">
                <a:solidFill>
                  <a:schemeClr val="bg1"/>
                </a:solidFill>
                <a:latin typeface="Meiryo UI" panose="020B0604030504040204" pitchFamily="34" charset="-128"/>
                <a:ea typeface="Meiryo UI" panose="020B0604030504040204" pitchFamily="34" charset="-128"/>
              </a:rPr>
              <a:t>ポータブルデスクライト ワイド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7781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W72×H128×D45(mm)</a:t>
            </a: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USB</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DC</a:t>
            </a:r>
            <a:r>
              <a:rPr lang="ja-JP" altLang="en-US" sz="90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1100</a:t>
            </a:r>
            <a:r>
              <a:rPr lang="en" altLang="ja-JP" sz="90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br>
              <a:rPr lang="en-US" altLang="ja-JP" sz="900" dirty="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考：電池は商品に含まれません</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電源可能でコンパクトに折りたためるため持ち歩きにも便利な</a:t>
            </a:r>
            <a:r>
              <a:rPr lang="en"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デスクライトです。カラーバリエーションはブラックとホワイトの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71007A4-503A-5097-E99D-BE34C554A73A}"/>
              </a:ext>
            </a:extLst>
          </p:cNvPr>
          <p:cNvPicPr>
            <a:picLocks noChangeAspect="1"/>
          </p:cNvPicPr>
          <p:nvPr/>
        </p:nvPicPr>
        <p:blipFill>
          <a:blip r:embed="rId5"/>
          <a:stretch>
            <a:fillRect/>
          </a:stretch>
        </p:blipFill>
        <p:spPr>
          <a:xfrm>
            <a:off x="761731" y="1445527"/>
            <a:ext cx="3560089" cy="3560089"/>
          </a:xfrm>
          <a:prstGeom prst="rect">
            <a:avLst/>
          </a:prstGeom>
        </p:spPr>
      </p:pic>
    </p:spTree>
    <p:extLst>
      <p:ext uri="{BB962C8B-B14F-4D97-AF65-F5344CB8AC3E}">
        <p14:creationId xmlns:p14="http://schemas.microsoft.com/office/powerpoint/2010/main" val="3078552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ハンズフリー</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r>
              <a:rPr lang="en-US" altLang="ja-JP" sz="2000" dirty="0">
                <a:solidFill>
                  <a:schemeClr val="bg1"/>
                </a:solidFill>
                <a:latin typeface="Meiryo UI" panose="020B0604030504040204" pitchFamily="34" charset="-128"/>
                <a:ea typeface="Meiryo UI" panose="020B0604030504040204" pitchFamily="34" charset="-128"/>
              </a:rPr>
              <a:t>ver.2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/Φ75×50(mm) </a:t>
            </a:r>
            <a:r>
              <a:rPr lang="ja-JP" altLang="en-US" sz="900" dirty="0">
                <a:latin typeface="Meiryo UI" panose="020B0604030504040204" pitchFamily="34" charset="-128"/>
                <a:ea typeface="Meiryo UI" panose="020B0604030504040204" pitchFamily="34" charset="-128"/>
              </a:rPr>
              <a:t>ネックストラップ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860(mm)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首に下げてハンズフリーとしても、スタンドとしても利用可能な</a:t>
            </a:r>
            <a:r>
              <a:rPr lang="en-US" altLang="ja-JP" sz="1600" dirty="0"/>
              <a:t>USB</a:t>
            </a:r>
            <a:r>
              <a:rPr lang="ja-JP" altLang="en-US" sz="1600" dirty="0"/>
              <a:t>ファンです。コンパクトで持ち歩きにも便利なためノベルティ用としてもおすすめ。全</a:t>
            </a:r>
            <a:r>
              <a:rPr lang="en-US" altLang="ja-JP" sz="1600" dirty="0"/>
              <a:t>4</a:t>
            </a:r>
            <a:r>
              <a:rPr lang="ja-JP" altLang="en-US" sz="1600" dirty="0"/>
              <a:t>色展開からお選びいただけます。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960D13D-E9A0-52C9-49DD-F24DD3FFCB27}"/>
              </a:ext>
            </a:extLst>
          </p:cNvPr>
          <p:cNvPicPr>
            <a:picLocks noChangeAspect="1"/>
          </p:cNvPicPr>
          <p:nvPr/>
        </p:nvPicPr>
        <p:blipFill>
          <a:blip r:embed="rId5"/>
          <a:stretch>
            <a:fillRect/>
          </a:stretch>
        </p:blipFill>
        <p:spPr>
          <a:xfrm>
            <a:off x="729005" y="1350228"/>
            <a:ext cx="3700696" cy="3700696"/>
          </a:xfrm>
          <a:prstGeom prst="rect">
            <a:avLst/>
          </a:prstGeom>
        </p:spPr>
      </p:pic>
    </p:spTree>
    <p:extLst>
      <p:ext uri="{BB962C8B-B14F-4D97-AF65-F5344CB8AC3E}">
        <p14:creationId xmlns:p14="http://schemas.microsoft.com/office/powerpoint/2010/main" val="41021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モバイル充電器 </a:t>
            </a:r>
            <a:r>
              <a:rPr lang="en-US" altLang="ja-JP" sz="2000" dirty="0">
                <a:solidFill>
                  <a:schemeClr val="bg1"/>
                </a:solidFill>
                <a:latin typeface="Meiryo UI" panose="020B0604030504040204" pitchFamily="34" charset="-128"/>
                <a:ea typeface="Meiryo UI" panose="020B0604030504040204" pitchFamily="34" charset="-128"/>
              </a:rPr>
              <a:t>5000mAh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a:t>
            </a:r>
            <a:r>
              <a:rPr lang="en-US" altLang="ja-JP" sz="1000" dirty="0">
                <a:latin typeface="Meiryo UI" panose="020B0604030504040204" pitchFamily="34" charset="-128"/>
                <a:ea typeface="Meiryo UI" panose="020B0604030504040204" pitchFamily="34" charset="-128"/>
              </a:rPr>
              <a:t>ABS</a:t>
            </a:r>
            <a:r>
              <a:rPr lang="ja-JP" altLang="en-US" sz="1000" dirty="0">
                <a:latin typeface="Meiryo UI" panose="020B0604030504040204" pitchFamily="34" charset="-128"/>
                <a:ea typeface="Meiryo UI" panose="020B0604030504040204" pitchFamily="34" charset="-128"/>
              </a:rPr>
              <a:t>・ポリカーボネート</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100×64×16mm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備考：付属品</a:t>
            </a:r>
            <a:r>
              <a:rPr lang="en-US" altLang="ja-JP" sz="1000" dirty="0">
                <a:latin typeface="Meiryo UI" panose="020B0604030504040204" pitchFamily="34" charset="-128"/>
                <a:ea typeface="Meiryo UI" panose="020B0604030504040204" pitchFamily="34" charset="-128"/>
              </a:rPr>
              <a:t>/USB-Type-C</a:t>
            </a:r>
            <a:r>
              <a:rPr lang="ja-JP" altLang="en-US" sz="1000" dirty="0">
                <a:latin typeface="Meiryo UI" panose="020B0604030504040204" pitchFamily="34" charset="-128"/>
                <a:ea typeface="Meiryo UI" panose="020B0604030504040204" pitchFamily="34" charset="-128"/>
              </a:rPr>
              <a:t>充電ケーブル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5000mAh</a:t>
            </a:r>
            <a:r>
              <a:rPr lang="ja-JP" altLang="en-US" sz="1600" dirty="0"/>
              <a:t>のシンプルですっきりとしたモバイル充電器です。出力</a:t>
            </a:r>
            <a:r>
              <a:rPr lang="en-US" altLang="ja-JP" sz="1600" dirty="0"/>
              <a:t>USB</a:t>
            </a:r>
            <a:r>
              <a:rPr lang="ja-JP" altLang="en-US" sz="1600" dirty="0"/>
              <a:t>ポート</a:t>
            </a:r>
            <a:r>
              <a:rPr lang="en-US" altLang="ja-JP" sz="1600" dirty="0"/>
              <a:t>×2</a:t>
            </a:r>
            <a:r>
              <a:rPr lang="ja-JP" altLang="en-US" sz="1600" dirty="0"/>
              <a:t>、入力</a:t>
            </a:r>
            <a:r>
              <a:rPr lang="en-US" altLang="ja-JP" sz="1600" dirty="0"/>
              <a:t>Type-C</a:t>
            </a:r>
            <a:r>
              <a:rPr lang="ja-JP" altLang="en-US" sz="1600" dirty="0"/>
              <a:t>ポート、入力</a:t>
            </a:r>
            <a:r>
              <a:rPr lang="en-US" altLang="ja-JP" sz="1600" dirty="0"/>
              <a:t>micro-B</a:t>
            </a:r>
            <a:r>
              <a:rPr lang="ja-JP" altLang="en-US" sz="1600" dirty="0"/>
              <a:t>ポートがあるため、どんなシーンにも役立つアイテムです。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9" name="図 88">
            <a:extLst>
              <a:ext uri="{FF2B5EF4-FFF2-40B4-BE49-F238E27FC236}">
                <a16:creationId xmlns:a16="http://schemas.microsoft.com/office/drawing/2014/main" id="{ADDA4D68-67D9-EFEE-FB1F-C924DF65B1C5}"/>
              </a:ext>
            </a:extLst>
          </p:cNvPr>
          <p:cNvPicPr>
            <a:picLocks noChangeAspect="1"/>
          </p:cNvPicPr>
          <p:nvPr/>
        </p:nvPicPr>
        <p:blipFill>
          <a:blip r:embed="rId5"/>
          <a:stretch>
            <a:fillRect/>
          </a:stretch>
        </p:blipFill>
        <p:spPr>
          <a:xfrm>
            <a:off x="643497" y="1371901"/>
            <a:ext cx="3696970" cy="3696970"/>
          </a:xfrm>
          <a:prstGeom prst="rect">
            <a:avLst/>
          </a:prstGeom>
        </p:spPr>
      </p:pic>
    </p:spTree>
    <p:extLst>
      <p:ext uri="{BB962C8B-B14F-4D97-AF65-F5344CB8AC3E}">
        <p14:creationId xmlns:p14="http://schemas.microsoft.com/office/powerpoint/2010/main" val="2138579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カスタムデザインハンディ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カラー展開：チャコールブラック、ホワイト、ライトブルー、ライトピンク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78×185×35(mm)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(1000mm)</a:t>
            </a:r>
            <a:r>
              <a:rPr lang="ja-JP" altLang="en-US" sz="900" dirty="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500mAh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USB</a:t>
            </a:r>
            <a:r>
              <a:rPr lang="ja-JP" altLang="en-US" sz="1600" dirty="0"/>
              <a:t>ハンディファンの持ち手部分の台紙を入れ替えるだけでカスタムデザインが可能！本体の色や台紙のデザインに変化を持たせるだけで、手軽に物販商品のバリエーションを増やせます。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1916721-04B2-4474-5B20-36EF539FE712}"/>
              </a:ext>
            </a:extLst>
          </p:cNvPr>
          <p:cNvPicPr>
            <a:picLocks noChangeAspect="1"/>
          </p:cNvPicPr>
          <p:nvPr/>
        </p:nvPicPr>
        <p:blipFill>
          <a:blip r:embed="rId5"/>
          <a:stretch>
            <a:fillRect/>
          </a:stretch>
        </p:blipFill>
        <p:spPr>
          <a:xfrm>
            <a:off x="749189" y="1434374"/>
            <a:ext cx="3562809" cy="3562809"/>
          </a:xfrm>
          <a:prstGeom prst="rect">
            <a:avLst/>
          </a:prstGeom>
        </p:spPr>
      </p:pic>
    </p:spTree>
    <p:extLst>
      <p:ext uri="{BB962C8B-B14F-4D97-AF65-F5344CB8AC3E}">
        <p14:creationId xmlns:p14="http://schemas.microsoft.com/office/powerpoint/2010/main" val="2058704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ワイヤレススピーカー</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・アルミニウム・鉄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Φ69×47</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充電ケーブル付</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/75×82×80mm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a:solidFill>
                  <a:srgbClr val="333333"/>
                </a:solidFill>
                <a:effectLst/>
                <a:latin typeface="-apple-system"/>
              </a:rPr>
              <a:t>/USB</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スマホやタブレットとワイヤレスで繋げられるクールでオシャレなスピーカーです。カラーバリエーションはシルバーとブラックの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色展開。オリジナル名入れも承っております。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A12B95D-EE1A-F3B9-EEDD-A8648888A538}"/>
              </a:ext>
            </a:extLst>
          </p:cNvPr>
          <p:cNvPicPr>
            <a:picLocks noChangeAspect="1"/>
          </p:cNvPicPr>
          <p:nvPr/>
        </p:nvPicPr>
        <p:blipFill>
          <a:blip r:embed="rId5"/>
          <a:stretch>
            <a:fillRect/>
          </a:stretch>
        </p:blipFill>
        <p:spPr>
          <a:xfrm>
            <a:off x="776706" y="1371901"/>
            <a:ext cx="3534641" cy="3534641"/>
          </a:xfrm>
          <a:prstGeom prst="rect">
            <a:avLst/>
          </a:prstGeom>
        </p:spPr>
      </p:pic>
    </p:spTree>
    <p:extLst>
      <p:ext uri="{BB962C8B-B14F-4D97-AF65-F5344CB8AC3E}">
        <p14:creationId xmlns:p14="http://schemas.microsoft.com/office/powerpoint/2010/main" val="205910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a:t>
            </a:r>
            <a:r>
              <a:rPr lang="en-US" altLang="ja-JP" sz="2000" dirty="0">
                <a:solidFill>
                  <a:schemeClr val="bg1"/>
                </a:solidFill>
                <a:latin typeface="Meiryo UI" panose="020B0604030504040204" pitchFamily="34" charset="-128"/>
                <a:ea typeface="Meiryo UI" panose="020B0604030504040204" pitchFamily="34" charset="-128"/>
              </a:rPr>
              <a:t>T</a:t>
            </a:r>
            <a:r>
              <a:rPr lang="ja-JP" altLang="en-US" sz="2000" dirty="0">
                <a:solidFill>
                  <a:schemeClr val="bg1"/>
                </a:solidFill>
                <a:latin typeface="Meiryo UI" panose="020B0604030504040204" pitchFamily="34" charset="-128"/>
                <a:ea typeface="Meiryo UI" panose="020B0604030504040204" pitchFamily="34" charset="-128"/>
              </a:rPr>
              <a:t>シャツ（白）</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サイズ：</a:t>
            </a:r>
            <a:r>
              <a:rPr lang="en-US" altLang="ja-JP" sz="900" dirty="0">
                <a:latin typeface="Meiryo UI" panose="020B0604030504040204" pitchFamily="50" charset="-128"/>
                <a:ea typeface="Meiryo UI" panose="020B0604030504040204" pitchFamily="50" charset="-128"/>
              </a:rPr>
              <a:t>S~XXXL Kids/90~160 Girl/G-M~G-L</a:t>
            </a:r>
          </a:p>
          <a:p>
            <a:r>
              <a:rPr lang="ja-JP" altLang="en-US" sz="900" dirty="0">
                <a:latin typeface="Meiryo UI" panose="020B0604030504040204" pitchFamily="50" charset="-128"/>
                <a:ea typeface="Meiryo UI" panose="020B0604030504040204" pitchFamily="50" charset="-128"/>
              </a:rPr>
              <a:t>備考：印刷：フルカラー印刷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白地の</a:t>
            </a:r>
            <a:r>
              <a:rPr lang="en-US" altLang="ja-JP" sz="1600" dirty="0"/>
              <a:t>T</a:t>
            </a:r>
            <a:r>
              <a:rPr lang="ja-JP" altLang="en-US" sz="1600" dirty="0"/>
              <a:t>シャツに</a:t>
            </a:r>
            <a:r>
              <a:rPr lang="en-US" altLang="ja-JP" sz="1600" dirty="0"/>
              <a:t>A4</a:t>
            </a:r>
            <a:r>
              <a:rPr lang="ja-JP" altLang="en-US" sz="1600" dirty="0"/>
              <a:t>サイズ以内の範囲であれば、アニメキャラクターなどもキレイにフルカラープリントできます。アニメ・ゲームなどのオリジナルキャラクターも色鮮やかに再現可能です。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D314E137-C6EA-2BCE-4104-EC6E495B1F8A}"/>
              </a:ext>
            </a:extLst>
          </p:cNvPr>
          <p:cNvPicPr>
            <a:picLocks noChangeAspect="1"/>
          </p:cNvPicPr>
          <p:nvPr/>
        </p:nvPicPr>
        <p:blipFill>
          <a:blip r:embed="rId5"/>
          <a:stretch>
            <a:fillRect/>
          </a:stretch>
        </p:blipFill>
        <p:spPr>
          <a:xfrm>
            <a:off x="771008" y="1371901"/>
            <a:ext cx="3562778" cy="3562778"/>
          </a:xfrm>
          <a:prstGeom prst="rect">
            <a:avLst/>
          </a:prstGeom>
        </p:spPr>
      </p:pic>
    </p:spTree>
    <p:extLst>
      <p:ext uri="{BB962C8B-B14F-4D97-AF65-F5344CB8AC3E}">
        <p14:creationId xmlns:p14="http://schemas.microsoft.com/office/powerpoint/2010/main" val="3487035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真空断熱カップ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280ml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オリジナルデザインの名入れプリントもよく映える、すっきりとしたシンプルなデザインの</a:t>
            </a:r>
            <a:r>
              <a:rPr lang="en-US" altLang="ja-JP" sz="1600" b="0" i="0" dirty="0">
                <a:solidFill>
                  <a:srgbClr val="333333"/>
                </a:solidFill>
                <a:effectLst/>
                <a:latin typeface="-apple-system"/>
              </a:rPr>
              <a:t>280ml</a:t>
            </a:r>
            <a:r>
              <a:rPr lang="ja-JP" altLang="en-US" sz="1600" b="0" i="0" dirty="0">
                <a:solidFill>
                  <a:srgbClr val="333333"/>
                </a:solidFill>
                <a:effectLst/>
                <a:latin typeface="-apple-system"/>
              </a:rPr>
              <a:t>カップ。熱いものを入れても持ちにくくなく、冷たいものを入れても結露しにくい便利アイテム！</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417303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145mm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非常にシンプルなデザインのため、名入れプリントするオリジナルデザインもよく映えてオシャレな</a:t>
            </a:r>
            <a:r>
              <a:rPr lang="en-US" altLang="ja-JP" sz="1600" b="0" i="0" dirty="0">
                <a:solidFill>
                  <a:srgbClr val="333333"/>
                </a:solidFill>
                <a:effectLst/>
                <a:latin typeface="-apple-system"/>
              </a:rPr>
              <a:t>350ml</a:t>
            </a:r>
            <a:r>
              <a:rPr lang="ja-JP" altLang="en-US" sz="1600" b="0" i="0" dirty="0">
                <a:solidFill>
                  <a:srgbClr val="333333"/>
                </a:solidFill>
                <a:effectLst/>
                <a:latin typeface="-apple-system"/>
              </a:rPr>
              <a:t>タンブラー。外側が熱くならず、結露もしにくいため使い勝手は抜群です。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174306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フタ付ステンレスサーモタンブラー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φ78×139</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考：シルバー・マットブラック・マットホワイト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すっきりとしたシンプルなデザインと質感がシャープでクールなステンレスタンブラーです。便利なフタ付きですのでオフィスからアウトドアまで様々なシーンで活躍してくれます。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7D07182-C633-154F-9144-BD5ABC28BF91}"/>
              </a:ext>
            </a:extLst>
          </p:cNvPr>
          <p:cNvPicPr>
            <a:picLocks noChangeAspect="1"/>
          </p:cNvPicPr>
          <p:nvPr/>
        </p:nvPicPr>
        <p:blipFill>
          <a:blip r:embed="rId5"/>
          <a:stretch>
            <a:fillRect/>
          </a:stretch>
        </p:blipFill>
        <p:spPr>
          <a:xfrm>
            <a:off x="838069" y="1515852"/>
            <a:ext cx="3536391" cy="3471569"/>
          </a:xfrm>
          <a:prstGeom prst="rect">
            <a:avLst/>
          </a:prstGeom>
        </p:spPr>
      </p:pic>
    </p:spTree>
    <p:extLst>
      <p:ext uri="{BB962C8B-B14F-4D97-AF65-F5344CB8AC3E}">
        <p14:creationId xmlns:p14="http://schemas.microsoft.com/office/powerpoint/2010/main" val="2872181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オリジナルキャップ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サイズ：フリーサイズ</a:t>
            </a:r>
          </a:p>
          <a:p>
            <a:r>
              <a:rPr lang="ja-JP" altLang="en-US" sz="900" dirty="0">
                <a:latin typeface="Meiryo UI" panose="020B0604030504040204" pitchFamily="34" charset="-128"/>
                <a:ea typeface="Meiryo UI" panose="020B0604030504040204" pitchFamily="34" charset="-128"/>
              </a:rPr>
              <a:t>備考：印刷：１色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フルカラー昇華転写プリントや刺繍で名入れした、オリジナルキャップをセミオーダーで製作します。会社名やロゴマークの他、アニメ・ゲームのキャラクターも色鮮やかに再現することができます。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E2256A57-120A-57FF-3419-58174871A824}"/>
              </a:ext>
            </a:extLst>
          </p:cNvPr>
          <p:cNvPicPr>
            <a:picLocks noChangeAspect="1"/>
          </p:cNvPicPr>
          <p:nvPr/>
        </p:nvPicPr>
        <p:blipFill>
          <a:blip r:embed="rId5"/>
          <a:stretch>
            <a:fillRect/>
          </a:stretch>
        </p:blipFill>
        <p:spPr>
          <a:xfrm>
            <a:off x="724120" y="1388855"/>
            <a:ext cx="3619301" cy="3619301"/>
          </a:xfrm>
          <a:prstGeom prst="rect">
            <a:avLst/>
          </a:prstGeom>
        </p:spPr>
      </p:pic>
    </p:spTree>
    <p:extLst>
      <p:ext uri="{BB962C8B-B14F-4D97-AF65-F5344CB8AC3E}">
        <p14:creationId xmlns:p14="http://schemas.microsoft.com/office/powerpoint/2010/main" val="275582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オリジナル風呂敷（大）</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W900×H900㎜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大きな</a:t>
            </a:r>
            <a:r>
              <a:rPr lang="en-US" altLang="ja-JP" sz="1600" dirty="0"/>
              <a:t>900×900mm</a:t>
            </a:r>
            <a:r>
              <a:rPr lang="ja-JP" altLang="en-US" sz="1600" dirty="0"/>
              <a:t>サイズの風呂敷。物を包んで持ち運んだり収納したりと、多用途で繰り返し使える、環境に優しいエコなノベルティグッズや物販品として再注目されています。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F788AC77-9B23-F40F-6F7E-5B724DF6CBC9}"/>
              </a:ext>
            </a:extLst>
          </p:cNvPr>
          <p:cNvPicPr>
            <a:picLocks noChangeAspect="1"/>
          </p:cNvPicPr>
          <p:nvPr/>
        </p:nvPicPr>
        <p:blipFill>
          <a:blip r:embed="rId5"/>
          <a:stretch>
            <a:fillRect/>
          </a:stretch>
        </p:blipFill>
        <p:spPr>
          <a:xfrm>
            <a:off x="668788" y="1377079"/>
            <a:ext cx="3652677" cy="3652677"/>
          </a:xfrm>
          <a:prstGeom prst="rect">
            <a:avLst/>
          </a:prstGeom>
        </p:spPr>
      </p:pic>
    </p:spTree>
    <p:extLst>
      <p:ext uri="{BB962C8B-B14F-4D97-AF65-F5344CB8AC3E}">
        <p14:creationId xmlns:p14="http://schemas.microsoft.com/office/powerpoint/2010/main" val="174044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オリジナル巾着（中）</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（メロンアムンゼン）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W200×H260mm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昇華転写印刷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12365"/>
          </a:xfrm>
          <a:prstGeom prst="rect">
            <a:avLst/>
          </a:prstGeom>
          <a:noFill/>
        </p:spPr>
        <p:txBody>
          <a:bodyPr wrap="square" lIns="0" tIns="46800" rIns="0" spcCol="360000" rtlCol="0">
            <a:spAutoFit/>
          </a:bodyPr>
          <a:lstStyle/>
          <a:p>
            <a:pPr algn="just">
              <a:lnSpc>
                <a:spcPts val="2400"/>
              </a:lnSpc>
            </a:pPr>
            <a:r>
              <a:rPr lang="ja-JP" altLang="en-US" sz="1600" dirty="0"/>
              <a:t>中サイズの、上品で高級感のあるメロンアムンゼン生地を使用した巾着です。ワンポイントから総柄まで、どんなフルカラーデザインでもプリント可能です。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0977E882-9FFA-8424-8F10-C947D704D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50" y="1390173"/>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269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オリジナル御朱印帳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W91×H160mm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昨今流行の御朱印集めにぴったりな御朱印帳です。表紙と背表紙にオリジナルデザインをプリント可能。フルカラー対応可能で、物販用から記念用までおすすめです。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D4BB8D77-48C7-167B-E3B6-08D1F1A885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59" y="1394943"/>
            <a:ext cx="3407683" cy="340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8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オリジナル箸＆箸置きセット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箸置き</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アクリル製　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天然木</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箸置き</a:t>
            </a:r>
            <a:r>
              <a:rPr lang="en-US" altLang="ja-JP" sz="900" dirty="0">
                <a:latin typeface="Meiryo UI" panose="020B0604030504040204" pitchFamily="34" charset="-128"/>
                <a:ea typeface="Meiryo UI" panose="020B0604030504040204" pitchFamily="34" charset="-128"/>
              </a:rPr>
              <a:t>/27.5×34mm</a:t>
            </a:r>
            <a:r>
              <a:rPr lang="ja-JP" altLang="en-US" sz="900" dirty="0">
                <a:latin typeface="Meiryo UI" panose="020B0604030504040204" pitchFamily="34" charset="-128"/>
                <a:ea typeface="Meiryo UI" panose="020B0604030504040204" pitchFamily="34" charset="-128"/>
              </a:rPr>
              <a:t>　箸</a:t>
            </a:r>
            <a:r>
              <a:rPr lang="en-US" altLang="ja-JP" sz="900" dirty="0">
                <a:latin typeface="Meiryo UI" panose="020B0604030504040204" pitchFamily="34" charset="-128"/>
                <a:ea typeface="Meiryo UI" panose="020B0604030504040204" pitchFamily="34" charset="-128"/>
              </a:rPr>
              <a:t>/23cm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専用紙ケース</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インクジェット印刷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シンプルな文字入れから、フルカラーロゴまで、どんな名入れでも精巧に仕上げられる箸と箸置きのセットです。どちらにもオリジナルプリント可能で記念用等におすすめ。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Picture 12">
            <a:extLst>
              <a:ext uri="{FF2B5EF4-FFF2-40B4-BE49-F238E27FC236}">
                <a16:creationId xmlns:a16="http://schemas.microsoft.com/office/drawing/2014/main" id="{656D19D1-583F-FB34-051E-46065F9821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113" y="1486725"/>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771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オリジナル箸＆</a:t>
            </a:r>
            <a:r>
              <a:rPr lang="ja-JP" altLang="en-US" sz="2000" b="1" dirty="0">
                <a:solidFill>
                  <a:schemeClr val="bg1"/>
                </a:solidFill>
                <a:latin typeface="Meiryo UI" panose="020B0604030504040204" pitchFamily="34" charset="-128"/>
                <a:ea typeface="Meiryo UI" panose="020B0604030504040204" pitchFamily="34" charset="-128"/>
              </a:rPr>
              <a:t>ランチョンマット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ランチョンマット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　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天然木</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ランチョンマット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30×40cm</a:t>
            </a:r>
            <a:r>
              <a:rPr lang="ja-JP" altLang="en-US" sz="900" dirty="0">
                <a:latin typeface="Meiryo UI" panose="020B0604030504040204" pitchFamily="34" charset="-128"/>
                <a:ea typeface="Meiryo UI" panose="020B0604030504040204" pitchFamily="34" charset="-128"/>
              </a:rPr>
              <a:t>　箸</a:t>
            </a:r>
            <a:r>
              <a:rPr lang="en-US" altLang="ja-JP" sz="900" dirty="0">
                <a:latin typeface="Meiryo UI" panose="020B0604030504040204" pitchFamily="34" charset="-128"/>
                <a:ea typeface="Meiryo UI" panose="020B0604030504040204" pitchFamily="34" charset="-128"/>
              </a:rPr>
              <a:t>/23cm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専用紙ケース</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インクジェット印刷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日本伝統の「和」を感じさせる箸とランチョンマットのセットです。箸にはロゴや文字など、オリジナルデザインの名入れプリントが可能。記念用から物販用まで幅広いシーンにおすすめです。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94B37FE1-4CE0-5806-8C2E-9CCA56C8C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720" y="1411149"/>
            <a:ext cx="3457152" cy="345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332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660</TotalTime>
  <Words>2855</Words>
  <Application>Microsoft Office PowerPoint</Application>
  <PresentationFormat>画面に合わせる (4:3)</PresentationFormat>
  <Paragraphs>462</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248</cp:revision>
  <cp:lastPrinted>2021-07-20T08:57:41Z</cp:lastPrinted>
  <dcterms:created xsi:type="dcterms:W3CDTF">2021-06-21T09:41:39Z</dcterms:created>
  <dcterms:modified xsi:type="dcterms:W3CDTF">2024-07-19T06:45:27Z</dcterms:modified>
</cp:coreProperties>
</file>