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6959"/>
    <p:restoredTop sz="94656"/>
  </p:normalViewPr>
  <p:slideViewPr>
    <p:cSldViewPr snapToGrid="0" snapToObjects="1">
      <p:cViewPr varScale="1">
        <p:scale>
          <a:sx n="84" d="100"/>
          <a:sy n="84" d="100"/>
        </p:scale>
        <p:origin x="666" y="23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2024/8/2</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2024/8/2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2024/8/2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2024/8/2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2024/8/2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0.bmp"/><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0.bmp"/><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1.bmp"/><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bmp"/><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3.bmp"/><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bmp"/><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bmp"/><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bmp"/><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err="1">
                <a:solidFill>
                  <a:schemeClr val="bg1"/>
                </a:solidFill>
                <a:latin typeface="Meiryo UI" panose="020B0604030504040204" pitchFamily="34" charset="-128"/>
                <a:ea typeface="Meiryo UI" panose="020B0604030504040204" pitchFamily="34" charset="-128"/>
              </a:rPr>
              <a:t>Smoo</a:t>
            </a:r>
            <a:r>
              <a:rPr lang="ja-JP" altLang="en-US" sz="2000" dirty="0">
                <a:solidFill>
                  <a:schemeClr val="bg1"/>
                </a:solidFill>
                <a:latin typeface="Meiryo UI" panose="020B0604030504040204" pitchFamily="34" charset="-128"/>
                <a:ea typeface="Meiryo UI" panose="020B0604030504040204" pitchFamily="34" charset="-128"/>
              </a:rPr>
              <a:t>・真空二重構造ステンレスボトル </a:t>
            </a:r>
            <a:r>
              <a:rPr lang="en-US" altLang="ja-JP" sz="2000" dirty="0">
                <a:solidFill>
                  <a:schemeClr val="bg1"/>
                </a:solidFill>
                <a:latin typeface="Meiryo UI" panose="020B0604030504040204" pitchFamily="34" charset="-128"/>
                <a:ea typeface="Meiryo UI" panose="020B0604030504040204" pitchFamily="34" charset="-128"/>
              </a:rPr>
              <a:t>500ml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素材：胴部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ステンレス鋼蓋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ポリプロピレンパッキン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φ74×195mm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202×78×78mm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備考：名入れ可能容量</a:t>
            </a:r>
            <a:r>
              <a:rPr lang="en-US" altLang="ja-JP" sz="900" dirty="0">
                <a:latin typeface="Meiryo UI" panose="020B0604030504040204" pitchFamily="34" charset="-128"/>
                <a:ea typeface="Meiryo UI" panose="020B0604030504040204" pitchFamily="34" charset="-128"/>
              </a:rPr>
              <a:t>:500ml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500ml</a:t>
            </a:r>
            <a:r>
              <a:rPr lang="ja-JP" altLang="en-US" sz="1600" dirty="0">
                <a:latin typeface="Meiryo UI" panose="020B0604030504040204" pitchFamily="34" charset="-128"/>
                <a:ea typeface="Meiryo UI" panose="020B0604030504040204" pitchFamily="34" charset="-128"/>
              </a:rPr>
              <a:t>サイズの、シンプルながら見た目も可愛らしいステンレスボトル。真空二重構造のため保温・保冷性に優れており使い勝手は抜群！オリジナル名入れも比較的大きく可能です。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D67BC1AD-F30C-76B7-E49F-084FD4768D4D}"/>
              </a:ext>
            </a:extLst>
          </p:cNvPr>
          <p:cNvPicPr>
            <a:picLocks noChangeAspect="1"/>
          </p:cNvPicPr>
          <p:nvPr/>
        </p:nvPicPr>
        <p:blipFill>
          <a:blip r:embed="rId5"/>
          <a:stretch>
            <a:fillRect/>
          </a:stretch>
        </p:blipFill>
        <p:spPr>
          <a:xfrm>
            <a:off x="729286" y="1335846"/>
            <a:ext cx="3644442" cy="3644442"/>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折りたたみハンディ</a:t>
            </a:r>
            <a:r>
              <a:rPr lang="en-US" altLang="ja-JP" sz="2000" dirty="0">
                <a:solidFill>
                  <a:schemeClr val="bg1"/>
                </a:solidFill>
                <a:latin typeface="Meiryo UI" panose="020B0604030504040204" pitchFamily="34" charset="-128"/>
                <a:ea typeface="Meiryo UI" panose="020B0604030504040204" pitchFamily="34" charset="-128"/>
              </a:rPr>
              <a:t>USB</a:t>
            </a:r>
            <a:r>
              <a:rPr lang="ja-JP" altLang="en-US" sz="2000" dirty="0">
                <a:solidFill>
                  <a:schemeClr val="bg1"/>
                </a:solidFill>
                <a:latin typeface="Meiryo UI" panose="020B0604030504040204" pitchFamily="34" charset="-128"/>
                <a:ea typeface="Meiryo UI" panose="020B0604030504040204" pitchFamily="34" charset="-128"/>
              </a:rPr>
              <a:t>ファン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　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W80×H174×D27</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Type-C</a:t>
            </a:r>
            <a:r>
              <a:rPr lang="ja-JP" altLang="en-US" sz="900" dirty="0">
                <a:latin typeface="Meiryo UI" panose="020B0604030504040204" pitchFamily="34" charset="-128"/>
                <a:ea typeface="Meiryo UI" panose="020B0604030504040204" pitchFamily="34" charset="-128"/>
              </a:rPr>
              <a:t>ケーブル付属（</a:t>
            </a:r>
            <a:r>
              <a:rPr lang="en-US" altLang="ja-JP" sz="900" dirty="0">
                <a:latin typeface="Meiryo UI" panose="020B0604030504040204" pitchFamily="34" charset="-128"/>
                <a:ea typeface="Meiryo UI" panose="020B0604030504040204" pitchFamily="34" charset="-128"/>
              </a:rPr>
              <a:t>1000mm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備考：バッテリー容量</a:t>
            </a:r>
            <a:r>
              <a:rPr lang="en-US" altLang="ja-JP" sz="900" dirty="0">
                <a:latin typeface="Meiryo UI" panose="020B0604030504040204" pitchFamily="34" charset="-128"/>
                <a:ea typeface="Meiryo UI" panose="020B0604030504040204" pitchFamily="34" charset="-128"/>
              </a:rPr>
              <a:t>500mAh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ハンドル部分をコンパクトに折り畳めば、デスクファンとしても使える！小さく畳める持ち運びに便利な</a:t>
            </a:r>
            <a:r>
              <a:rPr lang="en-US" altLang="ja-JP" sz="1600" dirty="0"/>
              <a:t>USB</a:t>
            </a:r>
            <a:r>
              <a:rPr lang="ja-JP" altLang="en-US" sz="1600" dirty="0"/>
              <a:t>充電式のハンディファン。夏のライブ・イベント会場の物販品にもオススメです。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04BE45D3-A320-43C4-16CE-E577F5FD6469}"/>
              </a:ext>
            </a:extLst>
          </p:cNvPr>
          <p:cNvPicPr>
            <a:picLocks noChangeAspect="1"/>
          </p:cNvPicPr>
          <p:nvPr/>
        </p:nvPicPr>
        <p:blipFill>
          <a:blip r:embed="rId5"/>
          <a:stretch>
            <a:fillRect/>
          </a:stretch>
        </p:blipFill>
        <p:spPr>
          <a:xfrm>
            <a:off x="733664" y="1371901"/>
            <a:ext cx="3671454" cy="3671454"/>
          </a:xfrm>
          <a:prstGeom prst="rect">
            <a:avLst/>
          </a:prstGeom>
        </p:spPr>
      </p:pic>
    </p:spTree>
    <p:extLst>
      <p:ext uri="{BB962C8B-B14F-4D97-AF65-F5344CB8AC3E}">
        <p14:creationId xmlns:p14="http://schemas.microsoft.com/office/powerpoint/2010/main" val="2772632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MOTTERU </a:t>
            </a:r>
            <a:r>
              <a:rPr lang="ja-JP" altLang="en-US" sz="2000" dirty="0">
                <a:solidFill>
                  <a:schemeClr val="bg1"/>
                </a:solidFill>
                <a:latin typeface="Meiryo UI" panose="020B0604030504040204" pitchFamily="34" charset="-128"/>
                <a:ea typeface="Meiryo UI" panose="020B0604030504040204" pitchFamily="34" charset="-128"/>
              </a:rPr>
              <a:t>カトラリー</a:t>
            </a:r>
            <a:r>
              <a:rPr lang="en-US" altLang="ja-JP" sz="2000" dirty="0">
                <a:solidFill>
                  <a:schemeClr val="bg1"/>
                </a:solidFill>
                <a:latin typeface="Meiryo UI" panose="020B0604030504040204" pitchFamily="34" charset="-128"/>
                <a:ea typeface="Meiryo UI" panose="020B0604030504040204" pitchFamily="34" charset="-128"/>
              </a:rPr>
              <a:t>3</a:t>
            </a:r>
            <a:r>
              <a:rPr lang="ja-JP" altLang="en-US" sz="2000" dirty="0">
                <a:solidFill>
                  <a:schemeClr val="bg1"/>
                </a:solidFill>
                <a:latin typeface="Meiryo UI" panose="020B0604030504040204" pitchFamily="34" charset="-128"/>
                <a:ea typeface="Meiryo UI" panose="020B0604030504040204" pitchFamily="34" charset="-128"/>
              </a:rPr>
              <a:t>点セット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カラー展開：チャコールブラック、オフホワイト、スモークピンク、スモークブルー</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バンブーファイバー</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アルミ 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172×54×26(mm)</a:t>
            </a:r>
          </a:p>
          <a:p>
            <a:r>
              <a:rPr lang="ja-JP" altLang="en-US" sz="900" dirty="0">
                <a:latin typeface="Meiryo UI" panose="020B0604030504040204" pitchFamily="34" charset="-128"/>
                <a:ea typeface="Meiryo UI" panose="020B0604030504040204" pitchFamily="34" charset="-128"/>
              </a:rPr>
              <a:t>備考：取説付、食品衛生検査済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お箸・スプーン・フォークの</a:t>
            </a:r>
            <a:r>
              <a:rPr lang="en-US" altLang="ja-JP" sz="1600" dirty="0"/>
              <a:t>3</a:t>
            </a:r>
            <a:r>
              <a:rPr lang="ja-JP" altLang="en-US" sz="1600" dirty="0"/>
              <a:t>点を収納したカトラリーセット。バンブーファイバーやアルミニウムを使用した環境に優しい商品です。名入れをすれば物販品やノベルティに広く活用できます。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5" name="図 24">
            <a:extLst>
              <a:ext uri="{FF2B5EF4-FFF2-40B4-BE49-F238E27FC236}">
                <a16:creationId xmlns:a16="http://schemas.microsoft.com/office/drawing/2014/main" id="{0ED8A311-A0F3-7D60-8319-4932E907E3C9}"/>
              </a:ext>
            </a:extLst>
          </p:cNvPr>
          <p:cNvPicPr>
            <a:picLocks noChangeAspect="1"/>
          </p:cNvPicPr>
          <p:nvPr/>
        </p:nvPicPr>
        <p:blipFill>
          <a:blip r:embed="rId5"/>
          <a:stretch>
            <a:fillRect/>
          </a:stretch>
        </p:blipFill>
        <p:spPr>
          <a:xfrm>
            <a:off x="741470" y="1390460"/>
            <a:ext cx="3560089" cy="3560089"/>
          </a:xfrm>
          <a:prstGeom prst="rect">
            <a:avLst/>
          </a:prstGeom>
        </p:spPr>
      </p:pic>
    </p:spTree>
    <p:extLst>
      <p:ext uri="{BB962C8B-B14F-4D97-AF65-F5344CB8AC3E}">
        <p14:creationId xmlns:p14="http://schemas.microsoft.com/office/powerpoint/2010/main" val="304415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PREMO </a:t>
            </a:r>
            <a:r>
              <a:rPr lang="ja-JP" altLang="en-US" sz="2000" dirty="0">
                <a:solidFill>
                  <a:schemeClr val="bg1"/>
                </a:solidFill>
                <a:latin typeface="Meiryo UI" panose="020B0604030504040204" pitchFamily="34" charset="-128"/>
                <a:ea typeface="Meiryo UI" panose="020B0604030504040204" pitchFamily="34" charset="-128"/>
              </a:rPr>
              <a:t>ハンドルサーモボトル </a:t>
            </a:r>
            <a:r>
              <a:rPr lang="en-US" altLang="ja-JP" sz="2000" dirty="0">
                <a:solidFill>
                  <a:schemeClr val="bg1"/>
                </a:solidFill>
                <a:latin typeface="Meiryo UI" panose="020B0604030504040204" pitchFamily="34" charset="-128"/>
                <a:ea typeface="Meiryo UI" panose="020B0604030504040204" pitchFamily="34" charset="-128"/>
              </a:rPr>
              <a:t>350ml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9255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カラー展開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全</a:t>
            </a:r>
            <a:r>
              <a:rPr lang="en-US" altLang="ja-JP" sz="900" spc="200" dirty="0">
                <a:latin typeface="Meiryo UI" panose="020B0604030504040204" pitchFamily="34" charset="-128"/>
                <a:ea typeface="Meiryo UI" panose="020B0604030504040204" pitchFamily="34" charset="-128"/>
              </a:rPr>
              <a:t>3</a:t>
            </a:r>
            <a:r>
              <a:rPr lang="ja-JP" altLang="en-US" sz="900" spc="200" dirty="0">
                <a:latin typeface="Meiryo UI" panose="020B0604030504040204" pitchFamily="34" charset="-128"/>
                <a:ea typeface="Meiryo UI" panose="020B0604030504040204" pitchFamily="34" charset="-128"/>
              </a:rPr>
              <a:t>色</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素材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容器部</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ステンレス、蓋</a:t>
            </a:r>
            <a:r>
              <a:rPr lang="en-US" altLang="ja-JP" sz="900" spc="200" dirty="0">
                <a:latin typeface="Meiryo UI" panose="020B0604030504040204" pitchFamily="34" charset="-128"/>
                <a:ea typeface="Meiryo UI" panose="020B0604030504040204" pitchFamily="34" charset="-128"/>
              </a:rPr>
              <a:t>:PP</a:t>
            </a:r>
            <a:r>
              <a:rPr lang="ja-JP" altLang="en-US" sz="900" spc="200" dirty="0">
                <a:latin typeface="Meiryo UI" panose="020B0604030504040204" pitchFamily="34" charset="-128"/>
                <a:ea typeface="Meiryo UI" panose="020B0604030504040204" pitchFamily="34" charset="-128"/>
              </a:rPr>
              <a:t>・ステンレス・シリコン、ハンドル</a:t>
            </a:r>
            <a:r>
              <a:rPr lang="en-US" altLang="ja-JP" sz="900" spc="200" dirty="0">
                <a:latin typeface="Meiryo UI" panose="020B0604030504040204" pitchFamily="34" charset="-128"/>
                <a:ea typeface="Meiryo UI" panose="020B0604030504040204" pitchFamily="34" charset="-128"/>
              </a:rPr>
              <a:t>:EVA</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W80×D74×H153mm(</a:t>
            </a:r>
            <a:r>
              <a:rPr lang="ja-JP" altLang="en-US" sz="900" spc="200" dirty="0">
                <a:latin typeface="Meiryo UI" panose="020B0604030504040204" pitchFamily="34" charset="-128"/>
                <a:ea typeface="Meiryo UI" panose="020B0604030504040204" pitchFamily="34" charset="-128"/>
              </a:rPr>
              <a:t>幅はハンドルを含む</a:t>
            </a:r>
            <a:r>
              <a:rPr lang="en-US" altLang="ja-JP" sz="900" spc="200" dirty="0">
                <a:latin typeface="Meiryo UI" panose="020B0604030504040204" pitchFamily="34" charset="-128"/>
                <a:ea typeface="Meiryo UI" panose="020B0604030504040204" pitchFamily="34" charset="-128"/>
              </a:rPr>
              <a:t>)</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重量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約</a:t>
            </a:r>
            <a:r>
              <a:rPr lang="en-US" altLang="ja-JP" sz="900" spc="200" dirty="0">
                <a:latin typeface="Meiryo UI" panose="020B0604030504040204" pitchFamily="34" charset="-128"/>
                <a:ea typeface="Meiryo UI" panose="020B0604030504040204" pitchFamily="34" charset="-128"/>
              </a:rPr>
              <a:t>270g</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包装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化粧箱</a:t>
            </a:r>
            <a:r>
              <a:rPr lang="en-US" altLang="ja-JP" sz="900" spc="200" dirty="0">
                <a:latin typeface="Meiryo UI" panose="020B0604030504040204" pitchFamily="34" charset="-128"/>
                <a:ea typeface="Meiryo UI" panose="020B0604030504040204" pitchFamily="34" charset="-128"/>
              </a:rPr>
              <a:t>:W85×D85×H165mm</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フタにはハンドルが付いているため持ち運びに便利な</a:t>
            </a:r>
            <a:r>
              <a:rPr lang="en-US" altLang="ja-JP" sz="1600" b="0" i="0" dirty="0">
                <a:solidFill>
                  <a:srgbClr val="333333"/>
                </a:solidFill>
                <a:effectLst/>
                <a:latin typeface="-apple-system"/>
              </a:rPr>
              <a:t>350ml</a:t>
            </a:r>
            <a:r>
              <a:rPr lang="ja-JP" altLang="en-US" sz="1600" b="0" i="0" dirty="0">
                <a:solidFill>
                  <a:srgbClr val="333333"/>
                </a:solidFill>
                <a:effectLst/>
                <a:latin typeface="-apple-system"/>
              </a:rPr>
              <a:t>サイズのサーモボトルです。真空二重構造のステンレス素材で保冷保温効果が高く、大きな飲み口は氷も簡単に入れられます。</a:t>
            </a:r>
          </a:p>
          <a:p>
            <a:pPr algn="just">
              <a:lnSpc>
                <a:spcPts val="2400"/>
              </a:lnSpc>
            </a:pPr>
            <a:endParaRPr lang="ja-JP" altLang="en-US" sz="1600" b="0" i="0" dirty="0">
              <a:solidFill>
                <a:srgbClr val="333333"/>
              </a:solidFill>
              <a:effectLst/>
              <a:latin typeface="-apple-system"/>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D56FCA16-2DBA-77C4-99C5-6949BE1DEE90}"/>
              </a:ext>
            </a:extLst>
          </p:cNvPr>
          <p:cNvPicPr>
            <a:picLocks noChangeAspect="1"/>
          </p:cNvPicPr>
          <p:nvPr/>
        </p:nvPicPr>
        <p:blipFill>
          <a:blip r:embed="rId5"/>
          <a:stretch>
            <a:fillRect/>
          </a:stretch>
        </p:blipFill>
        <p:spPr>
          <a:xfrm>
            <a:off x="701403" y="1449146"/>
            <a:ext cx="3584843" cy="3584843"/>
          </a:xfrm>
          <a:prstGeom prst="rect">
            <a:avLst/>
          </a:prstGeom>
        </p:spPr>
      </p:pic>
    </p:spTree>
    <p:extLst>
      <p:ext uri="{BB962C8B-B14F-4D97-AF65-F5344CB8AC3E}">
        <p14:creationId xmlns:p14="http://schemas.microsoft.com/office/powerpoint/2010/main" val="2406587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セルトナ・ワンプッシュ真空ステンレスボトル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材：内瓶・胴部：ステンレス鋼、蓋：ポリプロピレン、パッキン：シリコーンゴム</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φ66×232</a:t>
            </a:r>
            <a:r>
              <a:rPr lang="en-US" altLang="ja-JP" sz="900" dirty="0">
                <a:latin typeface="Meiryo UI" panose="020B0604030504040204" pitchFamily="34" charset="-128"/>
                <a:ea typeface="Meiryo UI" panose="020B0604030504040204" pitchFamily="34" charset="-128"/>
              </a:rPr>
              <a:t>mm </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:243×75×75mm</a:t>
            </a:r>
          </a:p>
          <a:p>
            <a:r>
              <a:rPr lang="ja-JP" altLang="en-US" sz="900" dirty="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430ml</a:t>
            </a:r>
          </a:p>
          <a:p>
            <a:r>
              <a:rPr lang="ja-JP" altLang="en-US" sz="900" dirty="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装：化粧箱入り</a:t>
            </a:r>
            <a:endParaRPr lang="en-US" altLang="ja-JP" sz="900" dirty="0">
              <a:latin typeface="Meiryo UI" panose="020B0604030504040204" pitchFamily="34" charset="-128"/>
              <a:ea typeface="Meiryo UI" panose="020B0604030504040204" pitchFamily="34" charset="-128"/>
            </a:endParaRPr>
          </a:p>
          <a:p>
            <a:r>
              <a:rPr lang="en-US" altLang="ja-JP" sz="900" dirty="0">
                <a:latin typeface="Meiryo UI" panose="020B0604030504040204" pitchFamily="34" charset="-128"/>
                <a:ea typeface="Meiryo UI" panose="020B0604030504040204" pitchFamily="34" charset="-128"/>
              </a:rPr>
              <a:t> </a:t>
            </a:r>
          </a:p>
          <a:p>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ワンタッチで開く飲み口がスポーツ時などに便利な上、</a:t>
            </a:r>
            <a:r>
              <a:rPr lang="en-US" altLang="ja-JP" sz="1600" dirty="0">
                <a:latin typeface="Meiryo UI" panose="020B0604030504040204" pitchFamily="34" charset="-128"/>
                <a:ea typeface="Meiryo UI" panose="020B0604030504040204" pitchFamily="34" charset="-128"/>
              </a:rPr>
              <a:t>430ml</a:t>
            </a:r>
            <a:r>
              <a:rPr lang="ja-JP" altLang="en-US" sz="1600" dirty="0">
                <a:latin typeface="Meiryo UI" panose="020B0604030504040204" pitchFamily="34" charset="-128"/>
                <a:ea typeface="Meiryo UI" panose="020B0604030504040204" pitchFamily="34" charset="-128"/>
              </a:rPr>
              <a:t>サイズも嬉しい真空ステンレスボトル。保温保冷効果も抜群ですので、美味しい飲み物を美味しい温度のまま携帯できます。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6" name="Picture 2">
            <a:extLst>
              <a:ext uri="{FF2B5EF4-FFF2-40B4-BE49-F238E27FC236}">
                <a16:creationId xmlns:a16="http://schemas.microsoft.com/office/drawing/2014/main" id="{A68A5628-C0A8-E6B5-1485-9313D06EBF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3692" y="1594077"/>
            <a:ext cx="3322382" cy="33223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C70E494-624A-3791-1B07-7CAEBD0F69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600" y="1382262"/>
            <a:ext cx="3533137" cy="3533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276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レザーマルチフレーム</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PU､</a:t>
            </a:r>
            <a:r>
              <a:rPr lang="ja-JP" altLang="en-US" sz="900">
                <a:latin typeface="Meiryo UI" panose="020B0604030504040204" pitchFamily="34" charset="-128"/>
                <a:ea typeface="Meiryo UI" panose="020B0604030504040204" pitchFamily="34" charset="-128"/>
              </a:rPr>
              <a:t>ガラス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120×162×17</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付属品：取説付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エアパッキン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a:t>
            </a:r>
            <a:r>
              <a:rPr lang="en" altLang="ja-JP" sz="900" dirty="0">
                <a:latin typeface="Meiryo UI" panose="020B0604030504040204" pitchFamily="34" charset="-128"/>
                <a:ea typeface="Meiryo UI" panose="020B0604030504040204" pitchFamily="34" charset="-128"/>
              </a:rPr>
              <a:t>L</a:t>
            </a:r>
            <a:r>
              <a:rPr lang="ja-JP" altLang="en-US" sz="900">
                <a:latin typeface="Meiryo UI" panose="020B0604030504040204" pitchFamily="34" charset="-128"/>
                <a:ea typeface="Meiryo UI" panose="020B0604030504040204" pitchFamily="34" charset="-128"/>
              </a:rPr>
              <a:t>判サイズ対応</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台紙のデザインは弊社の都合により変わることがあります</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　　　　　　ミルキーホワイト・リアルブラック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高級感のあるレザー調素材が特徴の、縦置きでも横置きでも使えるスタンダードなフォトスタンドです。カラー展開はリアルブラックとミルキーホワイトの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種類。不カラー名入れも可能です。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630F5CA9-EF3E-E14C-BA98-FAF205D66BEF}"/>
              </a:ext>
            </a:extLst>
          </p:cNvPr>
          <p:cNvPicPr>
            <a:picLocks noChangeAspect="1"/>
          </p:cNvPicPr>
          <p:nvPr/>
        </p:nvPicPr>
        <p:blipFill>
          <a:blip r:embed="rId5"/>
          <a:stretch>
            <a:fillRect/>
          </a:stretch>
        </p:blipFill>
        <p:spPr>
          <a:xfrm>
            <a:off x="622873" y="1470284"/>
            <a:ext cx="3870563" cy="3432026"/>
          </a:xfrm>
          <a:prstGeom prst="rect">
            <a:avLst/>
          </a:prstGeom>
        </p:spPr>
      </p:pic>
    </p:spTree>
    <p:extLst>
      <p:ext uri="{BB962C8B-B14F-4D97-AF65-F5344CB8AC3E}">
        <p14:creationId xmlns:p14="http://schemas.microsoft.com/office/powerpoint/2010/main" val="1344431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電子メモ </a:t>
            </a:r>
            <a:r>
              <a:rPr lang="en-US" altLang="ja-JP" sz="2000" dirty="0">
                <a:solidFill>
                  <a:schemeClr val="bg1"/>
                </a:solidFill>
                <a:latin typeface="Meiryo UI" panose="020B0604030504040204" pitchFamily="34" charset="-128"/>
                <a:ea typeface="Meiryo UI" panose="020B0604030504040204" pitchFamily="34" charset="-128"/>
              </a:rPr>
              <a:t>8.5</a:t>
            </a:r>
            <a:r>
              <a:rPr lang="ja-JP" altLang="en-US" sz="2000" dirty="0">
                <a:solidFill>
                  <a:schemeClr val="bg1"/>
                </a:solidFill>
                <a:latin typeface="Meiryo UI" panose="020B0604030504040204" pitchFamily="34" charset="-128"/>
                <a:ea typeface="Meiryo UI" panose="020B0604030504040204" pitchFamily="34" charset="-128"/>
              </a:rPr>
              <a:t>インチ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/142×222×6(mm)</a:t>
            </a:r>
            <a:r>
              <a:rPr lang="ja-JP" altLang="en-US" sz="900" dirty="0">
                <a:latin typeface="Meiryo UI" panose="020B0604030504040204" pitchFamily="34" charset="-128"/>
                <a:ea typeface="Meiryo UI" panose="020B0604030504040204" pitchFamily="34" charset="-128"/>
              </a:rPr>
              <a:t>、付属ペン</a:t>
            </a:r>
            <a:r>
              <a:rPr lang="en-US" altLang="ja-JP" sz="900" dirty="0">
                <a:latin typeface="Meiryo UI" panose="020B0604030504040204" pitchFamily="34" charset="-128"/>
                <a:ea typeface="Meiryo UI" panose="020B0604030504040204" pitchFamily="34" charset="-128"/>
              </a:rPr>
              <a:t>/9×125×5(mm)</a:t>
            </a:r>
          </a:p>
          <a:p>
            <a:r>
              <a:rPr lang="ja-JP" altLang="en-US" sz="900" dirty="0">
                <a:latin typeface="Meiryo UI" panose="020B0604030504040204" pitchFamily="34" charset="-128"/>
                <a:ea typeface="Meiryo UI" panose="020B0604030504040204" pitchFamily="34" charset="-128"/>
              </a:rPr>
              <a:t>包装：ウレタン、白箱、他</a:t>
            </a:r>
          </a:p>
          <a:p>
            <a:r>
              <a:rPr lang="ja-JP" altLang="en-US" sz="900" dirty="0">
                <a:latin typeface="Meiryo UI" panose="020B0604030504040204" pitchFamily="34" charset="-128"/>
                <a:ea typeface="Meiryo UI" panose="020B0604030504040204" pitchFamily="34" charset="-128"/>
              </a:rPr>
              <a:t>備考：マグネットシール、テスト用ボタン電池</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個、取説付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どのタッチペンでも使える上、もちろん付属ペンもある</a:t>
            </a:r>
            <a:r>
              <a:rPr lang="en-US" altLang="ja-JP" sz="1600" dirty="0"/>
              <a:t>8.5</a:t>
            </a:r>
            <a:r>
              <a:rPr lang="ja-JP" altLang="en-US" sz="1600" dirty="0"/>
              <a:t>インチの電子メモです。マグネットで冷蔵庫などに貼ることもできる上、ロック機能付きで使い勝手も良いアイテムです。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4" name="図 63">
            <a:extLst>
              <a:ext uri="{FF2B5EF4-FFF2-40B4-BE49-F238E27FC236}">
                <a16:creationId xmlns:a16="http://schemas.microsoft.com/office/drawing/2014/main" id="{7974FCE6-FEB9-E2E6-A054-C75D31478FA8}"/>
              </a:ext>
            </a:extLst>
          </p:cNvPr>
          <p:cNvPicPr>
            <a:picLocks noChangeAspect="1"/>
          </p:cNvPicPr>
          <p:nvPr/>
        </p:nvPicPr>
        <p:blipFill>
          <a:blip r:embed="rId5"/>
          <a:stretch>
            <a:fillRect/>
          </a:stretch>
        </p:blipFill>
        <p:spPr>
          <a:xfrm>
            <a:off x="724120" y="1422052"/>
            <a:ext cx="3569949" cy="3569949"/>
          </a:xfrm>
          <a:prstGeom prst="rect">
            <a:avLst/>
          </a:prstGeom>
        </p:spPr>
      </p:pic>
    </p:spTree>
    <p:extLst>
      <p:ext uri="{BB962C8B-B14F-4D97-AF65-F5344CB8AC3E}">
        <p14:creationId xmlns:p14="http://schemas.microsoft.com/office/powerpoint/2010/main" val="2566727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リップミニサコッシュ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202510"/>
          </a:xfrm>
          <a:prstGeom prst="rect">
            <a:avLst/>
          </a:prstGeom>
          <a:noFill/>
        </p:spPr>
        <p:txBody>
          <a:bodyPr wrap="square" lIns="90000" tIns="46800" rIns="0" bIns="46800" rtlCol="0">
            <a:spAutoFit/>
          </a:bodyPr>
          <a:lstStyle/>
          <a:p>
            <a:r>
              <a:rPr lang="ja-JP" altLang="en-US" sz="800" dirty="0">
                <a:latin typeface="Meiryo UI" panose="020B0604030504040204" pitchFamily="34" charset="-128"/>
                <a:ea typeface="Meiryo UI" panose="020B0604030504040204" pitchFamily="34" charset="-128"/>
              </a:rPr>
              <a:t>カラー展開：全</a:t>
            </a:r>
            <a:r>
              <a:rPr lang="en-US" altLang="ja-JP" sz="800" dirty="0">
                <a:latin typeface="Meiryo UI" panose="020B0604030504040204" pitchFamily="34" charset="-128"/>
                <a:ea typeface="Meiryo UI" panose="020B0604030504040204" pitchFamily="34" charset="-128"/>
              </a:rPr>
              <a:t>4</a:t>
            </a:r>
            <a:r>
              <a:rPr lang="ja-JP" altLang="en-US" sz="800" dirty="0">
                <a:latin typeface="Meiryo UI" panose="020B0604030504040204" pitchFamily="34" charset="-128"/>
                <a:ea typeface="Meiryo UI" panose="020B0604030504040204" pitchFamily="34" charset="-128"/>
              </a:rPr>
              <a:t>色</a:t>
            </a:r>
          </a:p>
          <a:p>
            <a:r>
              <a:rPr lang="ja-JP" altLang="en-US" sz="800" dirty="0">
                <a:latin typeface="Meiryo UI" panose="020B0604030504040204" pitchFamily="34" charset="-128"/>
                <a:ea typeface="Meiryo UI" panose="020B0604030504040204" pitchFamily="34" charset="-128"/>
              </a:rPr>
              <a:t>素材：</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ポリエステル</a:t>
            </a:r>
            <a:r>
              <a:rPr lang="en-US" altLang="ja-JP" sz="800" dirty="0">
                <a:latin typeface="Meiryo UI" panose="020B0604030504040204" pitchFamily="34" charset="-128"/>
                <a:ea typeface="Meiryo UI" panose="020B0604030504040204" pitchFamily="34" charset="-128"/>
              </a:rPr>
              <a:t>100%</a:t>
            </a:r>
            <a:r>
              <a:rPr lang="ja-JP" altLang="en-US" sz="800" dirty="0">
                <a:latin typeface="Meiryo UI" panose="020B0604030504040204" pitchFamily="34" charset="-128"/>
                <a:ea typeface="Meiryo UI" panose="020B0604030504040204" pitchFamily="34" charset="-128"/>
              </a:rPr>
              <a:t>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ストラップ：ポリエステル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リップストップ</a:t>
            </a:r>
          </a:p>
          <a:p>
            <a:r>
              <a:rPr lang="ja-JP" altLang="en-US" sz="800" dirty="0">
                <a:latin typeface="Meiryo UI" panose="020B0604030504040204" pitchFamily="34" charset="-128"/>
                <a:ea typeface="Meiryo UI" panose="020B0604030504040204" pitchFamily="34" charset="-128"/>
              </a:rPr>
              <a:t>サイズ：</a:t>
            </a:r>
            <a:r>
              <a:rPr lang="en-US" altLang="ja-JP" sz="800" dirty="0">
                <a:latin typeface="Meiryo UI" panose="020B0604030504040204" pitchFamily="34" charset="-128"/>
                <a:ea typeface="Meiryo UI" panose="020B0604030504040204" pitchFamily="34" charset="-128"/>
              </a:rPr>
              <a:t>W23.5×H16cm(</a:t>
            </a:r>
            <a:r>
              <a:rPr lang="ja-JP" altLang="en-US" sz="800" dirty="0">
                <a:latin typeface="Meiryo UI" panose="020B0604030504040204" pitchFamily="34" charset="-128"/>
                <a:ea typeface="Meiryo UI" panose="020B0604030504040204" pitchFamily="34" charset="-128"/>
              </a:rPr>
              <a:t>底マチ無し</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ショルダーストラップ</a:t>
            </a:r>
            <a:r>
              <a:rPr lang="en-US" altLang="ja-JP" sz="800" dirty="0">
                <a:latin typeface="Meiryo UI" panose="020B0604030504040204" pitchFamily="34" charset="-128"/>
                <a:ea typeface="Meiryo UI" panose="020B0604030504040204" pitchFamily="34" charset="-128"/>
              </a:rPr>
              <a:t>152cm</a:t>
            </a:r>
            <a:r>
              <a:rPr lang="ja-JP" altLang="en-US" sz="800" dirty="0">
                <a:latin typeface="Meiryo UI" panose="020B0604030504040204" pitchFamily="34" charset="-128"/>
                <a:ea typeface="Meiryo UI" panose="020B0604030504040204" pitchFamily="34" charset="-128"/>
              </a:rPr>
              <a:t>（調節可能）</a:t>
            </a:r>
          </a:p>
          <a:p>
            <a:r>
              <a:rPr lang="ja-JP" altLang="en-US" sz="800" dirty="0">
                <a:latin typeface="Meiryo UI" panose="020B0604030504040204" pitchFamily="34" charset="-128"/>
                <a:ea typeface="Meiryo UI" panose="020B0604030504040204" pitchFamily="34" charset="-128"/>
              </a:rPr>
              <a:t>容量：約</a:t>
            </a:r>
            <a:r>
              <a:rPr lang="en-US" altLang="ja-JP" sz="800" dirty="0">
                <a:latin typeface="Meiryo UI" panose="020B0604030504040204" pitchFamily="34" charset="-128"/>
                <a:ea typeface="Meiryo UI" panose="020B0604030504040204" pitchFamily="34" charset="-128"/>
              </a:rPr>
              <a:t>1.5L</a:t>
            </a:r>
            <a:r>
              <a:rPr lang="ja-JP" altLang="en-US" sz="800" dirty="0">
                <a:latin typeface="Meiryo UI" panose="020B0604030504040204" pitchFamily="34" charset="-128"/>
                <a:ea typeface="Meiryo UI" panose="020B0604030504040204" pitchFamily="34" charset="-128"/>
              </a:rPr>
              <a:t>　　機能：</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はっ水機能</a:t>
            </a:r>
          </a:p>
          <a:p>
            <a:r>
              <a:rPr lang="ja-JP" altLang="en-US" sz="800" dirty="0">
                <a:latin typeface="Meiryo UI" panose="020B0604030504040204" pitchFamily="34" charset="-128"/>
                <a:ea typeface="Meiryo UI" panose="020B0604030504040204" pitchFamily="34" charset="-128"/>
              </a:rPr>
              <a:t>付属品：</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カラナビ付き（取り外し可能）</a:t>
            </a:r>
          </a:p>
          <a:p>
            <a:r>
              <a:rPr lang="ja-JP" altLang="en-US" sz="800" dirty="0">
                <a:latin typeface="Meiryo UI" panose="020B0604030504040204" pitchFamily="34" charset="-128"/>
                <a:ea typeface="Meiryo UI" panose="020B0604030504040204" pitchFamily="34" charset="-128"/>
              </a:rPr>
              <a:t>注意事項：</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素材の特性上</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熱をかけると縮む場合がございます。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ポリエステル素材の染色には分散染料を用いている為、熱加工によりブリードを起こす可能性がございます。お取り扱いにはご注意ください。</a:t>
            </a:r>
          </a:p>
          <a:p>
            <a:r>
              <a:rPr lang="ja-JP" altLang="en-US" sz="800" dirty="0">
                <a:latin typeface="Meiryo UI" panose="020B0604030504040204" pitchFamily="34" charset="-128"/>
                <a:ea typeface="Meiryo UI" panose="020B0604030504040204" pitchFamily="34" charset="-128"/>
              </a:rPr>
              <a:t>備考：</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袋口ファスナー付き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内ポケット付き </a:t>
            </a:r>
            <a:endParaRPr lang="en-US" altLang="ja-JP" sz="8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水分などを弾く、撥水加工をしたリップストップ生地を使ったミニサコッシュ。袋口はファスナー仕様で柄付きの紐や取り外し可能なカラビナを装備。キャンプ・アウトドア、フェスでも重宝します。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3" name="図 72">
            <a:extLst>
              <a:ext uri="{FF2B5EF4-FFF2-40B4-BE49-F238E27FC236}">
                <a16:creationId xmlns:a16="http://schemas.microsoft.com/office/drawing/2014/main" id="{CAD9BB81-8E0F-E03B-8B8B-E8A7A933B5F0}"/>
              </a:ext>
            </a:extLst>
          </p:cNvPr>
          <p:cNvPicPr>
            <a:picLocks noChangeAspect="1"/>
          </p:cNvPicPr>
          <p:nvPr/>
        </p:nvPicPr>
        <p:blipFill>
          <a:blip r:embed="rId5"/>
          <a:stretch>
            <a:fillRect/>
          </a:stretch>
        </p:blipFill>
        <p:spPr>
          <a:xfrm>
            <a:off x="709624" y="1371901"/>
            <a:ext cx="3643520" cy="3643520"/>
          </a:xfrm>
          <a:prstGeom prst="rect">
            <a:avLst/>
          </a:prstGeom>
        </p:spPr>
      </p:pic>
    </p:spTree>
    <p:extLst>
      <p:ext uri="{BB962C8B-B14F-4D97-AF65-F5344CB8AC3E}">
        <p14:creationId xmlns:p14="http://schemas.microsoft.com/office/powerpoint/2010/main" val="4291314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ワンタッチ真空ステンレスボトル</a:t>
            </a:r>
            <a:r>
              <a:rPr lang="en-US" altLang="ja-JP" sz="2000" dirty="0">
                <a:solidFill>
                  <a:schemeClr val="bg1"/>
                </a:solidFill>
                <a:latin typeface="Meiryo UI" panose="020B0604030504040204" pitchFamily="34" charset="-128"/>
                <a:ea typeface="Meiryo UI" panose="020B0604030504040204" pitchFamily="34" charset="-128"/>
              </a:rPr>
              <a:t>500ml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素材：ステンレス・</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・シリコン・</a:t>
            </a:r>
            <a:r>
              <a:rPr lang="en-US" altLang="ja-JP" sz="900" dirty="0">
                <a:latin typeface="Meiryo UI" panose="020B0604030504040204" pitchFamily="34" charset="-128"/>
                <a:ea typeface="Meiryo UI" panose="020B0604030504040204" pitchFamily="34" charset="-128"/>
              </a:rPr>
              <a:t>ABS</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φ70×227mm</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生産国：中国</a:t>
            </a:r>
          </a:p>
          <a:p>
            <a:r>
              <a:rPr lang="ja-JP" altLang="en-US" sz="900" dirty="0">
                <a:latin typeface="Meiryo UI" panose="020B0604030504040204" pitchFamily="34" charset="-128"/>
                <a:ea typeface="Meiryo UI" panose="020B0604030504040204" pitchFamily="34" charset="-128"/>
              </a:rPr>
              <a:t>備考：真空構造、容量</a:t>
            </a:r>
            <a:r>
              <a:rPr lang="en-US" altLang="ja-JP" sz="900" dirty="0">
                <a:latin typeface="Meiryo UI" panose="020B0604030504040204" pitchFamily="34" charset="-128"/>
                <a:ea typeface="Meiryo UI" panose="020B0604030504040204" pitchFamily="34" charset="-128"/>
              </a:rPr>
              <a:t>/500ml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500ml</a:t>
            </a:r>
            <a:r>
              <a:rPr lang="ja-JP" altLang="en-US" sz="1600" dirty="0"/>
              <a:t>サイズの真空ステンレスボトル。保冷温効果に優れている上に、ワンタッチで開けることができる上に直飲みが可能なため、スポーツ時などには非常に便利なアイテムです。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57C2FFA-08C2-81F5-95E3-21020B8A7E6A}"/>
              </a:ext>
            </a:extLst>
          </p:cNvPr>
          <p:cNvPicPr>
            <a:picLocks noChangeAspect="1"/>
          </p:cNvPicPr>
          <p:nvPr/>
        </p:nvPicPr>
        <p:blipFill>
          <a:blip r:embed="rId5"/>
          <a:stretch>
            <a:fillRect/>
          </a:stretch>
        </p:blipFill>
        <p:spPr>
          <a:xfrm>
            <a:off x="747767" y="1332901"/>
            <a:ext cx="3654520" cy="3654520"/>
          </a:xfrm>
          <a:prstGeom prst="rect">
            <a:avLst/>
          </a:prstGeom>
        </p:spPr>
      </p:pic>
    </p:spTree>
    <p:extLst>
      <p:ext uri="{BB962C8B-B14F-4D97-AF65-F5344CB8AC3E}">
        <p14:creationId xmlns:p14="http://schemas.microsoft.com/office/powerpoint/2010/main" val="4232999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アイスネックリング</a:t>
            </a:r>
            <a:r>
              <a:rPr lang="en-US" altLang="ja-JP" sz="2000" dirty="0">
                <a:solidFill>
                  <a:schemeClr val="bg1"/>
                </a:solidFill>
                <a:latin typeface="Meiryo UI" panose="020B0604030504040204" pitchFamily="34" charset="-128"/>
                <a:ea typeface="Meiryo UI" panose="020B0604030504040204" pitchFamily="34" charset="-128"/>
              </a:rPr>
              <a:t>(EVA</a:t>
            </a:r>
            <a:r>
              <a:rPr lang="ja-JP" altLang="en-US" sz="2000" dirty="0">
                <a:solidFill>
                  <a:schemeClr val="bg1"/>
                </a:solidFill>
                <a:latin typeface="Meiryo UI" panose="020B0604030504040204" pitchFamily="34" charset="-128"/>
                <a:ea typeface="Meiryo UI" panose="020B0604030504040204" pitchFamily="34" charset="-128"/>
              </a:rPr>
              <a:t>ポーチ付</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本体／（外側）</a:t>
            </a:r>
            <a:r>
              <a:rPr lang="en-US" altLang="ja-JP" sz="900" dirty="0">
                <a:latin typeface="Meiryo UI" panose="020B0604030504040204" pitchFamily="34" charset="-128"/>
                <a:ea typeface="Meiryo UI" panose="020B0604030504040204" pitchFamily="34" charset="-128"/>
              </a:rPr>
              <a:t>TPU</a:t>
            </a:r>
            <a:r>
              <a:rPr lang="ja-JP" altLang="en-US" sz="900" dirty="0">
                <a:latin typeface="Meiryo UI" panose="020B0604030504040204" pitchFamily="34" charset="-128"/>
                <a:ea typeface="Meiryo UI" panose="020B0604030504040204" pitchFamily="34" charset="-128"/>
              </a:rPr>
              <a:t>（内容物）</a:t>
            </a:r>
            <a:r>
              <a:rPr lang="en-US" altLang="ja-JP" sz="900" dirty="0">
                <a:latin typeface="Meiryo UI" panose="020B0604030504040204" pitchFamily="34" charset="-128"/>
                <a:ea typeface="Meiryo UI" panose="020B0604030504040204" pitchFamily="34" charset="-128"/>
              </a:rPr>
              <a:t>PCM</a:t>
            </a:r>
            <a:r>
              <a:rPr lang="ja-JP" altLang="en-US" sz="900" dirty="0">
                <a:latin typeface="Meiryo UI" panose="020B0604030504040204" pitchFamily="34" charset="-128"/>
                <a:ea typeface="Meiryo UI" panose="020B0604030504040204" pitchFamily="34" charset="-128"/>
              </a:rPr>
              <a:t>　　ポーチ／</a:t>
            </a:r>
            <a:r>
              <a:rPr lang="en-US" altLang="ja-JP" sz="900" dirty="0">
                <a:latin typeface="Meiryo UI" panose="020B0604030504040204" pitchFamily="34" charset="-128"/>
                <a:ea typeface="Meiryo UI" panose="020B0604030504040204" pitchFamily="34" charset="-128"/>
              </a:rPr>
              <a:t>EVA</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本体／首回り約</a:t>
            </a:r>
            <a:r>
              <a:rPr lang="en-US" altLang="ja-JP" sz="900" dirty="0">
                <a:latin typeface="Meiryo UI" panose="020B0604030504040204" pitchFamily="34" charset="-128"/>
                <a:ea typeface="Meiryo UI" panose="020B0604030504040204" pitchFamily="34" charset="-128"/>
              </a:rPr>
              <a:t>320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EVA</a:t>
            </a:r>
            <a:r>
              <a:rPr lang="ja-JP" altLang="en-US" sz="900" dirty="0">
                <a:latin typeface="Meiryo UI" panose="020B0604030504040204" pitchFamily="34" charset="-128"/>
                <a:ea typeface="Meiryo UI" panose="020B0604030504040204" pitchFamily="34" charset="-128"/>
              </a:rPr>
              <a:t>ポーチ／約</a:t>
            </a:r>
            <a:r>
              <a:rPr lang="en-US" altLang="ja-JP" sz="900" dirty="0">
                <a:latin typeface="Meiryo UI" panose="020B0604030504040204" pitchFamily="34" charset="-128"/>
                <a:ea typeface="Meiryo UI" panose="020B0604030504040204" pitchFamily="34" charset="-128"/>
              </a:rPr>
              <a:t>W185×H195</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付属品</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取説付</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HDPE</a:t>
            </a:r>
            <a:r>
              <a:rPr lang="ja-JP" altLang="en-US" sz="900" dirty="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53280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真夏の熱中症対策にオススメのアイスネックリング。冷蔵庫・冷凍庫・冷水でリングを冷やせばくり返し何度も使用することができます。冷やしたリングを収納して持ち歩ける専用ポーチ付きです。</a:t>
            </a:r>
          </a:p>
          <a:p>
            <a:pPr algn="just">
              <a:lnSpc>
                <a:spcPts val="2400"/>
              </a:lnSpc>
            </a:pPr>
            <a:endParaRPr lang="ja-JP" altLang="en-US" sz="1600" b="0" i="0" dirty="0">
              <a:solidFill>
                <a:srgbClr val="333333"/>
              </a:solidFill>
              <a:effectLst/>
              <a:highlight>
                <a:srgbClr val="FFFFFF"/>
              </a:highlight>
              <a:latin typeface="-apple-system"/>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0" name="Picture 6">
            <a:extLst>
              <a:ext uri="{FF2B5EF4-FFF2-40B4-BE49-F238E27FC236}">
                <a16:creationId xmlns:a16="http://schemas.microsoft.com/office/drawing/2014/main" id="{3ADCF03B-3EC6-5EF1-D83D-B8C6D082AE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859" y="1486949"/>
            <a:ext cx="3485099" cy="3485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1223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ミオマモルちゃん</a:t>
            </a:r>
            <a:r>
              <a:rPr lang="en-US" altLang="ja-JP" sz="2000" dirty="0">
                <a:solidFill>
                  <a:schemeClr val="bg1"/>
                </a:solidFill>
                <a:latin typeface="Meiryo UI" panose="020B0604030504040204" pitchFamily="34" charset="-128"/>
                <a:ea typeface="Meiryo UI" panose="020B0604030504040204" pitchFamily="34" charset="-128"/>
              </a:rPr>
              <a:t>Neo</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r>
              <a:rPr lang="ja-JP" altLang="en-US" sz="900" b="0" i="0" dirty="0">
                <a:solidFill>
                  <a:srgbClr val="333333"/>
                </a:solidFill>
                <a:effectLst/>
                <a:latin typeface="-apple-system"/>
              </a:rPr>
              <a:t>・ゴム</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83×50×24mm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TW" altLang="en-US" sz="900" b="0" i="0" dirty="0">
                <a:solidFill>
                  <a:srgbClr val="333333"/>
                </a:solidFill>
                <a:effectLst/>
                <a:latin typeface="-apple-system"/>
              </a:rPr>
              <a:t>単</a:t>
            </a:r>
            <a:r>
              <a:rPr lang="en-US" altLang="zh-TW" sz="900" b="0" i="0" dirty="0">
                <a:solidFill>
                  <a:srgbClr val="333333"/>
                </a:solidFill>
                <a:effectLst/>
                <a:latin typeface="-apple-system"/>
              </a:rPr>
              <a:t>4</a:t>
            </a:r>
            <a:r>
              <a:rPr lang="zh-TW" altLang="en-US" sz="900" b="0" i="0" dirty="0">
                <a:solidFill>
                  <a:srgbClr val="333333"/>
                </a:solidFill>
                <a:effectLst/>
                <a:latin typeface="-apple-system"/>
              </a:rPr>
              <a:t>電池</a:t>
            </a:r>
            <a:r>
              <a:rPr lang="en-US" altLang="zh-TW" sz="900" b="0" i="0" dirty="0">
                <a:solidFill>
                  <a:srgbClr val="333333"/>
                </a:solidFill>
                <a:effectLst/>
                <a:latin typeface="-apple-system"/>
              </a:rPr>
              <a:t>2</a:t>
            </a:r>
            <a:r>
              <a:rPr lang="zh-TW" altLang="en-US" sz="900" b="0" i="0" dirty="0">
                <a:solidFill>
                  <a:srgbClr val="333333"/>
                </a:solidFill>
                <a:effectLst/>
                <a:latin typeface="-apple-system"/>
              </a:rPr>
              <a:t>本付</a:t>
            </a:r>
            <a:endParaRPr lang="en-US" altLang="zh-TW"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/98×70×30mm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CN" altLang="en-US" sz="900" b="0" i="0" dirty="0">
                <a:solidFill>
                  <a:srgbClr val="333333"/>
                </a:solidFill>
                <a:effectLst/>
                <a:latin typeface="-apple-system"/>
              </a:rPr>
              <a:t>防滴加工　</a:t>
            </a:r>
            <a:r>
              <a:rPr lang="en-US" altLang="zh-CN" sz="900" b="0" i="0" dirty="0">
                <a:solidFill>
                  <a:srgbClr val="333333"/>
                </a:solidFill>
                <a:effectLst/>
                <a:latin typeface="-apple-system"/>
              </a:rPr>
              <a:t>(</a:t>
            </a:r>
            <a:r>
              <a:rPr lang="zh-CN" altLang="en-US" sz="900" b="0" i="0" dirty="0">
                <a:solidFill>
                  <a:srgbClr val="333333"/>
                </a:solidFill>
                <a:effectLst/>
                <a:latin typeface="-apple-system"/>
              </a:rPr>
              <a:t>公財</a:t>
            </a:r>
            <a:r>
              <a:rPr lang="en-US" altLang="zh-CN" sz="900" b="0" i="0" dirty="0">
                <a:solidFill>
                  <a:srgbClr val="333333"/>
                </a:solidFill>
                <a:effectLst/>
                <a:latin typeface="-apple-system"/>
              </a:rPr>
              <a:t>)</a:t>
            </a:r>
            <a:r>
              <a:rPr lang="zh-CN" altLang="en-US" sz="900" b="0" i="0" dirty="0">
                <a:solidFill>
                  <a:srgbClr val="333333"/>
                </a:solidFill>
                <a:effectLst/>
                <a:latin typeface="-apple-system"/>
              </a:rPr>
              <a:t>全国防犯協会連合会推奨番号第</a:t>
            </a:r>
            <a:r>
              <a:rPr lang="en-US" altLang="zh-CN" sz="900" b="0" i="0" dirty="0">
                <a:solidFill>
                  <a:srgbClr val="333333"/>
                </a:solidFill>
                <a:effectLst/>
                <a:latin typeface="-apple-system"/>
              </a:rPr>
              <a:t>13S143※</a:t>
            </a:r>
            <a:r>
              <a:rPr lang="zh-CN" altLang="en-US" sz="900" b="0" i="0" dirty="0">
                <a:solidFill>
                  <a:srgbClr val="333333"/>
                </a:solidFill>
                <a:effectLst/>
                <a:latin typeface="-apple-system"/>
              </a:rPr>
              <a:t>号</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ランドセルやバッグに取り付けられる上、ゴム製のカバーで衝撃や雨にも強い、安心安全な防犯ブザーです。カラーバリエーションはホワイトとイエローの</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色展開。是非ご活用ください。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553781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ワンプッシュ真空ステンレスボトル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素材：内瓶・胴部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ステンレス鋼蓋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 パッキン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φ66×232mm </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243×75×75mm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備考：名入れ可能、容量</a:t>
            </a:r>
            <a:r>
              <a:rPr lang="en-US" altLang="ja-JP" sz="900" dirty="0">
                <a:latin typeface="Meiryo UI" panose="020B0604030504040204" pitchFamily="34" charset="-128"/>
                <a:ea typeface="Meiryo UI" panose="020B0604030504040204" pitchFamily="34" charset="-128"/>
              </a:rPr>
              <a:t>:430ml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ワンタッチでフタを開けることができるため片手で操作が可能で、スポーツ用などには最適なステンレスボトルです。保冷保温効果にも優れているため一年中通して便利に使えます。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AFE75C46-3A08-0E38-6AE5-57D26DD8F54B}"/>
              </a:ext>
            </a:extLst>
          </p:cNvPr>
          <p:cNvPicPr>
            <a:picLocks noChangeAspect="1"/>
          </p:cNvPicPr>
          <p:nvPr/>
        </p:nvPicPr>
        <p:blipFill>
          <a:blip r:embed="rId5"/>
          <a:stretch>
            <a:fillRect/>
          </a:stretch>
        </p:blipFill>
        <p:spPr>
          <a:xfrm>
            <a:off x="731162" y="1411958"/>
            <a:ext cx="3560090" cy="3560090"/>
          </a:xfrm>
          <a:prstGeom prst="rect">
            <a:avLst/>
          </a:prstGeom>
        </p:spPr>
      </p:pic>
    </p:spTree>
    <p:extLst>
      <p:ext uri="{BB962C8B-B14F-4D97-AF65-F5344CB8AC3E}">
        <p14:creationId xmlns:p14="http://schemas.microsoft.com/office/powerpoint/2010/main" val="1702334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ライトナイロン リップストップ サコッシュ</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202510"/>
          </a:xfrm>
          <a:prstGeom prst="rect">
            <a:avLst/>
          </a:prstGeom>
          <a:noFill/>
        </p:spPr>
        <p:txBody>
          <a:bodyPr wrap="square" lIns="90000" tIns="46800" rIns="0" bIns="46800" rtlCol="0">
            <a:spAutoFit/>
          </a:bodyPr>
          <a:lstStyle/>
          <a:p>
            <a:r>
              <a:rPr lang="ja-JP" altLang="en-US" sz="800" dirty="0">
                <a:latin typeface="Meiryo UI" panose="020B0604030504040204" pitchFamily="34" charset="-128"/>
                <a:ea typeface="Meiryo UI" panose="020B0604030504040204" pitchFamily="34" charset="-128"/>
              </a:rPr>
              <a:t>カラー展開：全</a:t>
            </a:r>
            <a:r>
              <a:rPr lang="en-US" altLang="ja-JP" sz="800" dirty="0">
                <a:latin typeface="Meiryo UI" panose="020B0604030504040204" pitchFamily="34" charset="-128"/>
                <a:ea typeface="Meiryo UI" panose="020B0604030504040204" pitchFamily="34" charset="-128"/>
              </a:rPr>
              <a:t>5</a:t>
            </a:r>
            <a:r>
              <a:rPr lang="ja-JP" altLang="en-US" sz="800" dirty="0">
                <a:latin typeface="Meiryo UI" panose="020B0604030504040204" pitchFamily="34" charset="-128"/>
                <a:ea typeface="Meiryo UI" panose="020B0604030504040204" pitchFamily="34" charset="-128"/>
              </a:rPr>
              <a:t>色</a:t>
            </a:r>
            <a:endParaRPr lang="en-US" altLang="ja-JP" sz="800" dirty="0">
              <a:latin typeface="Meiryo UI" panose="020B0604030504040204" pitchFamily="34" charset="-128"/>
              <a:ea typeface="Meiryo UI" panose="020B0604030504040204" pitchFamily="34" charset="-128"/>
            </a:endParaRPr>
          </a:p>
          <a:p>
            <a:r>
              <a:rPr lang="ja-JP" altLang="en-US" sz="800" dirty="0">
                <a:latin typeface="Meiryo UI" panose="020B0604030504040204" pitchFamily="34" charset="-128"/>
                <a:ea typeface="Meiryo UI" panose="020B0604030504040204" pitchFamily="34" charset="-128"/>
              </a:rPr>
              <a:t>素材：ナイロン</a:t>
            </a:r>
            <a:r>
              <a:rPr lang="en-US" altLang="ja-JP" sz="800" dirty="0">
                <a:latin typeface="Meiryo UI" panose="020B0604030504040204" pitchFamily="34" charset="-128"/>
                <a:ea typeface="Meiryo UI" panose="020B0604030504040204" pitchFamily="34" charset="-128"/>
              </a:rPr>
              <a:t>100</a:t>
            </a:r>
            <a:r>
              <a:rPr lang="ja-JP" altLang="en-US" sz="800" dirty="0">
                <a:latin typeface="Meiryo UI" panose="020B0604030504040204" pitchFamily="34" charset="-128"/>
                <a:ea typeface="Meiryo UI" panose="020B0604030504040204" pitchFamily="34" charset="-128"/>
              </a:rPr>
              <a:t>％（リップストップ生地）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丸ひも部分：ポリエステル</a:t>
            </a:r>
            <a:r>
              <a:rPr lang="en-US" altLang="ja-JP" sz="800" dirty="0">
                <a:latin typeface="Meiryo UI" panose="020B0604030504040204" pitchFamily="34" charset="-128"/>
                <a:ea typeface="Meiryo UI" panose="020B0604030504040204" pitchFamily="34" charset="-128"/>
              </a:rPr>
              <a:t>100</a:t>
            </a:r>
            <a:r>
              <a:rPr lang="ja-JP" altLang="en-US" sz="800" dirty="0">
                <a:latin typeface="Meiryo UI" panose="020B0604030504040204" pitchFamily="34" charset="-128"/>
                <a:ea typeface="Meiryo UI" panose="020B0604030504040204" pitchFamily="34" charset="-128"/>
              </a:rPr>
              <a:t>％</a:t>
            </a:r>
          </a:p>
          <a:p>
            <a:r>
              <a:rPr lang="ja-JP" altLang="en-US" sz="800" dirty="0">
                <a:latin typeface="Meiryo UI" panose="020B0604030504040204" pitchFamily="34" charset="-128"/>
                <a:ea typeface="Meiryo UI" panose="020B0604030504040204" pitchFamily="34" charset="-128"/>
              </a:rPr>
              <a:t>サイズ：横</a:t>
            </a:r>
            <a:r>
              <a:rPr lang="en-US" altLang="ja-JP" sz="800" dirty="0">
                <a:latin typeface="Meiryo UI" panose="020B0604030504040204" pitchFamily="34" charset="-128"/>
                <a:ea typeface="Meiryo UI" panose="020B0604030504040204" pitchFamily="34" charset="-128"/>
              </a:rPr>
              <a:t>17×</a:t>
            </a:r>
            <a:r>
              <a:rPr lang="ja-JP" altLang="en-US" sz="800" dirty="0">
                <a:latin typeface="Meiryo UI" panose="020B0604030504040204" pitchFamily="34" charset="-128"/>
                <a:ea typeface="Meiryo UI" panose="020B0604030504040204" pitchFamily="34" charset="-128"/>
              </a:rPr>
              <a:t>縦</a:t>
            </a:r>
            <a:r>
              <a:rPr lang="en-US" altLang="ja-JP" sz="800" dirty="0">
                <a:latin typeface="Meiryo UI" panose="020B0604030504040204" pitchFamily="34" charset="-128"/>
                <a:ea typeface="Meiryo UI" panose="020B0604030504040204" pitchFamily="34" charset="-128"/>
              </a:rPr>
              <a:t>17×</a:t>
            </a:r>
            <a:r>
              <a:rPr lang="ja-JP" altLang="en-US" sz="800" dirty="0">
                <a:latin typeface="Meiryo UI" panose="020B0604030504040204" pitchFamily="34" charset="-128"/>
                <a:ea typeface="Meiryo UI" panose="020B0604030504040204" pitchFamily="34" charset="-128"/>
              </a:rPr>
              <a:t>奥行</a:t>
            </a:r>
            <a:r>
              <a:rPr lang="en-US" altLang="ja-JP" sz="800" dirty="0">
                <a:latin typeface="Meiryo UI" panose="020B0604030504040204" pitchFamily="34" charset="-128"/>
                <a:ea typeface="Meiryo UI" panose="020B0604030504040204" pitchFamily="34" charset="-128"/>
              </a:rPr>
              <a:t>5cm</a:t>
            </a:r>
            <a:r>
              <a:rPr lang="ja-JP" altLang="en-US" sz="800" dirty="0">
                <a:latin typeface="Meiryo UI" panose="020B0604030504040204" pitchFamily="34" charset="-128"/>
                <a:ea typeface="Meiryo UI" panose="020B0604030504040204" pitchFamily="34" charset="-128"/>
              </a:rPr>
              <a:t>、ショルダーコードの長さ</a:t>
            </a:r>
            <a:r>
              <a:rPr lang="en-US" altLang="ja-JP" sz="800" dirty="0">
                <a:latin typeface="Meiryo UI" panose="020B0604030504040204" pitchFamily="34" charset="-128"/>
                <a:ea typeface="Meiryo UI" panose="020B0604030504040204" pitchFamily="34" charset="-128"/>
              </a:rPr>
              <a:t>122cm</a:t>
            </a:r>
            <a:r>
              <a:rPr lang="ja-JP" altLang="en-US" sz="800" dirty="0">
                <a:latin typeface="Meiryo UI" panose="020B0604030504040204" pitchFamily="34" charset="-128"/>
                <a:ea typeface="Meiryo UI" panose="020B0604030504040204" pitchFamily="34" charset="-128"/>
              </a:rPr>
              <a:t>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素材の特性や生産の過程によって、表記サイズより誤差が生じます。あらかじめご了承ください。</a:t>
            </a:r>
          </a:p>
          <a:p>
            <a:r>
              <a:rPr lang="ja-JP" altLang="en-US" sz="800" dirty="0">
                <a:latin typeface="Meiryo UI" panose="020B0604030504040204" pitchFamily="34" charset="-128"/>
                <a:ea typeface="Meiryo UI" panose="020B0604030504040204" pitchFamily="34" charset="-128"/>
              </a:rPr>
              <a:t>容量：約</a:t>
            </a:r>
            <a:r>
              <a:rPr lang="en-US" altLang="ja-JP" sz="800" dirty="0">
                <a:latin typeface="Meiryo UI" panose="020B0604030504040204" pitchFamily="34" charset="-128"/>
                <a:ea typeface="Meiryo UI" panose="020B0604030504040204" pitchFamily="34" charset="-128"/>
              </a:rPr>
              <a:t>2L</a:t>
            </a:r>
          </a:p>
          <a:p>
            <a:r>
              <a:rPr lang="ja-JP" altLang="en-US" sz="800" dirty="0">
                <a:latin typeface="Meiryo UI" panose="020B0604030504040204" pitchFamily="34" charset="-128"/>
                <a:ea typeface="Meiryo UI" panose="020B0604030504040204" pitchFamily="34" charset="-128"/>
              </a:rPr>
              <a:t>注意事項：</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インクジェットプリントに関しての取扱注意</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この商品は前処理剤の定着が悪いため、インクジェットプリントに対応していません。</a:t>
            </a:r>
          </a:p>
          <a:p>
            <a:r>
              <a:rPr lang="ja-JP" altLang="en-US" sz="800" dirty="0">
                <a:latin typeface="Meiryo UI" panose="020B0604030504040204" pitchFamily="34" charset="-128"/>
                <a:ea typeface="Meiryo UI" panose="020B0604030504040204" pitchFamily="34" charset="-128"/>
              </a:rPr>
              <a:t>備考：</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色彩は実際と異なる場合があります。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袋口ファスナー付き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内ポケット付き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ショルダーコードの長さは調節可能（最長</a:t>
            </a:r>
            <a:r>
              <a:rPr lang="en-US" altLang="ja-JP" sz="800" dirty="0">
                <a:latin typeface="Meiryo UI" panose="020B0604030504040204" pitchFamily="34" charset="-128"/>
                <a:ea typeface="Meiryo UI" panose="020B0604030504040204" pitchFamily="34" charset="-128"/>
              </a:rPr>
              <a:t>122cm</a:t>
            </a:r>
            <a:r>
              <a:rPr lang="ja-JP" altLang="en-US" sz="800" dirty="0">
                <a:latin typeface="Meiryo UI" panose="020B0604030504040204" pitchFamily="34" charset="-128"/>
                <a:ea typeface="Meiryo UI" panose="020B0604030504040204" pitchFamily="34" charset="-128"/>
              </a:rPr>
              <a:t>） </a:t>
            </a:r>
            <a:endParaRPr lang="en-US" altLang="ja-JP" sz="8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50" charset="-128"/>
                <a:ea typeface="Meiryo UI" panose="020B0604030504040204" pitchFamily="50" charset="-128"/>
              </a:rPr>
              <a:t>ワンマイルバッグに最適なナイロン製サコッシュ。軽くて丈夫な素材で、お財布・スマホ・パスケースなどもしっかり収納可能！ストラップの長さをワンタッチで調整できるアジャスター付きです。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3A00A29-6F36-52F6-86BE-4BDFEA20EFE0}"/>
              </a:ext>
            </a:extLst>
          </p:cNvPr>
          <p:cNvPicPr>
            <a:picLocks noChangeAspect="1"/>
          </p:cNvPicPr>
          <p:nvPr/>
        </p:nvPicPr>
        <p:blipFill>
          <a:blip r:embed="rId5"/>
          <a:stretch>
            <a:fillRect/>
          </a:stretch>
        </p:blipFill>
        <p:spPr>
          <a:xfrm>
            <a:off x="724120" y="1422052"/>
            <a:ext cx="3628872" cy="3628872"/>
          </a:xfrm>
          <a:prstGeom prst="rect">
            <a:avLst/>
          </a:prstGeom>
        </p:spPr>
      </p:pic>
    </p:spTree>
    <p:extLst>
      <p:ext uri="{BB962C8B-B14F-4D97-AF65-F5344CB8AC3E}">
        <p14:creationId xmlns:p14="http://schemas.microsoft.com/office/powerpoint/2010/main" val="10471753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スタンダード</a:t>
            </a:r>
            <a:r>
              <a:rPr lang="en-US" altLang="ja-JP" sz="2000" dirty="0">
                <a:solidFill>
                  <a:schemeClr val="bg1"/>
                </a:solidFill>
                <a:latin typeface="Meiryo UI" panose="020B0604030504040204" pitchFamily="34" charset="-128"/>
                <a:ea typeface="Meiryo UI" panose="020B0604030504040204" pitchFamily="34" charset="-128"/>
              </a:rPr>
              <a:t>UV</a:t>
            </a:r>
            <a:r>
              <a:rPr lang="ja-JP" altLang="en-US" sz="2000" dirty="0">
                <a:solidFill>
                  <a:schemeClr val="bg1"/>
                </a:solidFill>
                <a:latin typeface="Meiryo UI" panose="020B0604030504040204" pitchFamily="34" charset="-128"/>
                <a:ea typeface="Meiryo UI" panose="020B0604030504040204" pitchFamily="34" charset="-128"/>
              </a:rPr>
              <a:t>折リタタミ傘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ポンジ</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ポリエステル</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スチール 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親骨</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530mm､</a:t>
            </a:r>
            <a:r>
              <a:rPr lang="ja-JP" altLang="en-US" sz="900" b="0" i="0" dirty="0">
                <a:solidFill>
                  <a:srgbClr val="333333"/>
                </a:solidFill>
                <a:effectLst/>
                <a:latin typeface="-apple-system"/>
              </a:rPr>
              <a:t>折りたたみ時</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235mm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取説付</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ネイルガード付</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OPP</a:t>
            </a:r>
            <a:r>
              <a:rPr lang="ja-JP" altLang="en-US" sz="900" b="0" i="0" dirty="0">
                <a:solidFill>
                  <a:srgbClr val="333333"/>
                </a:solidFill>
                <a:effectLst/>
                <a:latin typeface="-apple-system"/>
              </a:rPr>
              <a:t>袋</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雨傘としても日傘としても利用できる便利なスタンダードな折りたたみ傘です。カラーバリエーションは全</a:t>
            </a:r>
            <a:r>
              <a:rPr lang="en-US" altLang="ja-JP" sz="1600" b="0" i="0" dirty="0">
                <a:solidFill>
                  <a:srgbClr val="333333"/>
                </a:solidFill>
                <a:effectLst/>
                <a:latin typeface="-apple-system"/>
              </a:rPr>
              <a:t>4</a:t>
            </a:r>
            <a:r>
              <a:rPr lang="ja-JP" altLang="en-US" sz="1600" b="0" i="0" dirty="0">
                <a:solidFill>
                  <a:srgbClr val="333333"/>
                </a:solidFill>
                <a:effectLst/>
                <a:latin typeface="-apple-system"/>
              </a:rPr>
              <a:t>色でご用意しており、専用の収納袋にはオリジナルデザインの名入れが可能です。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8227090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フォトフレームクロック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17781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ABS</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W153×H126×D33mm</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能：時刻表示・カレンダー・アラーム・温度計・スヌーズ</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付属品：モニター電池</a:t>
            </a:r>
            <a:r>
              <a:rPr lang="en-US" altLang="ja-JP" sz="900" dirty="0">
                <a:latin typeface="Meiryo UI" panose="020B0604030504040204" pitchFamily="34" charset="-128"/>
                <a:ea typeface="Meiryo UI" panose="020B0604030504040204" pitchFamily="34" charset="-128"/>
              </a:rPr>
              <a:t>2</a:t>
            </a:r>
            <a:r>
              <a:rPr lang="ja-JP" altLang="en-US" sz="900">
                <a:latin typeface="Meiryo UI" panose="020B0604030504040204" pitchFamily="34" charset="-128"/>
                <a:ea typeface="Meiryo UI" panose="020B0604030504040204" pitchFamily="34" charset="-128"/>
              </a:rPr>
              <a:t>個内蔵（ボタン電池</a:t>
            </a:r>
            <a:r>
              <a:rPr lang="en" altLang="ja-JP" sz="900" dirty="0">
                <a:latin typeface="Meiryo UI" panose="020B0604030504040204" pitchFamily="34" charset="-128"/>
                <a:ea typeface="Meiryo UI" panose="020B0604030504040204" pitchFamily="34" charset="-128"/>
              </a:rPr>
              <a:t>LR44</a:t>
            </a:r>
            <a:r>
              <a:rPr lang="ja-JP" altLang="en-US" sz="900">
                <a:latin typeface="Meiryo UI" panose="020B0604030504040204" pitchFamily="34" charset="-128"/>
                <a:ea typeface="Meiryo UI" panose="020B0604030504040204" pitchFamily="34" charset="-128"/>
              </a:rPr>
              <a:t>対応）</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装：白箱入り</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a:t>
            </a:r>
            <a:r>
              <a:rPr lang="ja-JP" altLang="en" sz="900">
                <a:latin typeface="Meiryo UI" panose="020B0604030504040204" pitchFamily="34" charset="-128"/>
                <a:ea typeface="Meiryo UI" panose="020B0604030504040204" pitchFamily="34" charset="-128"/>
              </a:rPr>
              <a:t>Ｌ</a:t>
            </a:r>
            <a:r>
              <a:rPr lang="ja-JP" altLang="en-US" sz="900">
                <a:latin typeface="Meiryo UI" panose="020B0604030504040204" pitchFamily="34" charset="-128"/>
                <a:ea typeface="Meiryo UI" panose="020B0604030504040204" pitchFamily="34" charset="-128"/>
              </a:rPr>
              <a:t>判対応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黒・白・シルバー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写真や雑誌の切り抜きなどを挟み込めるポストカードサイズのフォトフレームです。下部には、時刻、カレンダー、アラーム、温度計、スヌーズの表示ができ、機能的にも大変便利です。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8" name="図 37">
            <a:extLst>
              <a:ext uri="{FF2B5EF4-FFF2-40B4-BE49-F238E27FC236}">
                <a16:creationId xmlns:a16="http://schemas.microsoft.com/office/drawing/2014/main" id="{D9D077FA-F535-1342-A0D5-8C998D0B9765}"/>
              </a:ext>
            </a:extLst>
          </p:cNvPr>
          <p:cNvPicPr>
            <a:picLocks noChangeAspect="1"/>
          </p:cNvPicPr>
          <p:nvPr/>
        </p:nvPicPr>
        <p:blipFill>
          <a:blip r:embed="rId5"/>
          <a:stretch>
            <a:fillRect/>
          </a:stretch>
        </p:blipFill>
        <p:spPr>
          <a:xfrm>
            <a:off x="719131" y="1477611"/>
            <a:ext cx="3680999" cy="3360912"/>
          </a:xfrm>
          <a:prstGeom prst="rect">
            <a:avLst/>
          </a:prstGeom>
        </p:spPr>
      </p:pic>
    </p:spTree>
    <p:extLst>
      <p:ext uri="{BB962C8B-B14F-4D97-AF65-F5344CB8AC3E}">
        <p14:creationId xmlns:p14="http://schemas.microsoft.com/office/powerpoint/2010/main" val="3484761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USB</a:t>
            </a:r>
            <a:r>
              <a:rPr lang="ja-JP" altLang="en-US" sz="2000" dirty="0">
                <a:solidFill>
                  <a:schemeClr val="bg1"/>
                </a:solidFill>
                <a:latin typeface="Meiryo UI" panose="020B0604030504040204" pitchFamily="34" charset="-128"/>
                <a:ea typeface="Meiryo UI" panose="020B0604030504040204" pitchFamily="34" charset="-128"/>
              </a:rPr>
              <a:t>デスクライト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、シリコン</a:t>
            </a:r>
          </a:p>
          <a:p>
            <a:r>
              <a:rPr lang="ja-JP" altLang="en-US" sz="900" dirty="0">
                <a:latin typeface="Meiryo UI" panose="020B0604030504040204" pitchFamily="34" charset="-128"/>
                <a:ea typeface="Meiryo UI" panose="020B0604030504040204" pitchFamily="34" charset="-128"/>
              </a:rPr>
              <a:t>サイズ：全長約</a:t>
            </a:r>
            <a:r>
              <a:rPr lang="en-US" altLang="ja-JP" sz="900" dirty="0">
                <a:latin typeface="Meiryo UI" panose="020B0604030504040204" pitchFamily="34" charset="-128"/>
                <a:ea typeface="Meiryo UI" panose="020B0604030504040204" pitchFamily="34" charset="-128"/>
              </a:rPr>
              <a:t>41cmmm</a:t>
            </a:r>
          </a:p>
          <a:p>
            <a:r>
              <a:rPr lang="ja-JP" altLang="en-US" sz="900" dirty="0">
                <a:latin typeface="Meiryo UI" panose="020B0604030504040204" pitchFamily="34" charset="-128"/>
                <a:ea typeface="Meiryo UI" panose="020B0604030504040204" pitchFamily="34" charset="-128"/>
              </a:rPr>
              <a:t>包装：化粧箱入り</a:t>
            </a:r>
            <a:r>
              <a:rPr lang="en-US" altLang="ja-JP" sz="900" dirty="0">
                <a:latin typeface="Meiryo UI" panose="020B0604030504040204" pitchFamily="34" charset="-128"/>
                <a:ea typeface="Meiryo UI" panose="020B0604030504040204" pitchFamily="34" charset="-128"/>
              </a:rPr>
              <a:t>,68×35×130mm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パソコンの</a:t>
            </a:r>
            <a:r>
              <a:rPr lang="en-US" altLang="ja-JP" sz="1600" dirty="0"/>
              <a:t>USB</a:t>
            </a:r>
            <a:r>
              <a:rPr lang="ja-JP" altLang="en-US" sz="1600" dirty="0"/>
              <a:t>ポートに挿すだけで使える</a:t>
            </a:r>
            <a:r>
              <a:rPr lang="en-US" altLang="ja-JP" sz="1600" dirty="0"/>
              <a:t>USB</a:t>
            </a:r>
            <a:r>
              <a:rPr lang="ja-JP" altLang="en-US" sz="1600" dirty="0"/>
              <a:t>給電式デスクライト。卓上やベッドサイドで使いやすい、</a:t>
            </a:r>
            <a:r>
              <a:rPr lang="en-US" altLang="ja-JP" sz="1600" dirty="0"/>
              <a:t>360</a:t>
            </a:r>
            <a:r>
              <a:rPr lang="ja-JP" altLang="en-US" sz="1600" dirty="0"/>
              <a:t>度角度調整自由なフレキシブルアームを採用。明るさは</a:t>
            </a:r>
            <a:r>
              <a:rPr lang="en-US" altLang="ja-JP" sz="1600" dirty="0"/>
              <a:t>3</a:t>
            </a:r>
            <a:r>
              <a:rPr lang="ja-JP" altLang="en-US" sz="1600" dirty="0"/>
              <a:t>段階で調整できます。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1" name="図 30">
            <a:extLst>
              <a:ext uri="{FF2B5EF4-FFF2-40B4-BE49-F238E27FC236}">
                <a16:creationId xmlns:a16="http://schemas.microsoft.com/office/drawing/2014/main" id="{D1B04256-54E0-3920-115D-08F6516B4F5C}"/>
              </a:ext>
            </a:extLst>
          </p:cNvPr>
          <p:cNvPicPr>
            <a:picLocks noChangeAspect="1"/>
          </p:cNvPicPr>
          <p:nvPr/>
        </p:nvPicPr>
        <p:blipFill>
          <a:blip r:embed="rId5"/>
          <a:stretch>
            <a:fillRect/>
          </a:stretch>
        </p:blipFill>
        <p:spPr>
          <a:xfrm>
            <a:off x="669076" y="1369968"/>
            <a:ext cx="3654589" cy="3654589"/>
          </a:xfrm>
          <a:prstGeom prst="rect">
            <a:avLst/>
          </a:prstGeom>
        </p:spPr>
      </p:pic>
    </p:spTree>
    <p:extLst>
      <p:ext uri="{BB962C8B-B14F-4D97-AF65-F5344CB8AC3E}">
        <p14:creationId xmlns:p14="http://schemas.microsoft.com/office/powerpoint/2010/main" val="11068823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手ぶライト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シリコン・</a:t>
            </a:r>
            <a:r>
              <a:rPr lang="en-US" altLang="ja-JP" sz="900" b="0" i="0" dirty="0">
                <a:solidFill>
                  <a:srgbClr val="333333"/>
                </a:solidFill>
                <a:effectLst/>
                <a:latin typeface="-apple-system"/>
              </a:rPr>
              <a:t>ABS</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397×36×21mm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/215×40×25mm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TW" altLang="en-US" sz="900" b="0" i="0" dirty="0">
                <a:solidFill>
                  <a:srgbClr val="333333"/>
                </a:solidFill>
                <a:effectLst/>
                <a:latin typeface="-apple-system"/>
              </a:rPr>
              <a:t>豊田合成製</a:t>
            </a:r>
            <a:r>
              <a:rPr lang="en-US" altLang="zh-TW" sz="900" b="0" i="0" dirty="0">
                <a:solidFill>
                  <a:srgbClr val="333333"/>
                </a:solidFill>
                <a:effectLst/>
                <a:latin typeface="-apple-system"/>
              </a:rPr>
              <a:t>LED</a:t>
            </a:r>
            <a:r>
              <a:rPr lang="zh-TW" altLang="en-US" sz="900" b="0" i="0" dirty="0">
                <a:solidFill>
                  <a:srgbClr val="333333"/>
                </a:solidFill>
                <a:effectLst/>
                <a:latin typeface="-apple-system"/>
              </a:rPr>
              <a:t>使用</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首にかけて下げることが出来るため夜間の散歩やアウトドアシーンなどにとっても便利なライトです。カラーバリエーションはホワイト、イエロー、ブルー、ピンクの</a:t>
            </a:r>
            <a:r>
              <a:rPr lang="en-US" altLang="ja-JP" sz="1600" b="0" i="0" dirty="0">
                <a:solidFill>
                  <a:srgbClr val="333333"/>
                </a:solidFill>
                <a:effectLst/>
                <a:latin typeface="-apple-system"/>
              </a:rPr>
              <a:t>4</a:t>
            </a:r>
            <a:r>
              <a:rPr lang="ja-JP" altLang="en-US" sz="1600" b="0" i="0" dirty="0">
                <a:solidFill>
                  <a:srgbClr val="333333"/>
                </a:solidFill>
                <a:effectLst/>
                <a:latin typeface="-apple-system"/>
              </a:rPr>
              <a:t>色展開から選択可能です。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40002989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やわらか</a:t>
            </a:r>
            <a:r>
              <a:rPr lang="en-US" altLang="ja-JP" sz="2000" dirty="0">
                <a:solidFill>
                  <a:schemeClr val="bg1"/>
                </a:solidFill>
                <a:latin typeface="Meiryo UI" panose="020B0604030504040204" pitchFamily="34" charset="-128"/>
                <a:ea typeface="Meiryo UI" panose="020B0604030504040204" pitchFamily="34" charset="-128"/>
              </a:rPr>
              <a:t>ECO</a:t>
            </a:r>
            <a:r>
              <a:rPr lang="ja-JP" altLang="en-US" sz="2000" dirty="0">
                <a:solidFill>
                  <a:schemeClr val="bg1"/>
                </a:solidFill>
                <a:latin typeface="Meiryo UI" panose="020B0604030504040204" pitchFamily="34" charset="-128"/>
                <a:ea typeface="Meiryo UI" panose="020B0604030504040204" pitchFamily="34" charset="-128"/>
              </a:rPr>
              <a:t>湯たんぽ</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素材：本体：ポリ塩化ビニル、ポリプロピレン、シリコーンゴムカバー：ポリエステル フック：</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255×150×55mm </a:t>
            </a:r>
            <a:r>
              <a:rPr lang="ja-JP" altLang="en-US" sz="900" dirty="0">
                <a:latin typeface="Meiryo UI" panose="020B0604030504040204" pitchFamily="34" charset="-128"/>
                <a:ea typeface="Meiryo UI" panose="020B0604030504040204" pitchFamily="34" charset="-128"/>
              </a:rPr>
              <a:t>カバー：</a:t>
            </a:r>
            <a:r>
              <a:rPr lang="en-US" altLang="ja-JP" sz="900" dirty="0">
                <a:latin typeface="Meiryo UI" panose="020B0604030504040204" pitchFamily="34" charset="-128"/>
                <a:ea typeface="Meiryo UI" panose="020B0604030504040204" pitchFamily="34" charset="-128"/>
              </a:rPr>
              <a:t>260×160×20mm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備考：容量：</a:t>
            </a:r>
            <a:r>
              <a:rPr lang="en-US" altLang="ja-JP" sz="900" dirty="0">
                <a:latin typeface="Meiryo UI" panose="020B0604030504040204" pitchFamily="34" charset="-128"/>
                <a:ea typeface="Meiryo UI" panose="020B0604030504040204" pitchFamily="34" charset="-128"/>
              </a:rPr>
              <a:t>800ml </a:t>
            </a:r>
            <a:r>
              <a:rPr lang="ja-JP" altLang="en-US" sz="900" dirty="0">
                <a:latin typeface="Meiryo UI" panose="020B0604030504040204" pitchFamily="34" charset="-128"/>
                <a:ea typeface="Meiryo UI" panose="020B0604030504040204" pitchFamily="34" charset="-128"/>
              </a:rPr>
              <a:t>セット内容：本体、カバー、フック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各</a:t>
            </a:r>
            <a:r>
              <a:rPr lang="en-US" altLang="ja-JP" sz="900" dirty="0">
                <a:latin typeface="Meiryo UI" panose="020B0604030504040204" pitchFamily="34" charset="-128"/>
                <a:ea typeface="Meiryo UI" panose="020B0604030504040204" pitchFamily="34" charset="-128"/>
              </a:rPr>
              <a:t>1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ふんわりした感触で、洗えるカバー付のやわらか湯たんぽ。</a:t>
            </a:r>
            <a:r>
              <a:rPr lang="en-US" altLang="ja-JP" sz="1600" dirty="0"/>
              <a:t>S</a:t>
            </a:r>
            <a:r>
              <a:rPr lang="ja-JP" altLang="en-US" sz="1600" dirty="0"/>
              <a:t>字フックに吊るして、直接手に持たずに安心してお湯を注げます。持ち運べるコンパクトサイズで、自宅・職場・屋外どこでも使えます。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ED88EDE6-47E6-FB93-530A-31852D29C5F4}"/>
              </a:ext>
            </a:extLst>
          </p:cNvPr>
          <p:cNvPicPr>
            <a:picLocks noChangeAspect="1"/>
          </p:cNvPicPr>
          <p:nvPr/>
        </p:nvPicPr>
        <p:blipFill>
          <a:blip r:embed="rId5"/>
          <a:stretch>
            <a:fillRect/>
          </a:stretch>
        </p:blipFill>
        <p:spPr>
          <a:xfrm>
            <a:off x="724362" y="1487060"/>
            <a:ext cx="3542696" cy="3542696"/>
          </a:xfrm>
          <a:prstGeom prst="rect">
            <a:avLst/>
          </a:prstGeom>
        </p:spPr>
      </p:pic>
    </p:spTree>
    <p:extLst>
      <p:ext uri="{BB962C8B-B14F-4D97-AF65-F5344CB8AC3E}">
        <p14:creationId xmlns:p14="http://schemas.microsoft.com/office/powerpoint/2010/main" val="41532484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真空ステンレス ラウンドコップボトル </a:t>
            </a:r>
            <a:r>
              <a:rPr lang="en-US" altLang="ja-JP" sz="2000" dirty="0">
                <a:solidFill>
                  <a:schemeClr val="bg1"/>
                </a:solidFill>
                <a:latin typeface="Meiryo UI" panose="020B0604030504040204" pitchFamily="34" charset="-128"/>
                <a:ea typeface="Meiryo UI" panose="020B0604030504040204" pitchFamily="34" charset="-128"/>
              </a:rPr>
              <a:t>330ml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素材：ステンレス・</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・シリコン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202×87×67mm</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生産国：中国</a:t>
            </a:r>
          </a:p>
          <a:p>
            <a:r>
              <a:rPr lang="ja-JP" altLang="en-US" sz="900" dirty="0">
                <a:latin typeface="Meiryo UI" panose="020B0604030504040204" pitchFamily="34" charset="-128"/>
                <a:ea typeface="Meiryo UI" panose="020B0604030504040204" pitchFamily="34" charset="-128"/>
              </a:rPr>
              <a:t>備考：真空構造、容量</a:t>
            </a:r>
            <a:r>
              <a:rPr lang="en-US" altLang="ja-JP" sz="900" dirty="0">
                <a:latin typeface="Meiryo UI" panose="020B0604030504040204" pitchFamily="34" charset="-128"/>
                <a:ea typeface="Meiryo UI" panose="020B0604030504040204" pitchFamily="34" charset="-128"/>
              </a:rPr>
              <a:t>/330ml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コップになるキャップがどこか懐かしく見た目にもかわいい</a:t>
            </a:r>
            <a:r>
              <a:rPr lang="en-US" altLang="ja-JP" sz="1600" dirty="0"/>
              <a:t>330ml</a:t>
            </a:r>
            <a:r>
              <a:rPr lang="ja-JP" altLang="en-US" sz="1600" dirty="0"/>
              <a:t>サイズのステンレスボトルです。真空構造のため保冷温効果が高く、美味しい飲み物を美味しい温度のまま持ち歩けます。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22B2374-5B85-BC38-15D6-356B0C173459}"/>
              </a:ext>
            </a:extLst>
          </p:cNvPr>
          <p:cNvPicPr>
            <a:picLocks noChangeAspect="1"/>
          </p:cNvPicPr>
          <p:nvPr/>
        </p:nvPicPr>
        <p:blipFill>
          <a:blip r:embed="rId5"/>
          <a:stretch>
            <a:fillRect/>
          </a:stretch>
        </p:blipFill>
        <p:spPr>
          <a:xfrm>
            <a:off x="689891" y="1371901"/>
            <a:ext cx="3723542" cy="3723542"/>
          </a:xfrm>
          <a:prstGeom prst="rect">
            <a:avLst/>
          </a:prstGeom>
        </p:spPr>
      </p:pic>
    </p:spTree>
    <p:extLst>
      <p:ext uri="{BB962C8B-B14F-4D97-AF65-F5344CB8AC3E}">
        <p14:creationId xmlns:p14="http://schemas.microsoft.com/office/powerpoint/2010/main" val="12100597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材：ステンレス・</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・シリコン・</a:t>
            </a:r>
            <a:r>
              <a:rPr lang="en-US" altLang="ja-JP" sz="900" dirty="0">
                <a:latin typeface="Meiryo UI" panose="020B0604030504040204" pitchFamily="34" charset="-128"/>
                <a:ea typeface="Meiryo UI" panose="020B0604030504040204" pitchFamily="34" charset="-128"/>
              </a:rPr>
              <a:t>ABS</a:t>
            </a: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φ70×160</a:t>
            </a:r>
            <a:r>
              <a:rPr lang="en-US" altLang="ja-JP" sz="900" dirty="0">
                <a:latin typeface="Meiryo UI" panose="020B0604030504040204" pitchFamily="34" charset="-128"/>
                <a:ea typeface="Meiryo UI" panose="020B0604030504040204" pitchFamily="34" charset="-128"/>
              </a:rPr>
              <a:t>mm</a:t>
            </a:r>
          </a:p>
          <a:p>
            <a:r>
              <a:rPr lang="ja-JP" altLang="en-US" sz="900" dirty="0">
                <a:latin typeface="Meiryo UI" panose="020B0604030504040204" pitchFamily="34" charset="-128"/>
                <a:ea typeface="Meiryo UI" panose="020B0604030504040204" pitchFamily="34" charset="-128"/>
              </a:rPr>
              <a:t>カラー数：全３色</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考：</a:t>
            </a:r>
            <a:r>
              <a:rPr lang="zh-TW" altLang="en-US" sz="900" dirty="0">
                <a:latin typeface="Meiryo UI" panose="020B0604030504040204" pitchFamily="34" charset="-128"/>
                <a:ea typeface="Meiryo UI" panose="020B0604030504040204" pitchFamily="34" charset="-128"/>
              </a:rPr>
              <a:t>真空構造、容量</a:t>
            </a:r>
            <a:r>
              <a:rPr lang="en-US" altLang="zh-TW" sz="900" dirty="0">
                <a:latin typeface="Meiryo UI" panose="020B0604030504040204" pitchFamily="34" charset="-128"/>
                <a:ea typeface="Meiryo UI" panose="020B0604030504040204" pitchFamily="34" charset="-128"/>
              </a:rPr>
              <a:t>/280ml</a:t>
            </a:r>
            <a:endParaRPr lang="en-US" altLang="ja-JP" sz="900" dirty="0">
              <a:latin typeface="Meiryo UI" panose="020B0604030504040204" pitchFamily="34" charset="-128"/>
              <a:ea typeface="Meiryo UI" panose="020B0604030504040204" pitchFamily="34" charset="-128"/>
            </a:endParaRPr>
          </a:p>
        </p:txBody>
      </p:sp>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ワンタッチ真空ステンレスボトル</a:t>
            </a:r>
            <a:r>
              <a:rPr lang="en-US" altLang="ja-JP" sz="2000" dirty="0">
                <a:solidFill>
                  <a:schemeClr val="bg1"/>
                </a:solidFill>
                <a:latin typeface="Meiryo UI" panose="020B0604030504040204" pitchFamily="34" charset="-128"/>
                <a:ea typeface="Meiryo UI" panose="020B0604030504040204" pitchFamily="34" charset="-128"/>
              </a:rPr>
              <a:t>280ml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280ml</a:t>
            </a:r>
            <a:r>
              <a:rPr lang="ja-JP" altLang="en-US" sz="1600" dirty="0">
                <a:latin typeface="Meiryo UI" panose="020B0604030504040204" pitchFamily="34" charset="-128"/>
                <a:ea typeface="Meiryo UI" panose="020B0604030504040204" pitchFamily="34" charset="-128"/>
              </a:rPr>
              <a:t>サイズの真空ステンレスボトル。保冷温効果に優れている上に、ワンタッチで開けることができる上に直飲みが可能なため、ウォーキング時などには非常に便利なアイテムです。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720697F5-F60A-042B-B9BD-599B931BF50A}"/>
              </a:ext>
            </a:extLst>
          </p:cNvPr>
          <p:cNvPicPr>
            <a:picLocks noChangeAspect="1"/>
          </p:cNvPicPr>
          <p:nvPr/>
        </p:nvPicPr>
        <p:blipFill>
          <a:blip r:embed="rId5"/>
          <a:stretch>
            <a:fillRect/>
          </a:stretch>
        </p:blipFill>
        <p:spPr>
          <a:xfrm>
            <a:off x="649768" y="1352428"/>
            <a:ext cx="3700846" cy="3700846"/>
          </a:xfrm>
          <a:prstGeom prst="rect">
            <a:avLst/>
          </a:prstGeom>
        </p:spPr>
      </p:pic>
    </p:spTree>
    <p:extLst>
      <p:ext uri="{BB962C8B-B14F-4D97-AF65-F5344CB8AC3E}">
        <p14:creationId xmlns:p14="http://schemas.microsoft.com/office/powerpoint/2010/main" val="18681247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リュックサック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371513"/>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素材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ポリエステル</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包装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ポリ入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見た目以上に容量は大きいため、日常的にも非常に使い勝手の良いシンプルなリュックサックです。名入れプリントもよく映えるアイテムのため、オリジナルグッズとしてもおすすめです。</a:t>
            </a:r>
          </a:p>
          <a:p>
            <a:pPr algn="just">
              <a:lnSpc>
                <a:spcPts val="2400"/>
              </a:lnSpc>
            </a:pPr>
            <a:endParaRPr lang="ja-JP" altLang="en-US" sz="1600" b="0" i="0" dirty="0">
              <a:solidFill>
                <a:srgbClr val="333333"/>
              </a:solidFill>
              <a:effectLst/>
              <a:latin typeface="-apple-system"/>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22C61417-C24C-5C03-356F-719EE5B18779}"/>
              </a:ext>
            </a:extLst>
          </p:cNvPr>
          <p:cNvPicPr>
            <a:picLocks noChangeAspect="1"/>
          </p:cNvPicPr>
          <p:nvPr/>
        </p:nvPicPr>
        <p:blipFill>
          <a:blip r:embed="rId5"/>
          <a:stretch>
            <a:fillRect/>
          </a:stretch>
        </p:blipFill>
        <p:spPr>
          <a:xfrm>
            <a:off x="765657" y="1371901"/>
            <a:ext cx="3581400" cy="3581400"/>
          </a:xfrm>
          <a:prstGeom prst="rect">
            <a:avLst/>
          </a:prstGeom>
        </p:spPr>
      </p:pic>
    </p:spTree>
    <p:extLst>
      <p:ext uri="{BB962C8B-B14F-4D97-AF65-F5344CB8AC3E}">
        <p14:creationId xmlns:p14="http://schemas.microsoft.com/office/powerpoint/2010/main" val="23714758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防犯ブザー　ガーディアン</a:t>
            </a:r>
            <a:r>
              <a:rPr lang="en-US" altLang="ja-JP" sz="2000" dirty="0">
                <a:solidFill>
                  <a:schemeClr val="bg1"/>
                </a:solidFill>
                <a:latin typeface="Meiryo UI" panose="020B0604030504040204" pitchFamily="34" charset="-128"/>
                <a:ea typeface="Meiryo UI" panose="020B0604030504040204" pitchFamily="34" charset="-128"/>
              </a:rPr>
              <a:t>Neo</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TPR</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85×45×27mm</a:t>
            </a:r>
          </a:p>
          <a:p>
            <a:pPr>
              <a:tabLst>
                <a:tab pos="450850" algn="l"/>
                <a:tab pos="631825" algn="l"/>
              </a:tabLst>
            </a:pPr>
            <a:r>
              <a:rPr lang="ja-JP" altLang="en-US" sz="900" dirty="0">
                <a:latin typeface="Meiryo UI" panose="020B0604030504040204" pitchFamily="34" charset="-128"/>
                <a:ea typeface="Meiryo UI" panose="020B0604030504040204" pitchFamily="34" charset="-128"/>
              </a:rPr>
              <a:t>付属品</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TW" altLang="en-US" sz="900" b="0" i="0" dirty="0">
                <a:solidFill>
                  <a:srgbClr val="333333"/>
                </a:solidFill>
                <a:effectLst/>
                <a:latin typeface="-apple-system"/>
              </a:rPr>
              <a:t>単</a:t>
            </a:r>
            <a:r>
              <a:rPr lang="en-US" altLang="zh-TW" sz="900" b="0" i="0" dirty="0">
                <a:solidFill>
                  <a:srgbClr val="333333"/>
                </a:solidFill>
                <a:effectLst/>
                <a:latin typeface="-apple-system"/>
              </a:rPr>
              <a:t>4</a:t>
            </a:r>
            <a:r>
              <a:rPr lang="zh-TW" altLang="en-US" sz="900" b="0" i="0" dirty="0">
                <a:solidFill>
                  <a:srgbClr val="333333"/>
                </a:solidFill>
                <a:effectLst/>
                <a:latin typeface="-apple-system"/>
              </a:rPr>
              <a:t>電池</a:t>
            </a:r>
            <a:r>
              <a:rPr lang="en-US" altLang="zh-TW" sz="900" b="0" i="0" dirty="0">
                <a:solidFill>
                  <a:srgbClr val="333333"/>
                </a:solidFill>
                <a:effectLst/>
                <a:latin typeface="-apple-system"/>
              </a:rPr>
              <a:t>2</a:t>
            </a:r>
            <a:r>
              <a:rPr lang="zh-TW" altLang="en-US" sz="900" b="0" i="0" dirty="0">
                <a:solidFill>
                  <a:srgbClr val="333333"/>
                </a:solidFill>
                <a:effectLst/>
                <a:latin typeface="-apple-system"/>
              </a:rPr>
              <a:t>本付</a:t>
            </a:r>
            <a:endParaRPr lang="en-US" altLang="ja-JP" sz="900" b="0" i="0" dirty="0">
              <a:solidFill>
                <a:srgbClr val="333333"/>
              </a:solidFill>
              <a:effectLst/>
              <a:latin typeface="-apple-system"/>
            </a:endParaRPr>
          </a:p>
          <a:p>
            <a:pPr>
              <a:tabLst>
                <a:tab pos="450850" algn="l"/>
                <a:tab pos="631825" algn="l"/>
              </a:tabLst>
            </a:pPr>
            <a:r>
              <a:rPr lang="ja-JP" altLang="en-US" sz="900" dirty="0">
                <a:latin typeface="Meiryo UI" panose="020B0604030504040204" pitchFamily="34" charset="-128"/>
                <a:ea typeface="Meiryo UI" panose="020B0604030504040204" pitchFamily="34" charset="-128"/>
              </a:rPr>
              <a:t>包　 装</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/107×73×35mm</a:t>
            </a:r>
          </a:p>
          <a:p>
            <a:pPr>
              <a:tabLst>
                <a:tab pos="450850" algn="l"/>
                <a:tab pos="631825" algn="l"/>
              </a:tabLst>
            </a:pPr>
            <a:r>
              <a:rPr lang="ja-JP" altLang="en-US" sz="900" dirty="0">
                <a:latin typeface="Meiryo UI" panose="020B0604030504040204" pitchFamily="34" charset="-128"/>
                <a:ea typeface="Meiryo UI" panose="020B0604030504040204" pitchFamily="34" charset="-128"/>
              </a:rPr>
              <a:t>備　 考</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防塵・防滴加工</a:t>
            </a:r>
            <a:r>
              <a:rPr lang="en-US" altLang="ja-JP" sz="900" b="0" i="0" dirty="0">
                <a:solidFill>
                  <a:srgbClr val="333333"/>
                </a:solidFill>
                <a:effectLst/>
                <a:latin typeface="-apple-system"/>
              </a:rPr>
              <a:t>(IP54)</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公財</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全国防犯協会連合会推奨番号第</a:t>
            </a:r>
            <a:r>
              <a:rPr lang="en-US" altLang="ja-JP" sz="900" b="0" i="0" dirty="0">
                <a:solidFill>
                  <a:srgbClr val="333333"/>
                </a:solidFill>
                <a:effectLst/>
                <a:latin typeface="-apple-system"/>
              </a:rPr>
              <a:t>		21R260※</a:t>
            </a:r>
            <a:r>
              <a:rPr lang="ja-JP" altLang="en-US" sz="900" b="0" i="0" dirty="0">
                <a:solidFill>
                  <a:srgbClr val="333333"/>
                </a:solidFill>
                <a:effectLst/>
                <a:latin typeface="-apple-system"/>
              </a:rPr>
              <a:t>号</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いざというときに絶対役立つ、ライトも付いているため夜夜道も安心で便利な防犯ブザーです。防犯イベントやキャンペーンのノベルティ用としてもおすすめ。名入れプリントも格安で承ります。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868698" y="1635301"/>
            <a:ext cx="3174086" cy="3174086"/>
          </a:xfrm>
          <a:prstGeom prst="rect">
            <a:avLst/>
          </a:prstGeom>
        </p:spPr>
      </p:pic>
    </p:spTree>
    <p:extLst>
      <p:ext uri="{BB962C8B-B14F-4D97-AF65-F5344CB8AC3E}">
        <p14:creationId xmlns:p14="http://schemas.microsoft.com/office/powerpoint/2010/main" val="3301495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ワイヤレス充電器 スクエア </a:t>
            </a:r>
            <a:r>
              <a:rPr lang="en-US" altLang="ja-JP" sz="2000" dirty="0">
                <a:solidFill>
                  <a:schemeClr val="bg1"/>
                </a:solidFill>
                <a:latin typeface="Meiryo UI" panose="020B0604030504040204" pitchFamily="34" charset="-128"/>
                <a:ea typeface="Meiryo UI" panose="020B0604030504040204" pitchFamily="34" charset="-128"/>
              </a:rPr>
              <a:t>5</a:t>
            </a:r>
            <a:r>
              <a:rPr lang="en" altLang="ja-JP" sz="2000" dirty="0">
                <a:solidFill>
                  <a:schemeClr val="bg1"/>
                </a:solidFill>
                <a:latin typeface="Meiryo UI" panose="020B0604030504040204" pitchFamily="34" charset="-128"/>
                <a:ea typeface="Meiryo UI" panose="020B0604030504040204" pitchFamily="34" charset="-128"/>
              </a:rPr>
              <a:t>W</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ABS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90×90×9(mm)</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能：出力</a:t>
            </a:r>
            <a:r>
              <a:rPr lang="en-US" altLang="ja-JP" sz="900" dirty="0">
                <a:latin typeface="Meiryo UI" panose="020B0604030504040204" pitchFamily="34" charset="-128"/>
                <a:ea typeface="Meiryo UI" panose="020B0604030504040204" pitchFamily="34" charset="-128"/>
              </a:rPr>
              <a:t>/5</a:t>
            </a:r>
            <a:r>
              <a:rPr lang="en" altLang="ja-JP" sz="900" dirty="0">
                <a:latin typeface="Meiryo UI" panose="020B0604030504040204" pitchFamily="34" charset="-128"/>
                <a:ea typeface="Meiryo UI" panose="020B0604030504040204" pitchFamily="34" charset="-128"/>
              </a:rPr>
              <a:t>W</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付属品：取説付、</a:t>
            </a:r>
            <a:r>
              <a:rPr lang="en" altLang="ja-JP" sz="900" dirty="0">
                <a:latin typeface="Meiryo UI" panose="020B0604030504040204" pitchFamily="34" charset="-128"/>
                <a:ea typeface="Meiryo UI" panose="020B0604030504040204" pitchFamily="34" charset="-128"/>
              </a:rPr>
              <a:t>micro USB</a:t>
            </a:r>
            <a:r>
              <a:rPr lang="ja-JP" altLang="en-US" sz="900">
                <a:latin typeface="Meiryo UI" panose="020B0604030504040204" pitchFamily="34" charset="-128"/>
                <a:ea typeface="Meiryo UI" panose="020B0604030504040204" pitchFamily="34" charset="-128"/>
              </a:rPr>
              <a:t>ケーブル付属</a:t>
            </a:r>
            <a:r>
              <a:rPr lang="en" altLang="ja-JP" sz="900" dirty="0">
                <a:latin typeface="Meiryo UI" panose="020B0604030504040204" pitchFamily="34" charset="-128"/>
                <a:ea typeface="Meiryo UI" panose="020B0604030504040204" pitchFamily="34" charset="-128"/>
              </a:rPr>
              <a:t>Qi</a:t>
            </a:r>
            <a:r>
              <a:rPr lang="ja-JP" altLang="en-US" sz="900">
                <a:latin typeface="Meiryo UI" panose="020B0604030504040204" pitchFamily="34" charset="-128"/>
                <a:ea typeface="Meiryo UI" panose="020B0604030504040204" pitchFamily="34" charset="-128"/>
              </a:rPr>
              <a:t>規格対応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装：エアパッキン、紙箱</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 altLang="ja-JP" sz="1600" dirty="0">
                <a:latin typeface="Meiryo UI" panose="020B0604030504040204" pitchFamily="34" charset="-128"/>
                <a:ea typeface="Meiryo UI" panose="020B0604030504040204" pitchFamily="34" charset="-128"/>
              </a:rPr>
              <a:t>Qi</a:t>
            </a:r>
            <a:r>
              <a:rPr lang="ja-JP" altLang="en-US" sz="1600">
                <a:latin typeface="Meiryo UI" panose="020B0604030504040204" pitchFamily="34" charset="-128"/>
                <a:ea typeface="Meiryo UI" panose="020B0604030504040204" pitchFamily="34" charset="-128"/>
              </a:rPr>
              <a:t>規格対応スマホを置くだけで充電できるスクエアタイプのワイヤレス充電器です。フルカラーのオリジナル名入れが可能ですので、のベルティ用やオリジナルグッズ用にも最適です。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154876A7-D560-2891-E6FF-C6BE7CB54719}"/>
              </a:ext>
            </a:extLst>
          </p:cNvPr>
          <p:cNvPicPr>
            <a:picLocks noChangeAspect="1"/>
          </p:cNvPicPr>
          <p:nvPr/>
        </p:nvPicPr>
        <p:blipFill>
          <a:blip r:embed="rId5"/>
          <a:stretch>
            <a:fillRect/>
          </a:stretch>
        </p:blipFill>
        <p:spPr>
          <a:xfrm>
            <a:off x="712686" y="1447798"/>
            <a:ext cx="3524250" cy="3524250"/>
          </a:xfrm>
          <a:prstGeom prst="rect">
            <a:avLst/>
          </a:prstGeom>
        </p:spPr>
      </p:pic>
    </p:spTree>
    <p:extLst>
      <p:ext uri="{BB962C8B-B14F-4D97-AF65-F5344CB8AC3E}">
        <p14:creationId xmlns:p14="http://schemas.microsoft.com/office/powerpoint/2010/main" val="30830117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ポータブル首かけハンディファン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78×145×70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包装：エアパッキン、紙箱</a:t>
            </a:r>
          </a:p>
          <a:p>
            <a:r>
              <a:rPr lang="ja-JP" altLang="en-US" sz="900" dirty="0">
                <a:latin typeface="Meiryo UI" panose="020B0604030504040204" pitchFamily="34" charset="-128"/>
                <a:ea typeface="Meiryo UI" panose="020B0604030504040204" pitchFamily="34" charset="-128"/>
              </a:rPr>
              <a:t>注意事項：単</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備考：単</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ネックストラップ付きで首から下げて使用することも可能なハンディファン。またデスク上に置いてスタンドファンとしても利用できてとっても便利！全</a:t>
            </a:r>
            <a:r>
              <a:rPr lang="en-US" altLang="ja-JP" sz="1600" dirty="0"/>
              <a:t>4</a:t>
            </a:r>
            <a:r>
              <a:rPr lang="ja-JP" altLang="en-US" sz="1600" dirty="0"/>
              <a:t>色展開から選択可能です。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49ED689-974D-5E47-EDD2-4EBDE5DBA53D}"/>
              </a:ext>
            </a:extLst>
          </p:cNvPr>
          <p:cNvPicPr>
            <a:picLocks noChangeAspect="1"/>
          </p:cNvPicPr>
          <p:nvPr/>
        </p:nvPicPr>
        <p:blipFill>
          <a:blip r:embed="rId5"/>
          <a:stretch>
            <a:fillRect/>
          </a:stretch>
        </p:blipFill>
        <p:spPr>
          <a:xfrm>
            <a:off x="709624" y="1378770"/>
            <a:ext cx="3650986" cy="3650986"/>
          </a:xfrm>
          <a:prstGeom prst="rect">
            <a:avLst/>
          </a:prstGeom>
        </p:spPr>
      </p:pic>
    </p:spTree>
    <p:extLst>
      <p:ext uri="{BB962C8B-B14F-4D97-AF65-F5344CB8AC3E}">
        <p14:creationId xmlns:p14="http://schemas.microsoft.com/office/powerpoint/2010/main" val="34036424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コロック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70×70×35mm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/85×80×45mm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TW" altLang="en-US" sz="900" b="0" i="0" dirty="0">
                <a:solidFill>
                  <a:srgbClr val="333333"/>
                </a:solidFill>
                <a:effectLst/>
                <a:latin typeface="-apple-system"/>
              </a:rPr>
              <a:t>単</a:t>
            </a:r>
            <a:r>
              <a:rPr lang="en-US" altLang="zh-TW" sz="900" b="0" i="0" dirty="0">
                <a:solidFill>
                  <a:srgbClr val="333333"/>
                </a:solidFill>
                <a:effectLst/>
                <a:latin typeface="-apple-system"/>
              </a:rPr>
              <a:t>4</a:t>
            </a:r>
            <a:r>
              <a:rPr lang="zh-TW" altLang="en-US" sz="900" b="0" i="0" dirty="0">
                <a:solidFill>
                  <a:srgbClr val="333333"/>
                </a:solidFill>
                <a:effectLst/>
                <a:latin typeface="-apple-system"/>
              </a:rPr>
              <a:t>電池</a:t>
            </a:r>
            <a:r>
              <a:rPr lang="en-US" altLang="zh-TW" sz="900" b="0" i="0" dirty="0">
                <a:solidFill>
                  <a:srgbClr val="333333"/>
                </a:solidFill>
                <a:effectLst/>
                <a:latin typeface="-apple-system"/>
              </a:rPr>
              <a:t>2</a:t>
            </a:r>
            <a:r>
              <a:rPr lang="zh-TW" altLang="en-US" sz="900" b="0" i="0">
                <a:solidFill>
                  <a:srgbClr val="333333"/>
                </a:solidFill>
                <a:effectLst/>
                <a:latin typeface="-apple-system"/>
              </a:rPr>
              <a:t>本別売</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コロッと転がして向きを変えると時計やカレンダー、アラーム、気温等を表示する便利なデジタル時計です。カラーバリエーションはホワイトとブラックの</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色。オリジナル名入れ可能です。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0699036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クルット巾着収納ブランケット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900×650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吊り下げ巾着</a:t>
            </a:r>
            <a:r>
              <a:rPr lang="en-US" altLang="ja-JP" sz="900" dirty="0">
                <a:latin typeface="Meiryo UI" panose="020B0604030504040204" pitchFamily="34" charset="-128"/>
                <a:ea typeface="Meiryo UI" panose="020B0604030504040204" pitchFamily="34" charset="-128"/>
              </a:rPr>
              <a:t>/230×230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付属品：取説付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考：ベーシックネイビー・ランプブラック・アイボリー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ブランケット自体がコンパクトで可愛らしい巾着袋にもなるため、持ち運びにも大変便利なアイテムです。また巾着型にするとクッションとしても活用できる点も高ポイントです。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3417256-DE5B-050D-950E-8F948925A145}"/>
              </a:ext>
            </a:extLst>
          </p:cNvPr>
          <p:cNvPicPr>
            <a:picLocks noChangeAspect="1"/>
          </p:cNvPicPr>
          <p:nvPr/>
        </p:nvPicPr>
        <p:blipFill>
          <a:blip r:embed="rId5"/>
          <a:stretch>
            <a:fillRect/>
          </a:stretch>
        </p:blipFill>
        <p:spPr>
          <a:xfrm>
            <a:off x="724120" y="1362278"/>
            <a:ext cx="3641188" cy="3641188"/>
          </a:xfrm>
          <a:prstGeom prst="rect">
            <a:avLst/>
          </a:prstGeom>
        </p:spPr>
      </p:pic>
    </p:spTree>
    <p:extLst>
      <p:ext uri="{BB962C8B-B14F-4D97-AF65-F5344CB8AC3E}">
        <p14:creationId xmlns:p14="http://schemas.microsoft.com/office/powerpoint/2010/main" val="4241379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リップコンパクト アクティブポーチ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1202510"/>
          </a:xfrm>
          <a:prstGeom prst="rect">
            <a:avLst/>
          </a:prstGeom>
          <a:noFill/>
        </p:spPr>
        <p:txBody>
          <a:bodyPr wrap="square" lIns="90000" tIns="46800" rIns="0" bIns="46800" rtlCol="0">
            <a:spAutoFit/>
          </a:bodyPr>
          <a:lstStyle/>
          <a:p>
            <a:r>
              <a:rPr lang="ja-JP" altLang="en-US" sz="800" dirty="0">
                <a:latin typeface="Meiryo UI" panose="020B0604030504040204" pitchFamily="34" charset="-128"/>
                <a:ea typeface="Meiryo UI" panose="020B0604030504040204" pitchFamily="34" charset="-128"/>
              </a:rPr>
              <a:t>カラー展開：全</a:t>
            </a:r>
            <a:r>
              <a:rPr lang="en-US" altLang="ja-JP" sz="800" dirty="0">
                <a:latin typeface="Meiryo UI" panose="020B0604030504040204" pitchFamily="34" charset="-128"/>
                <a:ea typeface="Meiryo UI" panose="020B0604030504040204" pitchFamily="34" charset="-128"/>
              </a:rPr>
              <a:t>4</a:t>
            </a:r>
            <a:r>
              <a:rPr lang="ja-JP" altLang="en-US" sz="800" dirty="0">
                <a:latin typeface="Meiryo UI" panose="020B0604030504040204" pitchFamily="34" charset="-128"/>
                <a:ea typeface="Meiryo UI" panose="020B0604030504040204" pitchFamily="34" charset="-128"/>
              </a:rPr>
              <a:t>色</a:t>
            </a:r>
          </a:p>
          <a:p>
            <a:r>
              <a:rPr lang="ja-JP" altLang="en-US" sz="800" dirty="0">
                <a:latin typeface="Meiryo UI" panose="020B0604030504040204" pitchFamily="34" charset="-128"/>
                <a:ea typeface="Meiryo UI" panose="020B0604030504040204" pitchFamily="34" charset="-128"/>
              </a:rPr>
              <a:t>素材：</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ポリエステル</a:t>
            </a:r>
            <a:r>
              <a:rPr lang="en-US" altLang="ja-JP" sz="800" dirty="0">
                <a:latin typeface="Meiryo UI" panose="020B0604030504040204" pitchFamily="34" charset="-128"/>
                <a:ea typeface="Meiryo UI" panose="020B0604030504040204" pitchFamily="34" charset="-128"/>
              </a:rPr>
              <a:t>100%</a:t>
            </a:r>
            <a:r>
              <a:rPr lang="ja-JP" altLang="en-US" sz="800" dirty="0">
                <a:latin typeface="Meiryo UI" panose="020B0604030504040204" pitchFamily="34" charset="-128"/>
                <a:ea typeface="Meiryo UI" panose="020B0604030504040204" pitchFamily="34" charset="-128"/>
              </a:rPr>
              <a:t>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ストラップ：ポリエステル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リップストップ</a:t>
            </a:r>
          </a:p>
          <a:p>
            <a:r>
              <a:rPr lang="ja-JP" altLang="en-US" sz="800" dirty="0">
                <a:latin typeface="Meiryo UI" panose="020B0604030504040204" pitchFamily="34" charset="-128"/>
                <a:ea typeface="Meiryo UI" panose="020B0604030504040204" pitchFamily="34" charset="-128"/>
              </a:rPr>
              <a:t>サイズ：</a:t>
            </a:r>
            <a:r>
              <a:rPr lang="en-US" altLang="ja-JP" sz="800" dirty="0">
                <a:latin typeface="Meiryo UI" panose="020B0604030504040204" pitchFamily="34" charset="-128"/>
                <a:ea typeface="Meiryo UI" panose="020B0604030504040204" pitchFamily="34" charset="-128"/>
              </a:rPr>
              <a:t>W30.5×H13.5cm</a:t>
            </a:r>
            <a:r>
              <a:rPr lang="ja-JP" altLang="en-US" sz="800" dirty="0">
                <a:latin typeface="Meiryo UI" panose="020B0604030504040204" pitchFamily="34" charset="-128"/>
                <a:ea typeface="Meiryo UI" panose="020B0604030504040204" pitchFamily="34" charset="-128"/>
              </a:rPr>
              <a:t>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ストラップ</a:t>
            </a:r>
            <a:r>
              <a:rPr lang="en-US" altLang="ja-JP" sz="800" dirty="0">
                <a:latin typeface="Meiryo UI" panose="020B0604030504040204" pitchFamily="34" charset="-128"/>
                <a:ea typeface="Meiryo UI" panose="020B0604030504040204" pitchFamily="34" charset="-128"/>
              </a:rPr>
              <a:t>88cm</a:t>
            </a:r>
            <a:r>
              <a:rPr lang="ja-JP" altLang="en-US" sz="800" dirty="0">
                <a:latin typeface="Meiryo UI" panose="020B0604030504040204" pitchFamily="34" charset="-128"/>
                <a:ea typeface="Meiryo UI" panose="020B0604030504040204" pitchFamily="34" charset="-128"/>
              </a:rPr>
              <a:t>（調節可能）</a:t>
            </a:r>
          </a:p>
          <a:p>
            <a:r>
              <a:rPr lang="ja-JP" altLang="en-US" sz="800" dirty="0">
                <a:latin typeface="Meiryo UI" panose="020B0604030504040204" pitchFamily="34" charset="-128"/>
                <a:ea typeface="Meiryo UI" panose="020B0604030504040204" pitchFamily="34" charset="-128"/>
              </a:rPr>
              <a:t>容量：約</a:t>
            </a:r>
            <a:r>
              <a:rPr lang="en-US" altLang="ja-JP" sz="800" dirty="0">
                <a:latin typeface="Meiryo UI" panose="020B0604030504040204" pitchFamily="34" charset="-128"/>
                <a:ea typeface="Meiryo UI" panose="020B0604030504040204" pitchFamily="34" charset="-128"/>
              </a:rPr>
              <a:t>1L</a:t>
            </a:r>
          </a:p>
          <a:p>
            <a:r>
              <a:rPr lang="ja-JP" altLang="en-US" sz="800" dirty="0">
                <a:latin typeface="Meiryo UI" panose="020B0604030504040204" pitchFamily="34" charset="-128"/>
                <a:ea typeface="Meiryo UI" panose="020B0604030504040204" pitchFamily="34" charset="-128"/>
              </a:rPr>
              <a:t>機能：</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はっ水機能</a:t>
            </a:r>
          </a:p>
          <a:p>
            <a:r>
              <a:rPr lang="ja-JP" altLang="en-US" sz="800" dirty="0">
                <a:latin typeface="Meiryo UI" panose="020B0604030504040204" pitchFamily="34" charset="-128"/>
                <a:ea typeface="Meiryo UI" panose="020B0604030504040204" pitchFamily="34" charset="-128"/>
              </a:rPr>
              <a:t>注意事項：</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素材の特性上</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熱をかけると縮む場合がございます。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ポリエステル素材の染色には分散染料を用いている為、熱加工によりブリードを起こす可能性がございます。お取り扱いにはご注意ください。</a:t>
            </a:r>
          </a:p>
          <a:p>
            <a:r>
              <a:rPr lang="ja-JP" altLang="en-US" sz="800" dirty="0">
                <a:latin typeface="Meiryo UI" panose="020B0604030504040204" pitchFamily="34" charset="-128"/>
                <a:ea typeface="Meiryo UI" panose="020B0604030504040204" pitchFamily="34" charset="-128"/>
              </a:rPr>
              <a:t>備考：</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袋口ファスナー付き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背面ポケット付き </a:t>
            </a:r>
            <a:endParaRPr lang="en-US" altLang="ja-JP" sz="8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引き裂けに強いリップストップ生地を使ったコンパクトなアクティブポーチ。性別を問わず使えるシンプルな形状で、ウエストバッグや、斜め掛けでボディバッグとしても使えてとても便利です。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19" name="図 118">
            <a:extLst>
              <a:ext uri="{FF2B5EF4-FFF2-40B4-BE49-F238E27FC236}">
                <a16:creationId xmlns:a16="http://schemas.microsoft.com/office/drawing/2014/main" id="{C11605C7-6A73-EC57-BAA9-F2341719BA05}"/>
              </a:ext>
            </a:extLst>
          </p:cNvPr>
          <p:cNvPicPr>
            <a:picLocks noChangeAspect="1"/>
          </p:cNvPicPr>
          <p:nvPr/>
        </p:nvPicPr>
        <p:blipFill>
          <a:blip r:embed="rId5"/>
          <a:stretch>
            <a:fillRect/>
          </a:stretch>
        </p:blipFill>
        <p:spPr>
          <a:xfrm>
            <a:off x="737584" y="1411149"/>
            <a:ext cx="3560900" cy="3560900"/>
          </a:xfrm>
          <a:prstGeom prst="rect">
            <a:avLst/>
          </a:prstGeom>
        </p:spPr>
      </p:pic>
    </p:spTree>
    <p:extLst>
      <p:ext uri="{BB962C8B-B14F-4D97-AF65-F5344CB8AC3E}">
        <p14:creationId xmlns:p14="http://schemas.microsoft.com/office/powerpoint/2010/main" val="2947118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ペンスタンド付クロック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箱入 箱サイズ</a:t>
            </a:r>
            <a:r>
              <a:rPr lang="en-US" altLang="ja-JP" sz="900" dirty="0">
                <a:latin typeface="Meiryo UI" panose="020B0604030504040204" pitchFamily="34" charset="-128"/>
                <a:ea typeface="Meiryo UI" panose="020B0604030504040204" pitchFamily="34" charset="-128"/>
              </a:rPr>
              <a:t>/78×77×143mm</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単</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本別売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ビジネスデスクや勉強机にあると非常に便利な、多機能デジタルクロックとペンスタンドがひとつになったアイテムです。特典用や景品用、また販促用などとしても人気のアイテムです。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549C0BEA-72F2-7876-5A7F-21D0F34BC9F8}"/>
              </a:ext>
            </a:extLst>
          </p:cNvPr>
          <p:cNvPicPr>
            <a:picLocks noChangeAspect="1"/>
          </p:cNvPicPr>
          <p:nvPr/>
        </p:nvPicPr>
        <p:blipFill>
          <a:blip r:embed="rId5"/>
          <a:stretch>
            <a:fillRect/>
          </a:stretch>
        </p:blipFill>
        <p:spPr>
          <a:xfrm>
            <a:off x="813941" y="1479838"/>
            <a:ext cx="3455670" cy="3455670"/>
          </a:xfrm>
          <a:prstGeom prst="rect">
            <a:avLst/>
          </a:prstGeom>
        </p:spPr>
      </p:pic>
    </p:spTree>
    <p:extLst>
      <p:ext uri="{BB962C8B-B14F-4D97-AF65-F5344CB8AC3E}">
        <p14:creationId xmlns:p14="http://schemas.microsoft.com/office/powerpoint/2010/main" val="3870106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ちょいメモ</a:t>
            </a:r>
            <a:r>
              <a:rPr lang="en-US" altLang="ja-JP" sz="2000" dirty="0">
                <a:solidFill>
                  <a:schemeClr val="bg1"/>
                </a:solidFill>
                <a:latin typeface="Meiryo UI" panose="020B0604030504040204" pitchFamily="34" charset="-128"/>
                <a:ea typeface="Meiryo UI" panose="020B0604030504040204" pitchFamily="34" charset="-128"/>
              </a:rPr>
              <a:t>12</a:t>
            </a:r>
            <a:r>
              <a:rPr lang="ja-JP" altLang="en-US" sz="2000" dirty="0">
                <a:solidFill>
                  <a:schemeClr val="bg1"/>
                </a:solidFill>
                <a:latin typeface="Meiryo UI" panose="020B0604030504040204" pitchFamily="34" charset="-128"/>
                <a:ea typeface="Meiryo UI" panose="020B0604030504040204" pitchFamily="34" charset="-128"/>
              </a:rPr>
              <a:t>桁電卓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樹脂・シリコン・ガラス・</a:t>
            </a:r>
            <a:r>
              <a:rPr lang="en-US" altLang="ja-JP" sz="900" dirty="0">
                <a:latin typeface="Meiryo UI" panose="020B0604030504040204" pitchFamily="34" charset="-128"/>
                <a:ea typeface="Meiryo UI" panose="020B0604030504040204" pitchFamily="34" charset="-128"/>
              </a:rPr>
              <a:t>PET</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18×15×1cm</a:t>
            </a:r>
          </a:p>
          <a:p>
            <a:r>
              <a:rPr lang="ja-JP" altLang="en-US" sz="900" dirty="0">
                <a:latin typeface="Meiryo UI" panose="020B0604030504040204" pitchFamily="34" charset="-128"/>
                <a:ea typeface="Meiryo UI" panose="020B0604030504040204" pitchFamily="34" charset="-128"/>
              </a:rPr>
              <a:t>包装：ヘッダー付化粧箱入り</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CR2025</a:t>
            </a:r>
            <a:r>
              <a:rPr lang="ja-JP" altLang="en-US" sz="900" dirty="0">
                <a:latin typeface="Meiryo UI" panose="020B0604030504040204" pitchFamily="34" charset="-128"/>
                <a:ea typeface="Meiryo UI" panose="020B0604030504040204" pitchFamily="34" charset="-128"/>
              </a:rPr>
              <a:t>ボタン電池</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個使用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モニター用付属</a:t>
            </a:r>
            <a:r>
              <a:rPr lang="en-US" altLang="ja-JP" sz="900" dirty="0">
                <a:latin typeface="Meiryo UI" panose="020B0604030504040204" pitchFamily="34" charset="-128"/>
                <a:ea typeface="Meiryo UI" panose="020B0604030504040204" pitchFamily="34" charset="-128"/>
              </a:rPr>
              <a:t>) &lt;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&gt; </a:t>
            </a:r>
            <a:r>
              <a:rPr lang="ja-JP" altLang="en-US" sz="900" dirty="0">
                <a:latin typeface="Meiryo UI" panose="020B0604030504040204" pitchFamily="34" charset="-128"/>
                <a:ea typeface="Meiryo UI" panose="020B0604030504040204" pitchFamily="34" charset="-128"/>
              </a:rPr>
              <a:t>専用ペン</a:t>
            </a:r>
            <a:r>
              <a:rPr lang="en-US" altLang="ja-JP" sz="900" dirty="0">
                <a:latin typeface="Meiryo UI" panose="020B0604030504040204" pitchFamily="34" charset="-128"/>
                <a:ea typeface="Meiryo UI" panose="020B0604030504040204" pitchFamily="34" charset="-128"/>
              </a:rPr>
              <a:t>×1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筆圧感知式でイラストなども掛ける電子メモパッドと</a:t>
            </a:r>
            <a:r>
              <a:rPr lang="en-US" altLang="ja-JP" sz="1600" dirty="0"/>
              <a:t>12</a:t>
            </a:r>
            <a:r>
              <a:rPr lang="ja-JP" altLang="en-US" sz="1600" dirty="0"/>
              <a:t>桁の電卓がひとつになった、ありそうで無かった便利アイテム。ビジネスマン向けキャンペーンの特典用などにもおすすめです。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8CBD6DCF-6132-6C60-1E81-336F19A3A34D}"/>
              </a:ext>
            </a:extLst>
          </p:cNvPr>
          <p:cNvPicPr>
            <a:picLocks noChangeAspect="1"/>
          </p:cNvPicPr>
          <p:nvPr/>
        </p:nvPicPr>
        <p:blipFill>
          <a:blip r:embed="rId5"/>
          <a:stretch>
            <a:fillRect/>
          </a:stretch>
        </p:blipFill>
        <p:spPr>
          <a:xfrm>
            <a:off x="731162" y="1429153"/>
            <a:ext cx="3560089" cy="3560089"/>
          </a:xfrm>
          <a:prstGeom prst="rect">
            <a:avLst/>
          </a:prstGeom>
        </p:spPr>
      </p:pic>
    </p:spTree>
    <p:extLst>
      <p:ext uri="{BB962C8B-B14F-4D97-AF65-F5344CB8AC3E}">
        <p14:creationId xmlns:p14="http://schemas.microsoft.com/office/powerpoint/2010/main" val="1829395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ハンガーグリップ</a:t>
            </a:r>
            <a:r>
              <a:rPr lang="en-US" altLang="ja-JP" sz="2000" dirty="0">
                <a:solidFill>
                  <a:schemeClr val="bg1"/>
                </a:solidFill>
                <a:latin typeface="Meiryo UI" panose="020B0604030504040204" pitchFamily="34" charset="-128"/>
                <a:ea typeface="Meiryo UI" panose="020B0604030504040204" pitchFamily="34" charset="-128"/>
              </a:rPr>
              <a:t>UV</a:t>
            </a:r>
            <a:r>
              <a:rPr lang="ja-JP" altLang="en-US" sz="2000">
                <a:solidFill>
                  <a:schemeClr val="bg1"/>
                </a:solidFill>
                <a:latin typeface="Meiryo UI" panose="020B0604030504040204" pitchFamily="34" charset="-128"/>
                <a:ea typeface="Meiryo UI" panose="020B0604030504040204" pitchFamily="34" charset="-128"/>
              </a:rPr>
              <a:t>折リタタミ傘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材：ポンジ</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スチール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：親骨</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530mm､</a:t>
            </a:r>
            <a:r>
              <a:rPr lang="ja-JP" altLang="en-US" sz="900">
                <a:latin typeface="Meiryo UI" panose="020B0604030504040204" pitchFamily="34" charset="-128"/>
                <a:ea typeface="Meiryo UI" panose="020B0604030504040204" pitchFamily="34" charset="-128"/>
              </a:rPr>
              <a:t>折りたたみ時</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270mm</a:t>
            </a:r>
          </a:p>
          <a:p>
            <a:r>
              <a:rPr lang="ja-JP" altLang="en-US" sz="900">
                <a:latin typeface="Meiryo UI" panose="020B0604030504040204" pitchFamily="34" charset="-128"/>
                <a:ea typeface="Meiryo UI" panose="020B0604030504040204" pitchFamily="34" charset="-128"/>
              </a:rPr>
              <a:t>　　　　　（包装形態：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ネイルガード付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6" y="1422052"/>
            <a:ext cx="2829284" cy="2211632"/>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持ち手部分をくるっと回すとハンガーフックとなり、テーブルの端などに引っ掛けられるアイデア折りたたみ傘です。オリジナル名入れは専用の収納袋に可能ですので、販促用等にもおすすめ。</a:t>
            </a:r>
          </a:p>
          <a:p>
            <a:pPr algn="just">
              <a:lnSpc>
                <a:spcPts val="2400"/>
              </a:lnSpc>
            </a:pPr>
            <a:endParaRPr lang="ja-JP" altLang="en-US" sz="160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007B8CA-1F60-B541-A272-E8F2FD605673}"/>
              </a:ext>
            </a:extLst>
          </p:cNvPr>
          <p:cNvPicPr>
            <a:picLocks noChangeAspect="1"/>
          </p:cNvPicPr>
          <p:nvPr/>
        </p:nvPicPr>
        <p:blipFill>
          <a:blip r:embed="rId5"/>
          <a:stretch>
            <a:fillRect/>
          </a:stretch>
        </p:blipFill>
        <p:spPr>
          <a:xfrm>
            <a:off x="566434" y="1541678"/>
            <a:ext cx="3922517" cy="3482314"/>
          </a:xfrm>
          <a:prstGeom prst="rect">
            <a:avLst/>
          </a:prstGeom>
        </p:spPr>
      </p:pic>
    </p:spTree>
    <p:extLst>
      <p:ext uri="{BB962C8B-B14F-4D97-AF65-F5344CB8AC3E}">
        <p14:creationId xmlns:p14="http://schemas.microsoft.com/office/powerpoint/2010/main" val="665936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ワンプッシュステンレスボトル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素材：ステンレス鋼・シリコン・</a:t>
            </a:r>
            <a:r>
              <a:rPr lang="en-US" altLang="ja-JP" sz="900" dirty="0">
                <a:latin typeface="Meiryo UI" panose="020B0604030504040204" pitchFamily="34" charset="-128"/>
                <a:ea typeface="Meiryo UI" panose="020B0604030504040204" pitchFamily="34" charset="-128"/>
              </a:rPr>
              <a:t>PP</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177×65×77mm</a:t>
            </a:r>
          </a:p>
          <a:p>
            <a:r>
              <a:rPr lang="ja-JP" altLang="en-US" sz="900" dirty="0">
                <a:latin typeface="Meiryo UI" panose="020B0604030504040204" pitchFamily="34" charset="-128"/>
                <a:ea typeface="Meiryo UI" panose="020B0604030504040204" pitchFamily="34" charset="-128"/>
              </a:rPr>
              <a:t>包装：箱入 箱サイズ</a:t>
            </a:r>
            <a:r>
              <a:rPr lang="en-US" altLang="ja-JP" sz="900" dirty="0">
                <a:latin typeface="Meiryo UI" panose="020B0604030504040204" pitchFamily="34" charset="-128"/>
                <a:ea typeface="Meiryo UI" panose="020B0604030504040204" pitchFamily="34" charset="-128"/>
              </a:rPr>
              <a:t>/180×70×70mm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片手ワンプッシュで開けることができるため、特にスポーツ時の水分補給に役立つ</a:t>
            </a:r>
            <a:r>
              <a:rPr lang="en-US" altLang="ja-JP" sz="1600" dirty="0"/>
              <a:t>320ml</a:t>
            </a:r>
            <a:r>
              <a:rPr lang="ja-JP" altLang="en-US" sz="1600" dirty="0"/>
              <a:t>サイズのステンレスボトルです。保冷・保温性にも優れているため、オールシーズン使えます。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D54E02C-BEA4-EAC1-3178-065A9F62A903}"/>
              </a:ext>
            </a:extLst>
          </p:cNvPr>
          <p:cNvPicPr>
            <a:picLocks noChangeAspect="1"/>
          </p:cNvPicPr>
          <p:nvPr/>
        </p:nvPicPr>
        <p:blipFill>
          <a:blip r:embed="rId5"/>
          <a:stretch>
            <a:fillRect/>
          </a:stretch>
        </p:blipFill>
        <p:spPr>
          <a:xfrm>
            <a:off x="759810" y="1394324"/>
            <a:ext cx="3524250" cy="3524250"/>
          </a:xfrm>
          <a:prstGeom prst="rect">
            <a:avLst/>
          </a:prstGeom>
        </p:spPr>
      </p:pic>
    </p:spTree>
    <p:extLst>
      <p:ext uri="{BB962C8B-B14F-4D97-AF65-F5344CB8AC3E}">
        <p14:creationId xmlns:p14="http://schemas.microsoft.com/office/powerpoint/2010/main" val="4201110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PREMO </a:t>
            </a:r>
            <a:r>
              <a:rPr lang="ja-JP" altLang="en-US" sz="2000" dirty="0">
                <a:solidFill>
                  <a:schemeClr val="bg1"/>
                </a:solidFill>
                <a:latin typeface="Meiryo UI" panose="020B0604030504040204" pitchFamily="34" charset="-128"/>
                <a:ea typeface="Meiryo UI" panose="020B0604030504040204" pitchFamily="34" charset="-128"/>
              </a:rPr>
              <a:t>ラウンドサーモボトル </a:t>
            </a:r>
            <a:r>
              <a:rPr lang="en-US" altLang="ja-JP" sz="2000" dirty="0">
                <a:solidFill>
                  <a:schemeClr val="bg1"/>
                </a:solidFill>
                <a:latin typeface="Meiryo UI" panose="020B0604030504040204" pitchFamily="34" charset="-128"/>
                <a:ea typeface="Meiryo UI" panose="020B0604030504040204" pitchFamily="34" charset="-128"/>
              </a:rPr>
              <a:t>500ml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素材：容器部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ステンレス、蓋</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・ステンレス・シリコン、ストラップ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シリコン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W79×D75×H178mm(</a:t>
            </a:r>
            <a:r>
              <a:rPr lang="ja-JP" altLang="en-US" sz="900" dirty="0">
                <a:latin typeface="Meiryo UI" panose="020B0604030504040204" pitchFamily="34" charset="-128"/>
                <a:ea typeface="Meiryo UI" panose="020B0604030504040204" pitchFamily="34" charset="-128"/>
              </a:rPr>
              <a:t>幅はストラップを含む</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304g</a:t>
            </a:r>
          </a:p>
          <a:p>
            <a:r>
              <a:rPr lang="ja-JP" altLang="en-US" sz="900" dirty="0">
                <a:latin typeface="Meiryo UI" panose="020B0604030504040204" pitchFamily="34" charset="-128"/>
                <a:ea typeface="Meiryo UI" panose="020B0604030504040204" pitchFamily="34" charset="-128"/>
              </a:rPr>
              <a:t>包装：化粧箱</a:t>
            </a:r>
            <a:r>
              <a:rPr lang="en-US" altLang="ja-JP" sz="900" dirty="0">
                <a:latin typeface="Meiryo UI" panose="020B0604030504040204" pitchFamily="34" charset="-128"/>
                <a:ea typeface="Meiryo UI" panose="020B0604030504040204" pitchFamily="34" charset="-128"/>
              </a:rPr>
              <a:t>:W80×D80×H185mm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dirty="0"/>
              <a:t>500ml</a:t>
            </a:r>
            <a:r>
              <a:rPr lang="ja-JP" altLang="en-US" sz="1600" dirty="0"/>
              <a:t>サイズのサーモボトル。指を引っ掛けられるリングと丸みを帯びたシルエットが可愛らしさを演出。真空二重構造のステンレス素材で保冷保温効果が高く、氷も簡単に入れられます。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6CCC301-8D6C-C53D-1BBC-F9BBC5FB5883}"/>
              </a:ext>
            </a:extLst>
          </p:cNvPr>
          <p:cNvPicPr>
            <a:picLocks noChangeAspect="1"/>
          </p:cNvPicPr>
          <p:nvPr/>
        </p:nvPicPr>
        <p:blipFill>
          <a:blip r:embed="rId5"/>
          <a:stretch>
            <a:fillRect/>
          </a:stretch>
        </p:blipFill>
        <p:spPr>
          <a:xfrm>
            <a:off x="704713" y="1371901"/>
            <a:ext cx="3615520" cy="3615520"/>
          </a:xfrm>
          <a:prstGeom prst="rect">
            <a:avLst/>
          </a:prstGeom>
        </p:spPr>
      </p:pic>
    </p:spTree>
    <p:extLst>
      <p:ext uri="{BB962C8B-B14F-4D97-AF65-F5344CB8AC3E}">
        <p14:creationId xmlns:p14="http://schemas.microsoft.com/office/powerpoint/2010/main" val="61569339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765</TotalTime>
  <Words>3102</Words>
  <Application>Microsoft Office PowerPoint</Application>
  <PresentationFormat>画面に合わせる (4:3)</PresentationFormat>
  <Paragraphs>479</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246</cp:revision>
  <cp:lastPrinted>2021-07-20T08:57:41Z</cp:lastPrinted>
  <dcterms:created xsi:type="dcterms:W3CDTF">2021-06-21T09:41:39Z</dcterms:created>
  <dcterms:modified xsi:type="dcterms:W3CDTF">2024-08-02T07:03:54Z</dcterms:modified>
</cp:coreProperties>
</file>