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4" r:id="rId28"/>
    <p:sldId id="285" r:id="rId29"/>
    <p:sldId id="286" r:id="rId30"/>
    <p:sldId id="287" r:id="rId31"/>
    <p:sldId id="288" r:id="rId32"/>
    <p:sldId id="289"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4" d="100"/>
          <a:sy n="84" d="100"/>
        </p:scale>
        <p:origin x="666" y="22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bmp"/><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bmp"/><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bmp"/><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フェアトレードコットンマルチケース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サイズ：展開時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210×240(mm)</a:t>
            </a:r>
            <a:r>
              <a:rPr lang="ja-JP" altLang="en-US" sz="900" dirty="0">
                <a:latin typeface="Meiryo UI" panose="020B0604030504040204" pitchFamily="34" charset="-128"/>
                <a:ea typeface="Meiryo UI" panose="020B0604030504040204" pitchFamily="34" charset="-128"/>
              </a:rPr>
              <a:t>・コットンテープ部分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12×400(mm)</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カトラリーやステーショナリーなどの小物をまとめて持ち歩くのに便利なマルチケースです。</a:t>
            </a:r>
            <a:r>
              <a:rPr lang="en-US" altLang="ja-JP" sz="1600" dirty="0"/>
              <a:t>7</a:t>
            </a:r>
            <a:r>
              <a:rPr lang="ja-JP" altLang="en-US" sz="1600" dirty="0"/>
              <a:t>オンスのフェアトレードコットンを使用しており耐久性にも優れたサステナブルなアイテムです。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AA713A3-D81A-B88E-2169-DB5629622954}"/>
              </a:ext>
            </a:extLst>
          </p:cNvPr>
          <p:cNvPicPr>
            <a:picLocks noChangeAspect="1"/>
          </p:cNvPicPr>
          <p:nvPr/>
        </p:nvPicPr>
        <p:blipFill>
          <a:blip r:embed="rId5"/>
          <a:stretch>
            <a:fillRect/>
          </a:stretch>
        </p:blipFill>
        <p:spPr>
          <a:xfrm>
            <a:off x="690244" y="1411958"/>
            <a:ext cx="3560090" cy="356009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 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φ57×187mm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195×60×60mm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350ml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4" name="図 73">
            <a:extLst>
              <a:ext uri="{FF2B5EF4-FFF2-40B4-BE49-F238E27FC236}">
                <a16:creationId xmlns:a16="http://schemas.microsoft.com/office/drawing/2014/main" id="{3F0EC3B2-CFDD-13EA-2D25-7DF5A8648312}"/>
              </a:ext>
            </a:extLst>
          </p:cNvPr>
          <p:cNvPicPr>
            <a:picLocks noChangeAspect="1"/>
          </p:cNvPicPr>
          <p:nvPr/>
        </p:nvPicPr>
        <p:blipFill>
          <a:blip r:embed="rId5"/>
          <a:stretch>
            <a:fillRect/>
          </a:stretch>
        </p:blipFill>
        <p:spPr>
          <a:xfrm>
            <a:off x="661438" y="1329942"/>
            <a:ext cx="3704048" cy="3704048"/>
          </a:xfrm>
          <a:prstGeom prst="rect">
            <a:avLst/>
          </a:prstGeom>
        </p:spPr>
      </p:pic>
    </p:spTree>
    <p:extLst>
      <p:ext uri="{BB962C8B-B14F-4D97-AF65-F5344CB8AC3E}">
        <p14:creationId xmlns:p14="http://schemas.microsoft.com/office/powerpoint/2010/main" val="2201051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テキスタイルカバーノート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 </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131×188×13mm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装：薄紙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考：ブルー・レッド・ブラック・グレー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マットで印象的な質感の記事素材を貼ったハードカバーにオリジナルデザインの名入れプリントが出来るノートです。専用の紙箱付きで高級感がありますので、記念用などに大変おすすめです。</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FE775C2B-DF6A-9D48-8770-689F2490AD6A}"/>
              </a:ext>
            </a:extLst>
          </p:cNvPr>
          <p:cNvPicPr>
            <a:picLocks noChangeAspect="1"/>
          </p:cNvPicPr>
          <p:nvPr/>
        </p:nvPicPr>
        <p:blipFill>
          <a:blip r:embed="rId5"/>
          <a:stretch>
            <a:fillRect/>
          </a:stretch>
        </p:blipFill>
        <p:spPr>
          <a:xfrm>
            <a:off x="666229" y="1411148"/>
            <a:ext cx="3646796" cy="3594574"/>
          </a:xfrm>
          <a:prstGeom prst="rect">
            <a:avLst/>
          </a:prstGeom>
        </p:spPr>
      </p:pic>
    </p:spTree>
    <p:extLst>
      <p:ext uri="{BB962C8B-B14F-4D97-AF65-F5344CB8AC3E}">
        <p14:creationId xmlns:p14="http://schemas.microsoft.com/office/powerpoint/2010/main" val="108836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陶器マグストレート ラウンドリップ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素材：ストーンウェア</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φ80×81(mm)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270ml</a:t>
            </a:r>
          </a:p>
          <a:p>
            <a:r>
              <a:rPr lang="ja-JP" altLang="en-US" sz="900" dirty="0">
                <a:latin typeface="Meiryo UI" panose="020B0604030504040204" pitchFamily="34" charset="-128"/>
                <a:ea typeface="Meiryo UI" panose="020B0604030504040204" pitchFamily="34" charset="-128"/>
              </a:rPr>
              <a:t>包装：紙箱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飲み口部分をふっくらと口当たり良くさせたと同時にカラーを入れることでよりオシャレにした陶器マグカップです。フルカラープリントが可能なため、物販用にも販促用にもおすすめです。</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1ECA84A7-DCA0-8C74-809E-E790C5768690}"/>
              </a:ext>
            </a:extLst>
          </p:cNvPr>
          <p:cNvPicPr>
            <a:picLocks noChangeAspect="1"/>
          </p:cNvPicPr>
          <p:nvPr/>
        </p:nvPicPr>
        <p:blipFill>
          <a:blip r:embed="rId5"/>
          <a:stretch>
            <a:fillRect/>
          </a:stretch>
        </p:blipFill>
        <p:spPr>
          <a:xfrm>
            <a:off x="731034" y="1422052"/>
            <a:ext cx="3560090" cy="3560090"/>
          </a:xfrm>
          <a:prstGeom prst="rect">
            <a:avLst/>
          </a:prstGeom>
        </p:spPr>
      </p:pic>
    </p:spTree>
    <p:extLst>
      <p:ext uri="{BB962C8B-B14F-4D97-AF65-F5344CB8AC3E}">
        <p14:creationId xmlns:p14="http://schemas.microsoft.com/office/powerpoint/2010/main" val="2354110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キャンバススクエアファスナーポーチ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W125×H125×D80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小さめのぬいぐるみなら、すっぽり収納できるキャンバス生地を使ったスクエアポーチの</a:t>
            </a:r>
            <a:r>
              <a:rPr lang="en-US" altLang="ja-JP" sz="1600" dirty="0"/>
              <a:t>S</a:t>
            </a:r>
            <a:r>
              <a:rPr lang="ja-JP" altLang="en-US" sz="1600" dirty="0"/>
              <a:t>サイズ。ファスナーはぐるりと大きく開く仕様なので、持ち歩き用のコスメポーチとしても最適です。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94AE8EDC-22DA-B5B0-FA06-3FFD42BB9D08}"/>
              </a:ext>
            </a:extLst>
          </p:cNvPr>
          <p:cNvPicPr>
            <a:picLocks noChangeAspect="1"/>
          </p:cNvPicPr>
          <p:nvPr/>
        </p:nvPicPr>
        <p:blipFill>
          <a:blip r:embed="rId5"/>
          <a:stretch>
            <a:fillRect/>
          </a:stretch>
        </p:blipFill>
        <p:spPr>
          <a:xfrm>
            <a:off x="665943" y="1388713"/>
            <a:ext cx="3676650" cy="3676650"/>
          </a:xfrm>
          <a:prstGeom prst="rect">
            <a:avLst/>
          </a:prstGeom>
        </p:spPr>
      </p:pic>
    </p:spTree>
    <p:extLst>
      <p:ext uri="{BB962C8B-B14F-4D97-AF65-F5344CB8AC3E}">
        <p14:creationId xmlns:p14="http://schemas.microsoft.com/office/powerpoint/2010/main" val="1542105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涼感フェイスタオル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他</a:t>
            </a:r>
          </a:p>
          <a:p>
            <a:r>
              <a:rPr lang="ja-JP" altLang="en-US" sz="900" dirty="0">
                <a:latin typeface="Meiryo UI" panose="020B0604030504040204" pitchFamily="34" charset="-128"/>
                <a:ea typeface="Meiryo UI" panose="020B0604030504040204" pitchFamily="34" charset="-128"/>
              </a:rPr>
              <a:t>サイズ：タオル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850×340(mm)</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120×160〈mm〉</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底面</a:t>
            </a:r>
            <a:r>
              <a:rPr lang="en-US" altLang="ja-JP" sz="900" dirty="0">
                <a:latin typeface="Meiryo UI" panose="020B0604030504040204" pitchFamily="34" charset="-128"/>
                <a:ea typeface="Meiryo UI" panose="020B0604030504040204" pitchFamily="34" charset="-128"/>
              </a:rPr>
              <a:t>)/φ57(mm)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水に濡らすとひんやりとした涼感を得ることができるフェイスタオルです。暑い夏の屋外イベントなどでは熱中症対策用としても非常に有効なため、ノベルティ用としてもおすすめです。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81836EF-2A23-5D85-AC74-A52244ECECD2}"/>
              </a:ext>
            </a:extLst>
          </p:cNvPr>
          <p:cNvPicPr>
            <a:picLocks noChangeAspect="1"/>
          </p:cNvPicPr>
          <p:nvPr/>
        </p:nvPicPr>
        <p:blipFill>
          <a:blip r:embed="rId5"/>
          <a:stretch>
            <a:fillRect/>
          </a:stretch>
        </p:blipFill>
        <p:spPr>
          <a:xfrm>
            <a:off x="724120" y="1395261"/>
            <a:ext cx="3619302" cy="3619302"/>
          </a:xfrm>
          <a:prstGeom prst="rect">
            <a:avLst/>
          </a:prstGeom>
        </p:spPr>
      </p:pic>
    </p:spTree>
    <p:extLst>
      <p:ext uri="{BB962C8B-B14F-4D97-AF65-F5344CB8AC3E}">
        <p14:creationId xmlns:p14="http://schemas.microsoft.com/office/powerpoint/2010/main" val="3266026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ベーシックラージスタンドミラー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a:t>
            </a:r>
          </a:p>
          <a:p>
            <a:r>
              <a:rPr lang="ja-JP" altLang="en-US" sz="900" dirty="0">
                <a:latin typeface="Meiryo UI" panose="020B0604030504040204" pitchFamily="34" charset="-128"/>
                <a:ea typeface="Meiryo UI" panose="020B0604030504040204" pitchFamily="34" charset="-128"/>
              </a:rPr>
              <a:t>素材：ポリウレタン、鏡</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ガラス</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165×120×15mm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ラージサイズで使いやすいスタンドミラー。洗練されたシンプルなデザインでスマートな見た目が特徴です。レザーライクの上品な表地に名入れをして、企業のノベルティや物販品にご使用ください。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78E18D3-23D7-4CFD-595B-9DDC2AFAA4BD}"/>
              </a:ext>
            </a:extLst>
          </p:cNvPr>
          <p:cNvPicPr>
            <a:picLocks noChangeAspect="1"/>
          </p:cNvPicPr>
          <p:nvPr/>
        </p:nvPicPr>
        <p:blipFill>
          <a:blip r:embed="rId5"/>
          <a:stretch>
            <a:fillRect/>
          </a:stretch>
        </p:blipFill>
        <p:spPr>
          <a:xfrm>
            <a:off x="737464" y="1446659"/>
            <a:ext cx="3535973" cy="3535973"/>
          </a:xfrm>
          <a:prstGeom prst="rect">
            <a:avLst/>
          </a:prstGeom>
        </p:spPr>
      </p:pic>
    </p:spTree>
    <p:extLst>
      <p:ext uri="{BB962C8B-B14F-4D97-AF65-F5344CB8AC3E}">
        <p14:creationId xmlns:p14="http://schemas.microsoft.com/office/powerpoint/2010/main" val="2556173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キャンバスラウンドティッシュポーチ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W200×H140×D90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マチ付きで収納力がある、見た目もかわいらしいラウンドデザインのティッシュポーチ。カラーバリエーションも豊富なので、推し活グッズとしてノベルティ・物販グッズとして幅広く使えます。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A05ACD00-9F28-9ED7-051C-6ED626113196}"/>
              </a:ext>
            </a:extLst>
          </p:cNvPr>
          <p:cNvPicPr>
            <a:picLocks noChangeAspect="1"/>
          </p:cNvPicPr>
          <p:nvPr/>
        </p:nvPicPr>
        <p:blipFill>
          <a:blip r:embed="rId5"/>
          <a:stretch>
            <a:fillRect/>
          </a:stretch>
        </p:blipFill>
        <p:spPr>
          <a:xfrm>
            <a:off x="642805" y="1372669"/>
            <a:ext cx="3678255" cy="3678255"/>
          </a:xfrm>
          <a:prstGeom prst="rect">
            <a:avLst/>
          </a:prstGeom>
        </p:spPr>
      </p:pic>
    </p:spTree>
    <p:extLst>
      <p:ext uri="{BB962C8B-B14F-4D97-AF65-F5344CB8AC3E}">
        <p14:creationId xmlns:p14="http://schemas.microsoft.com/office/powerpoint/2010/main" val="1187285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涼感マフラータオル 抗菌タイプ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ボトル ケース付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カラー展開：全</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ポリエステル、ボトル</a:t>
            </a:r>
            <a:r>
              <a:rPr lang="en-US" altLang="ja-JP" sz="1000" dirty="0">
                <a:latin typeface="Meiryo UI" panose="020B0604030504040204" pitchFamily="34" charset="-128"/>
                <a:ea typeface="Meiryo UI" panose="020B0604030504040204" pitchFamily="34" charset="-128"/>
              </a:rPr>
              <a:t>/PET </a:t>
            </a:r>
            <a:r>
              <a:rPr lang="ja-JP" altLang="en-US" sz="1000" dirty="0">
                <a:latin typeface="Meiryo UI" panose="020B0604030504040204" pitchFamily="34" charset="-128"/>
                <a:ea typeface="Meiryo UI" panose="020B0604030504040204" pitchFamily="34" charset="-128"/>
              </a:rPr>
              <a:t>他</a:t>
            </a:r>
          </a:p>
          <a:p>
            <a:r>
              <a:rPr lang="ja-JP" altLang="en-US" sz="1000" dirty="0">
                <a:latin typeface="Meiryo UI" panose="020B0604030504040204" pitchFamily="34" charset="-128"/>
                <a:ea typeface="Meiryo UI" panose="020B0604030504040204" pitchFamily="34" charset="-128"/>
              </a:rPr>
              <a:t>サイズ：タオル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900×200(mm)</a:t>
            </a:r>
            <a:r>
              <a:rPr lang="ja-JP" altLang="en-US" sz="1000" dirty="0">
                <a:latin typeface="Meiryo UI" panose="020B0604030504040204" pitchFamily="34" charset="-128"/>
                <a:ea typeface="Meiryo UI" panose="020B0604030504040204" pitchFamily="34" charset="-128"/>
              </a:rPr>
              <a:t>、ボトル</a:t>
            </a:r>
            <a:r>
              <a:rPr lang="en-US" altLang="ja-JP" sz="1000" dirty="0">
                <a:latin typeface="Meiryo UI" panose="020B0604030504040204" pitchFamily="34" charset="-128"/>
                <a:ea typeface="Meiryo UI" panose="020B0604030504040204" pitchFamily="34" charset="-128"/>
              </a:rPr>
              <a:t>/φ67×159(mm)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袋、紙箱</a:t>
            </a:r>
          </a:p>
          <a:p>
            <a:r>
              <a:rPr lang="ja-JP" altLang="en-US" sz="1000" dirty="0">
                <a:latin typeface="Meiryo UI" panose="020B0604030504040204" pitchFamily="34" charset="-128"/>
                <a:ea typeface="Meiryo UI" panose="020B0604030504040204" pitchFamily="34" charset="-128"/>
              </a:rPr>
              <a:t>備考：取説付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水に濡らして絞るだけでひんやりと気持ち良い涼感マフラータオルと専用のボトルケースです。ボトルは持ち手付きのため携帯するのにも便利で、スポーツイベントの特典用などに人気です。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46CBD42-2B54-C8E1-E2B0-648FD640CCBC}"/>
              </a:ext>
            </a:extLst>
          </p:cNvPr>
          <p:cNvPicPr>
            <a:picLocks noChangeAspect="1"/>
          </p:cNvPicPr>
          <p:nvPr/>
        </p:nvPicPr>
        <p:blipFill>
          <a:blip r:embed="rId5"/>
          <a:stretch>
            <a:fillRect/>
          </a:stretch>
        </p:blipFill>
        <p:spPr>
          <a:xfrm>
            <a:off x="677087" y="1393370"/>
            <a:ext cx="3666335" cy="3666335"/>
          </a:xfrm>
          <a:prstGeom prst="rect">
            <a:avLst/>
          </a:prstGeom>
        </p:spPr>
      </p:pic>
    </p:spTree>
    <p:extLst>
      <p:ext uri="{BB962C8B-B14F-4D97-AF65-F5344CB8AC3E}">
        <p14:creationId xmlns:p14="http://schemas.microsoft.com/office/powerpoint/2010/main" val="3858639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ラバーウッドスタンド ワイド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120×70×17mm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無機質なデスク上にナチュラルな温もりを与えてくれる、ゴムの木の素材で作られたワイド型のウッドスタンドです。オリジナルデザインの名入れ印刷も可能ですのでノベルティ用におすすめです。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BF1D335-8003-D84C-9372-4AC902B34842}"/>
              </a:ext>
            </a:extLst>
          </p:cNvPr>
          <p:cNvPicPr>
            <a:picLocks noChangeAspect="1"/>
          </p:cNvPicPr>
          <p:nvPr/>
        </p:nvPicPr>
        <p:blipFill>
          <a:blip r:embed="rId5"/>
          <a:stretch>
            <a:fillRect/>
          </a:stretch>
        </p:blipFill>
        <p:spPr>
          <a:xfrm>
            <a:off x="575320" y="1496155"/>
            <a:ext cx="3691609" cy="3542621"/>
          </a:xfrm>
          <a:prstGeom prst="rect">
            <a:avLst/>
          </a:prstGeom>
        </p:spPr>
      </p:pic>
    </p:spTree>
    <p:extLst>
      <p:ext uri="{BB962C8B-B14F-4D97-AF65-F5344CB8AC3E}">
        <p14:creationId xmlns:p14="http://schemas.microsoft.com/office/powerpoint/2010/main" val="887542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ルーム＆トーチライト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190×76×58mm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198×81×62mm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角度調整できるスタンドとして、吊り下げるトーチとして、さらに懐中電灯としても利用できる便利なライトです。非常用としても優秀なため、防災イベント等の特典用などにもおすすめ。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C7E8A37-D1EA-D154-047E-EDD874B677F3}"/>
              </a:ext>
            </a:extLst>
          </p:cNvPr>
          <p:cNvPicPr>
            <a:picLocks noChangeAspect="1"/>
          </p:cNvPicPr>
          <p:nvPr/>
        </p:nvPicPr>
        <p:blipFill>
          <a:blip r:embed="rId5"/>
          <a:stretch>
            <a:fillRect/>
          </a:stretch>
        </p:blipFill>
        <p:spPr>
          <a:xfrm>
            <a:off x="635385" y="1338636"/>
            <a:ext cx="3663737" cy="3663737"/>
          </a:xfrm>
          <a:prstGeom prst="rect">
            <a:avLst/>
          </a:prstGeom>
        </p:spPr>
      </p:pic>
    </p:spTree>
    <p:extLst>
      <p:ext uri="{BB962C8B-B14F-4D97-AF65-F5344CB8AC3E}">
        <p14:creationId xmlns:p14="http://schemas.microsoft.com/office/powerpoint/2010/main" val="777637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 ：約</a:t>
            </a:r>
            <a:r>
              <a:rPr lang="en-US" altLang="ja-JP" sz="900" dirty="0">
                <a:latin typeface="Meiryo UI" panose="020B0604030504040204" pitchFamily="34" charset="-128"/>
                <a:ea typeface="Meiryo UI" panose="020B0604030504040204" pitchFamily="34" charset="-128"/>
              </a:rPr>
              <a:t>200×150×80(mm)</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収納力抜群な</a:t>
            </a:r>
            <a:r>
              <a:rPr lang="en-US" altLang="ja-JP" sz="1600" dirty="0"/>
              <a:t>L</a:t>
            </a:r>
            <a:r>
              <a:rPr lang="ja-JP" altLang="en-US" sz="1600" dirty="0"/>
              <a:t>サイズのファスナーポーチです。国際フェアトレード認証ラベル付きで地球環境に優しいアイテムのため</a:t>
            </a:r>
            <a:r>
              <a:rPr lang="en-US" altLang="ja-JP" sz="1600" dirty="0" err="1"/>
              <a:t>SDgs</a:t>
            </a:r>
            <a:r>
              <a:rPr lang="ja-JP" altLang="en-US" sz="1600" dirty="0"/>
              <a:t>関連のイベントやキャンペーン等にもおすすめです。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3A35339-9C83-2FC9-AE56-124BC9A274BC}"/>
              </a:ext>
            </a:extLst>
          </p:cNvPr>
          <p:cNvPicPr>
            <a:picLocks noChangeAspect="1"/>
          </p:cNvPicPr>
          <p:nvPr/>
        </p:nvPicPr>
        <p:blipFill>
          <a:blip r:embed="rId5"/>
          <a:stretch>
            <a:fillRect/>
          </a:stretch>
        </p:blipFill>
        <p:spPr>
          <a:xfrm>
            <a:off x="682567" y="1366929"/>
            <a:ext cx="3641099" cy="3641099"/>
          </a:xfrm>
          <a:prstGeom prst="rect">
            <a:avLst/>
          </a:prstGeom>
        </p:spPr>
      </p:pic>
    </p:spTree>
    <p:extLst>
      <p:ext uri="{BB962C8B-B14F-4D97-AF65-F5344CB8AC3E}">
        <p14:creationId xmlns:p14="http://schemas.microsoft.com/office/powerpoint/2010/main" val="3305703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ナイロンランドリーバッグ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11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420×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530mm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背負えて両手を自由にさせられることから部活やサークルのオリジナルグッズ用としても人気の高い、ナップサック型のランドリーバッグ。ナイロン素材のため軽くて丈夫で発色の良さも魅力です。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4DC8378F-3988-AAE0-6F76-1BDEA405EF04}"/>
              </a:ext>
            </a:extLst>
          </p:cNvPr>
          <p:cNvPicPr>
            <a:picLocks noChangeAspect="1"/>
          </p:cNvPicPr>
          <p:nvPr/>
        </p:nvPicPr>
        <p:blipFill>
          <a:blip r:embed="rId5"/>
          <a:stretch>
            <a:fillRect/>
          </a:stretch>
        </p:blipFill>
        <p:spPr>
          <a:xfrm>
            <a:off x="691255" y="1349332"/>
            <a:ext cx="3692086" cy="3692086"/>
          </a:xfrm>
          <a:prstGeom prst="rect">
            <a:avLst/>
          </a:prstGeom>
        </p:spPr>
      </p:pic>
    </p:spTree>
    <p:extLst>
      <p:ext uri="{BB962C8B-B14F-4D97-AF65-F5344CB8AC3E}">
        <p14:creationId xmlns:p14="http://schemas.microsoft.com/office/powerpoint/2010/main" val="3014862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150×200(mm) </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7×1150(mm)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紫外線や水に強く、耐久性や柔軟性に優れた</a:t>
            </a:r>
            <a:r>
              <a:rPr lang="en-US" altLang="ja-JP" sz="1600" dirty="0"/>
              <a:t>EVA</a:t>
            </a:r>
            <a:r>
              <a:rPr lang="ja-JP" altLang="en-US" sz="1600" dirty="0"/>
              <a:t>素材を使用した、透け感がオシャレなサコッシュです。焼却してもダイオキシンが発生しない、環境にも優しいアイテムです。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66E00DA-F3A1-68B0-9199-8B4E6949EC06}"/>
              </a:ext>
            </a:extLst>
          </p:cNvPr>
          <p:cNvPicPr>
            <a:picLocks noChangeAspect="1"/>
          </p:cNvPicPr>
          <p:nvPr/>
        </p:nvPicPr>
        <p:blipFill>
          <a:blip r:embed="rId5"/>
          <a:stretch>
            <a:fillRect/>
          </a:stretch>
        </p:blipFill>
        <p:spPr>
          <a:xfrm>
            <a:off x="768630" y="1432459"/>
            <a:ext cx="3560089" cy="3560089"/>
          </a:xfrm>
          <a:prstGeom prst="rect">
            <a:avLst/>
          </a:prstGeom>
        </p:spPr>
      </p:pic>
    </p:spTree>
    <p:extLst>
      <p:ext uri="{BB962C8B-B14F-4D97-AF65-F5344CB8AC3E}">
        <p14:creationId xmlns:p14="http://schemas.microsoft.com/office/powerpoint/2010/main" val="3996856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デイリーユース</a:t>
            </a:r>
            <a:r>
              <a:rPr lang="en"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152×216×13mm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考：ブルー・レッド・ネイビー・ブラック・ホワイト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ノベルティ用として人気が高く、どんな用途にも利用できる</a:t>
            </a:r>
            <a:r>
              <a:rPr lang="en-US" altLang="ja-JP" sz="1600" dirty="0">
                <a:latin typeface="Meiryo UI" panose="020B0604030504040204" pitchFamily="34" charset="-128"/>
                <a:ea typeface="Meiryo UI" panose="020B0604030504040204" pitchFamily="34" charset="-128"/>
              </a:rPr>
              <a:t>5</a:t>
            </a:r>
            <a:r>
              <a:rPr lang="en" altLang="ja-JP" sz="1600" dirty="0">
                <a:latin typeface="Meiryo UI" panose="020B0604030504040204" pitchFamily="34" charset="-128"/>
                <a:ea typeface="Meiryo UI" panose="020B0604030504040204" pitchFamily="34" charset="-128"/>
              </a:rPr>
              <a:t>mm</a:t>
            </a:r>
            <a:r>
              <a:rPr lang="ja-JP" altLang="en-US" sz="1600">
                <a:latin typeface="Meiryo UI" panose="020B0604030504040204" pitchFamily="34" charset="-128"/>
                <a:ea typeface="Meiryo UI" panose="020B0604030504040204" pitchFamily="34" charset="-128"/>
              </a:rPr>
              <a:t>方眼の</a:t>
            </a:r>
            <a:r>
              <a:rPr lang="en"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ノートです。カラーバリエーションはホワイト、ブラック、ネイビー、ブルー、レッドの</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A7E47D4-850A-876E-6351-6B90063881A9}"/>
              </a:ext>
            </a:extLst>
          </p:cNvPr>
          <p:cNvPicPr>
            <a:picLocks noChangeAspect="1"/>
          </p:cNvPicPr>
          <p:nvPr/>
        </p:nvPicPr>
        <p:blipFill>
          <a:blip r:embed="rId5"/>
          <a:stretch>
            <a:fillRect/>
          </a:stretch>
        </p:blipFill>
        <p:spPr>
          <a:xfrm>
            <a:off x="681146" y="1411148"/>
            <a:ext cx="3612464" cy="3612464"/>
          </a:xfrm>
          <a:prstGeom prst="rect">
            <a:avLst/>
          </a:prstGeom>
        </p:spPr>
      </p:pic>
    </p:spTree>
    <p:extLst>
      <p:ext uri="{BB962C8B-B14F-4D97-AF65-F5344CB8AC3E}">
        <p14:creationId xmlns:p14="http://schemas.microsoft.com/office/powerpoint/2010/main" val="1660146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変身シンプルファン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サイズ：ハンディファン</a:t>
            </a:r>
            <a:r>
              <a:rPr lang="en-US" altLang="ja-JP" sz="900" dirty="0">
                <a:latin typeface="Meiryo UI" panose="020B0604030504040204" pitchFamily="34" charset="-128"/>
                <a:ea typeface="Meiryo UI" panose="020B0604030504040204" pitchFamily="34" charset="-128"/>
              </a:rPr>
              <a:t>/173×87×33mm</a:t>
            </a:r>
            <a:r>
              <a:rPr lang="ja-JP" altLang="en-US" sz="900" dirty="0">
                <a:latin typeface="Meiryo UI" panose="020B0604030504040204" pitchFamily="34" charset="-128"/>
                <a:ea typeface="Meiryo UI" panose="020B0604030504040204" pitchFamily="34" charset="-128"/>
              </a:rPr>
              <a:t>、デスクファン</a:t>
            </a:r>
            <a:r>
              <a:rPr lang="en-US" altLang="ja-JP" sz="900" dirty="0">
                <a:latin typeface="Meiryo UI" panose="020B0604030504040204" pitchFamily="34" charset="-128"/>
                <a:ea typeface="Meiryo UI" panose="020B0604030504040204" pitchFamily="34" charset="-128"/>
              </a:rPr>
              <a:t>/122×89×33mm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持ち手部分をくるっと回すとコンパクトになる上にスタンドとしても利用でくる</a:t>
            </a:r>
            <a:r>
              <a:rPr lang="en-US" altLang="ja-JP" sz="1600" dirty="0"/>
              <a:t>2WAY</a:t>
            </a:r>
            <a:r>
              <a:rPr lang="ja-JP" altLang="en-US" sz="1600" dirty="0"/>
              <a:t>ファンです。暑い夏のイベントやキャンペーンにおける特典や景品などにもおすすめのアイテムです。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B9BE0872-CF7A-D275-CFA6-17A804E55BA1}"/>
              </a:ext>
            </a:extLst>
          </p:cNvPr>
          <p:cNvPicPr>
            <a:picLocks noChangeAspect="1"/>
          </p:cNvPicPr>
          <p:nvPr/>
        </p:nvPicPr>
        <p:blipFill>
          <a:blip r:embed="rId5"/>
          <a:stretch>
            <a:fillRect/>
          </a:stretch>
        </p:blipFill>
        <p:spPr>
          <a:xfrm>
            <a:off x="776031" y="1473483"/>
            <a:ext cx="3498565" cy="3498565"/>
          </a:xfrm>
          <a:prstGeom prst="rect">
            <a:avLst/>
          </a:prstGeom>
        </p:spPr>
      </p:pic>
    </p:spTree>
    <p:extLst>
      <p:ext uri="{BB962C8B-B14F-4D97-AF65-F5344CB8AC3E}">
        <p14:creationId xmlns:p14="http://schemas.microsoft.com/office/powerpoint/2010/main" val="899833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スクエアコンパクトミラー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67×67×11mm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通常の鏡のほか、拡大鏡も付いているため、外出先などでもしっかりとメイク直しができる便利なコンパクトミラーです。カラー展開は</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色。オリジナル名入れに合わせてお選びください。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8B6B9F6-44F2-214A-AEF5-1FB56F6D4166}"/>
              </a:ext>
            </a:extLst>
          </p:cNvPr>
          <p:cNvPicPr>
            <a:picLocks noChangeAspect="1"/>
          </p:cNvPicPr>
          <p:nvPr/>
        </p:nvPicPr>
        <p:blipFill>
          <a:blip r:embed="rId5"/>
          <a:stretch>
            <a:fillRect/>
          </a:stretch>
        </p:blipFill>
        <p:spPr>
          <a:xfrm>
            <a:off x="471685" y="1362152"/>
            <a:ext cx="4052793" cy="3674090"/>
          </a:xfrm>
          <a:prstGeom prst="rect">
            <a:avLst/>
          </a:prstGeom>
        </p:spPr>
      </p:pic>
    </p:spTree>
    <p:extLst>
      <p:ext uri="{BB962C8B-B14F-4D97-AF65-F5344CB8AC3E}">
        <p14:creationId xmlns:p14="http://schemas.microsoft.com/office/powerpoint/2010/main" val="1926446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スポーツボトル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・シリコンゴム</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190×Φ70</a:t>
            </a:r>
            <a:r>
              <a:rPr lang="en-US" altLang="ja-JP" sz="900" dirty="0">
                <a:latin typeface="Meiryo UI" panose="020B0604030504040204" pitchFamily="34" charset="-128"/>
                <a:ea typeface="Meiryo UI" panose="020B0604030504040204" pitchFamily="34" charset="-128"/>
              </a:rPr>
              <a:t>mm </a:t>
            </a:r>
          </a:p>
          <a:p>
            <a:r>
              <a:rPr lang="ja-JP" altLang="en-US" sz="900" dirty="0">
                <a:latin typeface="Meiryo UI" panose="020B0604030504040204" pitchFamily="34" charset="-128"/>
                <a:ea typeface="Meiryo UI" panose="020B0604030504040204" pitchFamily="34" charset="-128"/>
              </a:rPr>
              <a:t>容   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飲み口を上にきゅっとスライドさせるだけで、片手で飲むことができる、アクティブシーンで人気の高い</a:t>
            </a: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ボトルです。ホワイトとブルーの二色展開から選択可能。特典用などにおすすめです。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9791658-45FD-3A5D-2AF3-DE9C8543F0D6}"/>
              </a:ext>
            </a:extLst>
          </p:cNvPr>
          <p:cNvPicPr>
            <a:picLocks noChangeAspect="1"/>
          </p:cNvPicPr>
          <p:nvPr/>
        </p:nvPicPr>
        <p:blipFill>
          <a:blip r:embed="rId5"/>
          <a:stretch>
            <a:fillRect/>
          </a:stretch>
        </p:blipFill>
        <p:spPr>
          <a:xfrm>
            <a:off x="698397" y="1375755"/>
            <a:ext cx="3606877" cy="3606877"/>
          </a:xfrm>
          <a:prstGeom prst="rect">
            <a:avLst/>
          </a:prstGeom>
        </p:spPr>
      </p:pic>
    </p:spTree>
    <p:extLst>
      <p:ext uri="{BB962C8B-B14F-4D97-AF65-F5344CB8AC3E}">
        <p14:creationId xmlns:p14="http://schemas.microsoft.com/office/powerpoint/2010/main" val="3178307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ループキャップアルミボトル</a:t>
            </a:r>
            <a:r>
              <a:rPr lang="en-US" altLang="ja-JP" sz="2000" dirty="0">
                <a:solidFill>
                  <a:schemeClr val="bg1"/>
                </a:solidFill>
                <a:latin typeface="Meiryo UI" panose="020B0604030504040204" pitchFamily="34" charset="-128"/>
                <a:ea typeface="Meiryo UI" panose="020B0604030504040204" pitchFamily="34" charset="-128"/>
              </a:rPr>
              <a:t>600ml</a:t>
            </a:r>
            <a:r>
              <a:rPr lang="ja-JP" altLang="en-US" sz="2000" dirty="0">
                <a:solidFill>
                  <a:schemeClr val="bg1"/>
                </a:solidFill>
                <a:latin typeface="Meiryo UI" panose="020B0604030504040204" pitchFamily="34" charset="-128"/>
                <a:ea typeface="Meiryo UI" panose="020B0604030504040204" pitchFamily="34" charset="-128"/>
              </a:rPr>
              <a:t>ソロ</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ブラック、ホワイト</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アルミニウム・</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・シリコン</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φ65×250mm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容量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600ml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持ち運びに便利なループが蓋上部についた、見た目にもおしゃれかつシンプルな超軽量アルミ製ボトルです。たっぷり</a:t>
            </a:r>
            <a:r>
              <a:rPr lang="en-US" altLang="ja-JP" sz="1600" b="0" i="0" dirty="0">
                <a:solidFill>
                  <a:srgbClr val="333333"/>
                </a:solidFill>
                <a:effectLst/>
                <a:latin typeface="-apple-system"/>
              </a:rPr>
              <a:t>600ml</a:t>
            </a:r>
            <a:r>
              <a:rPr lang="ja-JP" altLang="en-US" sz="1600" b="0" i="0" dirty="0">
                <a:solidFill>
                  <a:srgbClr val="333333"/>
                </a:solidFill>
                <a:effectLst/>
                <a:latin typeface="-apple-system"/>
              </a:rPr>
              <a:t>サイズのためアウトドアやスポーツシーンにもおすすめ。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3FD8658D-C5DF-5152-743D-39296A97B493}"/>
              </a:ext>
            </a:extLst>
          </p:cNvPr>
          <p:cNvPicPr>
            <a:picLocks noChangeAspect="1"/>
          </p:cNvPicPr>
          <p:nvPr/>
        </p:nvPicPr>
        <p:blipFill>
          <a:blip r:embed="rId5"/>
          <a:stretch>
            <a:fillRect/>
          </a:stretch>
        </p:blipFill>
        <p:spPr>
          <a:xfrm>
            <a:off x="729133" y="1359499"/>
            <a:ext cx="3627921" cy="3627921"/>
          </a:xfrm>
          <a:prstGeom prst="rect">
            <a:avLst/>
          </a:prstGeom>
        </p:spPr>
      </p:pic>
    </p:spTree>
    <p:extLst>
      <p:ext uri="{BB962C8B-B14F-4D97-AF65-F5344CB8AC3E}">
        <p14:creationId xmlns:p14="http://schemas.microsoft.com/office/powerpoint/2010/main" val="477246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字ファスナーフラットポーチ</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W300×H150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W15×H250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物の出し入れがしやすい、</a:t>
            </a:r>
            <a:r>
              <a:rPr lang="en-US" altLang="ja-JP" sz="1600" dirty="0"/>
              <a:t>L</a:t>
            </a:r>
            <a:r>
              <a:rPr lang="ja-JP" altLang="en-US" sz="1600" dirty="0"/>
              <a:t>字に開くファスナーが付いた</a:t>
            </a:r>
            <a:r>
              <a:rPr lang="en-US" altLang="ja-JP" sz="1600" dirty="0"/>
              <a:t>M</a:t>
            </a:r>
            <a:r>
              <a:rPr lang="ja-JP" altLang="en-US" sz="1600" dirty="0"/>
              <a:t>サイズのフラットポーチ。しっかりしたキャンパ生地で、ペンライトやアクリルグッズなどの推し活グッズの収納＆持ち運びにも最適です。 </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953AAA46-F5B1-FAD0-D3BC-CD9003B52A97}"/>
              </a:ext>
            </a:extLst>
          </p:cNvPr>
          <p:cNvPicPr>
            <a:picLocks noChangeAspect="1"/>
          </p:cNvPicPr>
          <p:nvPr/>
        </p:nvPicPr>
        <p:blipFill>
          <a:blip r:embed="rId5"/>
          <a:stretch>
            <a:fillRect/>
          </a:stretch>
        </p:blipFill>
        <p:spPr>
          <a:xfrm>
            <a:off x="668370" y="1311234"/>
            <a:ext cx="3615690" cy="3615690"/>
          </a:xfrm>
          <a:prstGeom prst="rect">
            <a:avLst/>
          </a:prstGeom>
        </p:spPr>
      </p:pic>
    </p:spTree>
    <p:extLst>
      <p:ext uri="{BB962C8B-B14F-4D97-AF65-F5344CB8AC3E}">
        <p14:creationId xmlns:p14="http://schemas.microsoft.com/office/powerpoint/2010/main" val="3552408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dirty="0">
                <a:solidFill>
                  <a:schemeClr val="bg1"/>
                </a:solidFill>
                <a:latin typeface="Meiryo UI" panose="020B0604030504040204" pitchFamily="34" charset="-128"/>
                <a:ea typeface="Meiryo UI" panose="020B0604030504040204" pitchFamily="34" charset="-128"/>
              </a:rPr>
              <a:t>ブロックスクリーン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235×400mm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UPF25</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UV</a:t>
            </a:r>
            <a:r>
              <a:rPr lang="ja-JP" altLang="en-US" sz="900" b="0" i="0" dirty="0">
                <a:solidFill>
                  <a:srgbClr val="333333"/>
                </a:solidFill>
                <a:effectLst/>
                <a:latin typeface="-apple-system"/>
              </a:rPr>
              <a:t>遮蔽率</a:t>
            </a:r>
            <a:r>
              <a:rPr lang="en-US" altLang="ja-JP" sz="900" b="0" i="0" dirty="0">
                <a:solidFill>
                  <a:srgbClr val="333333"/>
                </a:solidFill>
                <a:effectLst/>
                <a:latin typeface="-apple-system"/>
              </a:rPr>
              <a:t>95%</a:t>
            </a:r>
            <a:r>
              <a:rPr lang="ja-JP" altLang="en-US" sz="900" b="0" i="0" dirty="0">
                <a:solidFill>
                  <a:srgbClr val="333333"/>
                </a:solidFill>
                <a:effectLst/>
                <a:latin typeface="-apple-system"/>
              </a:rPr>
              <a:t>以上</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/99×325mm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暑い夏の紫外線避けにとっても便利！お持ちのキャップに簡単に取り付けることが可能な</a:t>
            </a:r>
            <a:r>
              <a:rPr lang="en-US" altLang="ja-JP" sz="1600" b="0" i="0" dirty="0">
                <a:solidFill>
                  <a:srgbClr val="333333"/>
                </a:solidFill>
                <a:effectLst/>
                <a:latin typeface="-apple-system"/>
              </a:rPr>
              <a:t>UV</a:t>
            </a:r>
            <a:r>
              <a:rPr lang="ja-JP" altLang="en-US" sz="1600" b="0" i="0" dirty="0">
                <a:solidFill>
                  <a:srgbClr val="333333"/>
                </a:solidFill>
                <a:effectLst/>
                <a:latin typeface="-apple-system"/>
              </a:rPr>
              <a:t>カットカバーです。カラーバリエーションは全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色ございますので、お好みでお選びください。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A4E42608-1A95-281B-5EDE-A5A3FA73538B}"/>
              </a:ext>
            </a:extLst>
          </p:cNvPr>
          <p:cNvPicPr>
            <a:picLocks noChangeAspect="1"/>
          </p:cNvPicPr>
          <p:nvPr/>
        </p:nvPicPr>
        <p:blipFill>
          <a:blip r:embed="rId5"/>
          <a:stretch>
            <a:fillRect/>
          </a:stretch>
        </p:blipFill>
        <p:spPr>
          <a:xfrm>
            <a:off x="710227" y="1358667"/>
            <a:ext cx="3692257" cy="3692257"/>
          </a:xfrm>
          <a:prstGeom prst="rect">
            <a:avLst/>
          </a:prstGeom>
        </p:spPr>
      </p:pic>
    </p:spTree>
    <p:extLst>
      <p:ext uri="{BB962C8B-B14F-4D97-AF65-F5344CB8AC3E}">
        <p14:creationId xmlns:p14="http://schemas.microsoft.com/office/powerpoint/2010/main" val="3891678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世界に一つだけの時缶</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889992"/>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材：スチール</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サ</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イ</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ズ：直径</a:t>
            </a:r>
            <a:r>
              <a:rPr lang="en-US" altLang="ja-JP" sz="900" dirty="0">
                <a:latin typeface="Meiryo UI" panose="020B0604030504040204" pitchFamily="34" charset="-128"/>
                <a:ea typeface="Meiryo UI" panose="020B0604030504040204" pitchFamily="34" charset="-128"/>
              </a:rPr>
              <a:t>8.5</a:t>
            </a:r>
            <a:r>
              <a:rPr lang="en" altLang="ja-JP" sz="900" dirty="0">
                <a:latin typeface="Meiryo UI" panose="020B0604030504040204" pitchFamily="34" charset="-128"/>
                <a:ea typeface="Meiryo UI" panose="020B0604030504040204" pitchFamily="34" charset="-128"/>
              </a:rPr>
              <a:t>cm </a:t>
            </a:r>
            <a:r>
              <a:rPr lang="ja-JP" altLang="en-US" sz="90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12.5</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生産国：日本製</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装：ポリ袋入り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最小ロット割れ不可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783043"/>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667627"/>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大切な人への贈り物として、また未来の自分へのメッセージ用としてなど、アイデア次第で様々な利用方法がある缶詰めです。メッセージカードも付属していますので、是非ご活用ください。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16" name="表 15">
            <a:extLst>
              <a:ext uri="{FF2B5EF4-FFF2-40B4-BE49-F238E27FC236}">
                <a16:creationId xmlns:a16="http://schemas.microsoft.com/office/drawing/2014/main" id="{ABAF5CB9-D101-474C-9230-47AF41F010F6}"/>
              </a:ext>
            </a:extLst>
          </p:cNvPr>
          <p:cNvGraphicFramePr>
            <a:graphicFrameLocks noGrp="1"/>
          </p:cNvGraphicFramePr>
          <p:nvPr/>
        </p:nvGraphicFramePr>
        <p:xfrm>
          <a:off x="0" y="0"/>
          <a:ext cx="1181100" cy="215900"/>
        </p:xfrm>
        <a:graphic>
          <a:graphicData uri="http://schemas.openxmlformats.org/drawingml/2006/table">
            <a:tbl>
              <a:tblPr>
                <a:tableStyleId>{5C22544A-7EE6-4342-B048-85BDC9FD1C3A}</a:tableStyleId>
              </a:tblPr>
              <a:tblGrid>
                <a:gridCol w="1181100">
                  <a:extLst>
                    <a:ext uri="{9D8B030D-6E8A-4147-A177-3AD203B41FA5}">
                      <a16:colId xmlns:a16="http://schemas.microsoft.com/office/drawing/2014/main" val="707699623"/>
                    </a:ext>
                  </a:extLst>
                </a:gridCol>
              </a:tblGrid>
              <a:tr h="215900">
                <a:tc>
                  <a:txBody>
                    <a:bodyPr/>
                    <a:lstStyle/>
                    <a:p>
                      <a:pPr algn="l" fontAlgn="ctr"/>
                      <a:r>
                        <a:rPr lang="ja-JP" altLang="en-US" sz="1000" u="none" strike="noStrike">
                          <a:effectLst/>
                        </a:rPr>
                        <a:t>ピンク</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571036318"/>
                  </a:ext>
                </a:extLst>
              </a:tr>
            </a:tbl>
          </a:graphicData>
        </a:graphic>
      </p:graphicFrame>
      <p:pic>
        <p:nvPicPr>
          <p:cNvPr id="1074" name="Picture 50" descr="https://www.kilamek-novelty.com/html/upload/save_image/ut-2321650/2321650-01.jpg">
            <a:extLst>
              <a:ext uri="{FF2B5EF4-FFF2-40B4-BE49-F238E27FC236}">
                <a16:creationId xmlns:a16="http://schemas.microsoft.com/office/drawing/2014/main" id="{5567C245-91BF-4D41-A36A-27040F3539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479" y="1411148"/>
            <a:ext cx="3183928" cy="3183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314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AD2B8C-05C4-732C-F513-EA808B77EE4E}"/>
              </a:ext>
            </a:extLst>
          </p:cNvPr>
          <p:cNvPicPr>
            <a:picLocks noChangeAspect="1"/>
          </p:cNvPicPr>
          <p:nvPr/>
        </p:nvPicPr>
        <p:blipFill>
          <a:blip r:embed="rId5"/>
          <a:stretch>
            <a:fillRect/>
          </a:stretch>
        </p:blipFill>
        <p:spPr>
          <a:xfrm>
            <a:off x="638795" y="1371901"/>
            <a:ext cx="3711819" cy="3711819"/>
          </a:xfrm>
          <a:prstGeom prst="rect">
            <a:avLst/>
          </a:prstGeom>
        </p:spPr>
      </p:pic>
    </p:spTree>
    <p:extLst>
      <p:ext uri="{BB962C8B-B14F-4D97-AF65-F5344CB8AC3E}">
        <p14:creationId xmlns:p14="http://schemas.microsoft.com/office/powerpoint/2010/main" val="3786657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スタンドにもなるシリコンケース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オレンジ・グリーン・ネイビー・ピンク・ブラック・ブルー </a:t>
            </a:r>
            <a:r>
              <a:rPr lang="en-US" altLang="ja-JP" sz="900" b="0" i="0" dirty="0">
                <a:solidFill>
                  <a:srgbClr val="333333"/>
                </a:solidFill>
                <a:effectLst/>
                <a:latin typeface="-apple-system"/>
              </a:rPr>
              <a:t>6</a:t>
            </a:r>
            <a:r>
              <a:rPr lang="ja-JP" altLang="en-US" sz="900" b="0" i="0" dirty="0">
                <a:solidFill>
                  <a:srgbClr val="333333"/>
                </a:solidFill>
                <a:effectLst/>
                <a:latin typeface="-apple-system"/>
              </a:rPr>
              <a:t>色</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シリコン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φ55×17</a:t>
            </a:r>
            <a:r>
              <a:rPr lang="en-US" altLang="ja-JP" sz="900" b="0" i="0" dirty="0">
                <a:solidFill>
                  <a:srgbClr val="333333"/>
                </a:solidFill>
                <a:effectLst/>
                <a:latin typeface="-apple-system"/>
              </a:rPr>
              <a:t>mm(</a:t>
            </a:r>
            <a:r>
              <a:rPr lang="ja-JP" altLang="en-US" sz="900" b="0" i="0" dirty="0">
                <a:solidFill>
                  <a:srgbClr val="333333"/>
                </a:solidFill>
                <a:effectLst/>
                <a:latin typeface="-apple-system"/>
              </a:rPr>
              <a:t>縮時</a:t>
            </a:r>
            <a:r>
              <a:rPr lang="en-US" altLang="ja-JP" sz="900" b="0" i="0" dirty="0">
                <a:solidFill>
                  <a:srgbClr val="333333"/>
                </a:solidFill>
                <a:effectLst/>
                <a:latin typeface="-apple-system"/>
              </a:rPr>
              <a:t>/</a:t>
            </a:r>
            <a:r>
              <a:rPr lang="el-GR" altLang="ja-JP" sz="900" b="0" i="0" dirty="0">
                <a:solidFill>
                  <a:srgbClr val="333333"/>
                </a:solidFill>
                <a:effectLst/>
                <a:latin typeface="-apple-system"/>
              </a:rPr>
              <a:t>φ55×12</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透明ケース</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伸ばしたり縮めたりすることができる上に自立させることも可能なため、ペン立てなどとしても活用できるシリコン製のマルチケースです。オシャレなクリアケース入りで特典用などにもおすすめ。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960354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仕分けできる</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層ポーチ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130×170×40mm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210mm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室構造によりごちゃつかず綺麗に収納</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外からでも中身が見える上、中は</a:t>
            </a:r>
            <a:r>
              <a:rPr lang="en-US" altLang="ja-JP" sz="1600" dirty="0"/>
              <a:t>3</a:t>
            </a:r>
            <a:r>
              <a:rPr lang="ja-JP" altLang="en-US" sz="1600" dirty="0"/>
              <a:t>層になっているため整理整頓が非常に便利なポーチです。お化粧品やステーショナリー、モバイルグッズなど細かなものをまとめて持ち歩くのにおすすめ。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96C918C4-BBB1-5EA0-E955-5755E7C3BF0F}"/>
              </a:ext>
            </a:extLst>
          </p:cNvPr>
          <p:cNvPicPr>
            <a:picLocks noChangeAspect="1"/>
          </p:cNvPicPr>
          <p:nvPr/>
        </p:nvPicPr>
        <p:blipFill>
          <a:blip r:embed="rId5"/>
          <a:stretch>
            <a:fillRect/>
          </a:stretch>
        </p:blipFill>
        <p:spPr>
          <a:xfrm>
            <a:off x="695867" y="1404472"/>
            <a:ext cx="3611796" cy="3611796"/>
          </a:xfrm>
          <a:prstGeom prst="rect">
            <a:avLst/>
          </a:prstGeom>
        </p:spPr>
      </p:pic>
    </p:spTree>
    <p:extLst>
      <p:ext uri="{BB962C8B-B14F-4D97-AF65-F5344CB8AC3E}">
        <p14:creationId xmlns:p14="http://schemas.microsoft.com/office/powerpoint/2010/main" val="3024960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エコでクールなミストファン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POM</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90×38×190mm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備考：本体・給水ボトル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給水ボトル付きで水を入れればファンと一緒にミストを噴射することもでき、暑い夏には非常に役立つハンディファンです。夏の屋外イベントにおけるグッズ用等には特におすすめです。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334F275D-6050-C65F-8555-F1CFDF9E02F6}"/>
              </a:ext>
            </a:extLst>
          </p:cNvPr>
          <p:cNvPicPr>
            <a:picLocks noChangeAspect="1"/>
          </p:cNvPicPr>
          <p:nvPr/>
        </p:nvPicPr>
        <p:blipFill>
          <a:blip r:embed="rId5"/>
          <a:stretch>
            <a:fillRect/>
          </a:stretch>
        </p:blipFill>
        <p:spPr>
          <a:xfrm>
            <a:off x="723242" y="1350025"/>
            <a:ext cx="3651841" cy="3651841"/>
          </a:xfrm>
          <a:prstGeom prst="rect">
            <a:avLst/>
          </a:prstGeom>
        </p:spPr>
      </p:pic>
    </p:spTree>
    <p:extLst>
      <p:ext uri="{BB962C8B-B14F-4D97-AF65-F5344CB8AC3E}">
        <p14:creationId xmlns:p14="http://schemas.microsoft.com/office/powerpoint/2010/main" val="764788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 ：紙、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/297×215×11(mm)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r>
              <a:rPr lang="ja-JP" altLang="en-US" sz="900" dirty="0">
                <a:latin typeface="Meiryo UI" panose="020B0604030504040204" pitchFamily="34" charset="-128"/>
                <a:ea typeface="Meiryo UI" panose="020B0604030504040204" pitchFamily="34" charset="-128"/>
              </a:rPr>
              <a:t>、ペンループ</a:t>
            </a:r>
            <a:r>
              <a:rPr lang="en-US" altLang="ja-JP" sz="900" dirty="0">
                <a:latin typeface="Meiryo UI" panose="020B0604030504040204" pitchFamily="34" charset="-128"/>
                <a:ea typeface="Meiryo UI" panose="020B0604030504040204" pitchFamily="34" charset="-128"/>
              </a:rPr>
              <a:t>/45×33(mm)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本、ペンループ</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会議やミーティングで非常に便利な</a:t>
            </a:r>
            <a:r>
              <a:rPr lang="en-US" altLang="ja-JP" sz="1600" dirty="0"/>
              <a:t>A4</a:t>
            </a:r>
            <a:r>
              <a:rPr lang="ja-JP" altLang="en-US" sz="1600" dirty="0"/>
              <a:t>ノート型のホワイトボードです。ホワイトボードフィルムが</a:t>
            </a:r>
            <a:r>
              <a:rPr lang="en-US" altLang="ja-JP" sz="1600" dirty="0"/>
              <a:t>3</a:t>
            </a:r>
            <a:r>
              <a:rPr lang="ja-JP" altLang="en-US" sz="1600" dirty="0"/>
              <a:t>枚セットになっており、消したくない内容はフィルムを被せて保存することが可能。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A0E6895-5249-A40B-E1A9-C175A00352B6}"/>
              </a:ext>
            </a:extLst>
          </p:cNvPr>
          <p:cNvPicPr>
            <a:picLocks noChangeAspect="1"/>
          </p:cNvPicPr>
          <p:nvPr/>
        </p:nvPicPr>
        <p:blipFill>
          <a:blip r:embed="rId5"/>
          <a:stretch>
            <a:fillRect/>
          </a:stretch>
        </p:blipFill>
        <p:spPr>
          <a:xfrm>
            <a:off x="718975" y="1461600"/>
            <a:ext cx="3560089" cy="3560089"/>
          </a:xfrm>
          <a:prstGeom prst="rect">
            <a:avLst/>
          </a:prstGeom>
        </p:spPr>
      </p:pic>
    </p:spTree>
    <p:extLst>
      <p:ext uri="{BB962C8B-B14F-4D97-AF65-F5344CB8AC3E}">
        <p14:creationId xmlns:p14="http://schemas.microsoft.com/office/powerpoint/2010/main" val="3802814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 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ja-JP" altLang="en-US" sz="900">
                <a:latin typeface="Meiryo UI" panose="020B0604030504040204" pitchFamily="34" charset="-128"/>
                <a:ea typeface="Meiryo UI" panose="020B0604030504040204" pitchFamily="34" charset="-128"/>
              </a:rPr>
              <a:t>：全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230mm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1050mm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0.7L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カジュアルでナチュラルな印象を与えるキャンバス素材がオシャレな、すっきりシンプルなサコッシュです。カラー展開も全</a:t>
            </a:r>
            <a:r>
              <a:rPr lang="en-US" altLang="ja-JP" sz="1600" dirty="0"/>
              <a:t>5</a:t>
            </a:r>
            <a:r>
              <a:rPr lang="ja-JP" altLang="en-US" sz="1600" dirty="0"/>
              <a:t>色と豊富で、ノベルティやショッパー用などにもおすすめ。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051CE9B-0238-DE40-6A7C-4F4D022ABD11}"/>
              </a:ext>
            </a:extLst>
          </p:cNvPr>
          <p:cNvPicPr>
            <a:picLocks noChangeAspect="1"/>
          </p:cNvPicPr>
          <p:nvPr/>
        </p:nvPicPr>
        <p:blipFill>
          <a:blip r:embed="rId5"/>
          <a:stretch>
            <a:fillRect/>
          </a:stretch>
        </p:blipFill>
        <p:spPr>
          <a:xfrm>
            <a:off x="687823" y="1411148"/>
            <a:ext cx="3559419" cy="3559419"/>
          </a:xfrm>
          <a:prstGeom prst="rect">
            <a:avLst/>
          </a:prstGeom>
        </p:spPr>
      </p:pic>
    </p:spTree>
    <p:extLst>
      <p:ext uri="{BB962C8B-B14F-4D97-AF65-F5344CB8AC3E}">
        <p14:creationId xmlns:p14="http://schemas.microsoft.com/office/powerpoint/2010/main" val="99618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550ml(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φ65×215mm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223×70×70mm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319F031-D73F-1719-A9A6-C17656B1AF2F}"/>
              </a:ext>
            </a:extLst>
          </p:cNvPr>
          <p:cNvPicPr>
            <a:picLocks noChangeAspect="1"/>
          </p:cNvPicPr>
          <p:nvPr/>
        </p:nvPicPr>
        <p:blipFill>
          <a:blip r:embed="rId5"/>
          <a:stretch>
            <a:fillRect/>
          </a:stretch>
        </p:blipFill>
        <p:spPr>
          <a:xfrm>
            <a:off x="704282" y="1434753"/>
            <a:ext cx="3592853" cy="3592853"/>
          </a:xfrm>
          <a:prstGeom prst="rect">
            <a:avLst/>
          </a:prstGeom>
        </p:spPr>
      </p:pic>
    </p:spTree>
    <p:extLst>
      <p:ext uri="{BB962C8B-B14F-4D97-AF65-F5344CB8AC3E}">
        <p14:creationId xmlns:p14="http://schemas.microsoft.com/office/powerpoint/2010/main" val="3114646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メモ付きハンディ電卓</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130×80×22mm</a:t>
            </a:r>
          </a:p>
          <a:p>
            <a:r>
              <a:rPr lang="ja-JP" altLang="en-US" sz="900" dirty="0">
                <a:latin typeface="Meiryo UI" panose="020B0604030504040204" pitchFamily="34" charset="-128"/>
                <a:ea typeface="Meiryo UI" panose="020B0604030504040204" pitchFamily="34" charset="-128"/>
              </a:rPr>
              <a:t>包装：化粧箱</a:t>
            </a:r>
            <a:r>
              <a:rPr lang="en-US" altLang="ja-JP" sz="900" dirty="0">
                <a:latin typeface="Meiryo UI" panose="020B0604030504040204" pitchFamily="34" charset="-128"/>
                <a:ea typeface="Meiryo UI" panose="020B0604030504040204" pitchFamily="34" charset="-128"/>
              </a:rPr>
              <a:t>,135×85×28mm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電卓・メモ帳・ボールペンが一体になった便利なステーショナリー。メモ帳はなくなったら市販品で補充可能。ケース外側と電卓の</a:t>
            </a:r>
            <a:r>
              <a:rPr lang="en-US" altLang="ja-JP" sz="1600" dirty="0"/>
              <a:t>2</a:t>
            </a:r>
            <a:r>
              <a:rPr lang="ja-JP" altLang="en-US" sz="1600" dirty="0"/>
              <a:t>ヶ所に名入れができます。社内備品・ノベルティ両方で使えます。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99" name="図 98">
            <a:extLst>
              <a:ext uri="{FF2B5EF4-FFF2-40B4-BE49-F238E27FC236}">
                <a16:creationId xmlns:a16="http://schemas.microsoft.com/office/drawing/2014/main" id="{76C03DB0-BAE0-3775-1B77-310326C4053D}"/>
              </a:ext>
            </a:extLst>
          </p:cNvPr>
          <p:cNvPicPr>
            <a:picLocks noChangeAspect="1"/>
          </p:cNvPicPr>
          <p:nvPr/>
        </p:nvPicPr>
        <p:blipFill>
          <a:blip r:embed="rId5"/>
          <a:stretch>
            <a:fillRect/>
          </a:stretch>
        </p:blipFill>
        <p:spPr>
          <a:xfrm>
            <a:off x="688202" y="1411148"/>
            <a:ext cx="3560089" cy="3560089"/>
          </a:xfrm>
          <a:prstGeom prst="rect">
            <a:avLst/>
          </a:prstGeom>
        </p:spPr>
      </p:pic>
    </p:spTree>
    <p:extLst>
      <p:ext uri="{BB962C8B-B14F-4D97-AF65-F5344CB8AC3E}">
        <p14:creationId xmlns:p14="http://schemas.microsoft.com/office/powerpoint/2010/main" val="3539179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a:t>
            </a:r>
            <a:r>
              <a:rPr lang="ja-JP" altLang="en-US" sz="2000" dirty="0">
                <a:solidFill>
                  <a:schemeClr val="bg1"/>
                </a:solidFill>
                <a:latin typeface="Meiryo UI" panose="020B0604030504040204" pitchFamily="34" charset="-128"/>
                <a:ea typeface="Meiryo UI" panose="020B0604030504040204" pitchFamily="34" charset="-128"/>
              </a:rPr>
              <a:t>リトルガーデン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83φ×33</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付属品：種、土、説明書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お菓子の缶のような可愛らしいパッケージを開けると土と種が入っており、</a:t>
            </a:r>
            <a:r>
              <a:rPr lang="en-US" altLang="ja-JP" sz="1600" dirty="0"/>
              <a:t>1</a:t>
            </a:r>
            <a:r>
              <a:rPr lang="ja-JP" altLang="en-US" sz="1600" dirty="0"/>
              <a:t>年中いつでも栽培を楽しむことができるキットです。ラベルはオリジナルプリント可能なため販促用としても人気です。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076717C-515C-BB03-5BD4-47845E6CE0F9}"/>
              </a:ext>
            </a:extLst>
          </p:cNvPr>
          <p:cNvPicPr>
            <a:picLocks noChangeAspect="1"/>
          </p:cNvPicPr>
          <p:nvPr/>
        </p:nvPicPr>
        <p:blipFill>
          <a:blip r:embed="rId5"/>
          <a:stretch>
            <a:fillRect/>
          </a:stretch>
        </p:blipFill>
        <p:spPr>
          <a:xfrm>
            <a:off x="680992" y="1378023"/>
            <a:ext cx="3560088" cy="3560088"/>
          </a:xfrm>
          <a:prstGeom prst="rect">
            <a:avLst/>
          </a:prstGeom>
        </p:spPr>
      </p:pic>
    </p:spTree>
    <p:extLst>
      <p:ext uri="{BB962C8B-B14F-4D97-AF65-F5344CB8AC3E}">
        <p14:creationId xmlns:p14="http://schemas.microsoft.com/office/powerpoint/2010/main" val="1699072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キャンバススクエアファスナーポーチ</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W200×H140×D90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キャンバス生地を使った</a:t>
            </a:r>
            <a:r>
              <a:rPr lang="en-US" altLang="ja-JP" sz="1600" dirty="0"/>
              <a:t>M</a:t>
            </a:r>
            <a:r>
              <a:rPr lang="ja-JP" altLang="en-US" sz="1600" dirty="0"/>
              <a:t>サイズのスクエアポーチ。小さめのぬいイぐるみなら、２</a:t>
            </a:r>
            <a:r>
              <a:rPr lang="en-US" altLang="ja-JP" sz="1600" dirty="0"/>
              <a:t>~</a:t>
            </a:r>
            <a:r>
              <a:rPr lang="ja-JP" altLang="en-US" sz="1600" dirty="0"/>
              <a:t>３個すっぽり収納できます。収納力も抜群で、トラベル用ポーチとしてもちょうど良いサイズ感です。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7B59AB2-88BC-B557-8B92-C4172106FD5A}"/>
              </a:ext>
            </a:extLst>
          </p:cNvPr>
          <p:cNvPicPr>
            <a:picLocks noChangeAspect="1"/>
          </p:cNvPicPr>
          <p:nvPr/>
        </p:nvPicPr>
        <p:blipFill>
          <a:blip r:embed="rId5"/>
          <a:stretch>
            <a:fillRect/>
          </a:stretch>
        </p:blipFill>
        <p:spPr>
          <a:xfrm>
            <a:off x="678896" y="1357764"/>
            <a:ext cx="3693160" cy="3693160"/>
          </a:xfrm>
          <a:prstGeom prst="rect">
            <a:avLst/>
          </a:prstGeom>
        </p:spPr>
      </p:pic>
    </p:spTree>
    <p:extLst>
      <p:ext uri="{BB962C8B-B14F-4D97-AF65-F5344CB8AC3E}">
        <p14:creationId xmlns:p14="http://schemas.microsoft.com/office/powerpoint/2010/main" val="157245179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938</TotalTime>
  <Words>2717</Words>
  <Application>Microsoft Office PowerPoint</Application>
  <PresentationFormat>画面に合わせる (4:3)</PresentationFormat>
  <Paragraphs>463</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-apple-system</vt: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264</cp:revision>
  <cp:lastPrinted>2021-07-20T08:57:41Z</cp:lastPrinted>
  <dcterms:created xsi:type="dcterms:W3CDTF">2021-06-21T09:41:39Z</dcterms:created>
  <dcterms:modified xsi:type="dcterms:W3CDTF">2024-08-02T03:50:16Z</dcterms:modified>
</cp:coreProperties>
</file>