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2" d="100"/>
          <a:sy n="82" d="100"/>
        </p:scale>
        <p:origin x="780" y="-30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bmp"/><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メルラッテ 真空ステンレスボトル</a:t>
            </a:r>
            <a:r>
              <a:rPr lang="en-US" altLang="ja-JP" sz="2000" dirty="0">
                <a:solidFill>
                  <a:schemeClr val="bg1"/>
                </a:solidFill>
                <a:latin typeface="Meiryo UI" panose="020B0604030504040204" pitchFamily="34" charset="-128"/>
                <a:ea typeface="Meiryo UI" panose="020B0604030504040204" pitchFamily="34" charset="-128"/>
              </a:rPr>
              <a:t>390ml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a:t>
            </a:r>
            <a:r>
              <a:rPr lang="en-US" altLang="ja-JP" sz="1000" dirty="0">
                <a:latin typeface="Meiryo UI" panose="020B0604030504040204" pitchFamily="34" charset="-128"/>
                <a:ea typeface="Meiryo UI" panose="020B0604030504040204" pitchFamily="34" charset="-128"/>
              </a:rPr>
              <a:t>5</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素材：ポリエステル</a:t>
            </a:r>
          </a:p>
          <a:p>
            <a:r>
              <a:rPr lang="ja-JP" altLang="en-US" sz="1000" dirty="0">
                <a:latin typeface="Meiryo UI" panose="020B0604030504040204" pitchFamily="34" charset="-128"/>
                <a:ea typeface="Meiryo UI" panose="020B0604030504040204" pitchFamily="34" charset="-128"/>
              </a:rPr>
              <a:t>サイズ：Ｗ</a:t>
            </a:r>
            <a:r>
              <a:rPr lang="en-US" altLang="ja-JP" sz="1000" dirty="0">
                <a:latin typeface="Meiryo UI" panose="020B0604030504040204" pitchFamily="34" charset="-128"/>
                <a:ea typeface="Meiryo UI" panose="020B0604030504040204" pitchFamily="34" charset="-128"/>
              </a:rPr>
              <a:t>40cm×</a:t>
            </a:r>
            <a:r>
              <a:rPr lang="ja-JP" altLang="en-US" sz="1000" dirty="0">
                <a:latin typeface="Meiryo UI" panose="020B0604030504040204" pitchFamily="34" charset="-128"/>
                <a:ea typeface="Meiryo UI" panose="020B0604030504040204" pitchFamily="34" charset="-128"/>
              </a:rPr>
              <a:t>Ｈ</a:t>
            </a:r>
            <a:r>
              <a:rPr lang="en-US" altLang="ja-JP" sz="1000" dirty="0">
                <a:latin typeface="Meiryo UI" panose="020B0604030504040204" pitchFamily="34" charset="-128"/>
                <a:ea typeface="Meiryo UI" panose="020B0604030504040204" pitchFamily="34" charset="-128"/>
              </a:rPr>
              <a:t>50cm</a:t>
            </a:r>
          </a:p>
          <a:p>
            <a:r>
              <a:rPr lang="ja-JP" altLang="en-US" sz="1000" dirty="0">
                <a:latin typeface="Meiryo UI" panose="020B0604030504040204" pitchFamily="34" charset="-128"/>
                <a:ea typeface="Meiryo UI" panose="020B0604030504040204" pitchFamily="34" charset="-128"/>
              </a:rPr>
              <a:t>備考：</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ミルクボトル風の曲線的なデザインがとっても可愛らしい</a:t>
            </a:r>
            <a:r>
              <a:rPr lang="en-US" altLang="ja-JP" sz="1600" dirty="0"/>
              <a:t>390ml</a:t>
            </a:r>
            <a:r>
              <a:rPr lang="ja-JP" altLang="en-US" sz="1600" dirty="0"/>
              <a:t>サイズのボトルです。真空構造のため保冷も保温もしっかりしてくれる上、サイズ感も職場に持っていくのに最適です。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D04A013D-0A4B-D931-93A2-E4217C6E54B8}"/>
              </a:ext>
            </a:extLst>
          </p:cNvPr>
          <p:cNvPicPr>
            <a:picLocks noChangeAspect="1"/>
          </p:cNvPicPr>
          <p:nvPr/>
        </p:nvPicPr>
        <p:blipFill>
          <a:blip r:embed="rId5"/>
          <a:stretch>
            <a:fillRect/>
          </a:stretch>
        </p:blipFill>
        <p:spPr>
          <a:xfrm>
            <a:off x="717572" y="1403906"/>
            <a:ext cx="3625850" cy="3625850"/>
          </a:xfrm>
          <a:prstGeom prst="rect">
            <a:avLst/>
          </a:prstGeom>
        </p:spPr>
      </p:pic>
    </p:spTree>
    <p:extLst>
      <p:ext uri="{BB962C8B-B14F-4D97-AF65-F5344CB8AC3E}">
        <p14:creationId xmlns:p14="http://schemas.microsoft.com/office/powerpoint/2010/main" val="3115303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344491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ソーラーライトホイッスル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73×35×14mm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/76×45×21mm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ソーラー</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太陽光で充電するタイプですので電源要らずの上、ライトとホイッスル機能が一緒になっていて非常に便利です。名入れプリント可能ですので、オリジナルグッズやノベルティアイテムにおすすめ。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0523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ハンディファン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羽根／ポリプロピレン ストラップ／ナイロン・ポリプロピレン 専用ドライバー／スチール・ポリプロピレン</a:t>
            </a:r>
          </a:p>
          <a:p>
            <a:r>
              <a:rPr lang="ja-JP" altLang="en-US" sz="900" dirty="0">
                <a:latin typeface="Meiryo UI" panose="020B0604030504040204" pitchFamily="34" charset="-128"/>
                <a:ea typeface="Meiryo UI" panose="020B0604030504040204" pitchFamily="34" charset="-128"/>
              </a:rPr>
              <a:t>サイズ：手持ち使用時／約</a:t>
            </a:r>
            <a:r>
              <a:rPr lang="en-US" altLang="ja-JP" sz="900" dirty="0">
                <a:latin typeface="Meiryo UI" panose="020B0604030504040204" pitchFamily="34" charset="-128"/>
                <a:ea typeface="Meiryo UI" panose="020B0604030504040204" pitchFamily="34" charset="-128"/>
              </a:rPr>
              <a:t>18.7×9×4cm </a:t>
            </a:r>
            <a:r>
              <a:rPr lang="ja-JP" altLang="en-US" sz="900" dirty="0">
                <a:latin typeface="Meiryo UI" panose="020B0604030504040204" pitchFamily="34" charset="-128"/>
                <a:ea typeface="Meiryo UI" panose="020B0604030504040204" pitchFamily="34" charset="-128"/>
              </a:rPr>
              <a:t>卓上使用時／約</a:t>
            </a:r>
            <a:r>
              <a:rPr lang="en-US" altLang="ja-JP" sz="900" dirty="0">
                <a:latin typeface="Meiryo UI" panose="020B0604030504040204" pitchFamily="34" charset="-128"/>
                <a:ea typeface="Meiryo UI" panose="020B0604030504040204" pitchFamily="34" charset="-128"/>
              </a:rPr>
              <a:t>9×5.5×9.5cm </a:t>
            </a:r>
            <a:r>
              <a:rPr lang="ja-JP" altLang="en-US" sz="900" dirty="0">
                <a:latin typeface="Meiryo UI" panose="020B0604030504040204" pitchFamily="34" charset="-128"/>
                <a:ea typeface="Meiryo UI" panose="020B0604030504040204" pitchFamily="34" charset="-128"/>
              </a:rPr>
              <a:t>ストラップ／全長約</a:t>
            </a:r>
            <a:r>
              <a:rPr lang="en-US" altLang="ja-JP" sz="900" dirty="0">
                <a:latin typeface="Meiryo UI" panose="020B0604030504040204" pitchFamily="34" charset="-128"/>
                <a:ea typeface="Meiryo UI" panose="020B0604030504040204" pitchFamily="34" charset="-128"/>
              </a:rPr>
              <a:t>18.5cm </a:t>
            </a:r>
            <a:r>
              <a:rPr lang="ja-JP" altLang="en-US" sz="900" dirty="0">
                <a:latin typeface="Meiryo UI" panose="020B0604030504040204" pitchFamily="34" charset="-128"/>
                <a:ea typeface="Meiryo UI" panose="020B0604030504040204" pitchFamily="34" charset="-128"/>
              </a:rPr>
              <a:t>専用ドライバー／全長</a:t>
            </a:r>
            <a:r>
              <a:rPr lang="en-US" altLang="ja-JP" sz="900" dirty="0">
                <a:latin typeface="Meiryo UI" panose="020B0604030504040204" pitchFamily="34" charset="-128"/>
                <a:ea typeface="Meiryo UI" panose="020B0604030504040204" pitchFamily="34" charset="-128"/>
              </a:rPr>
              <a:t>7.7cm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ハンディとしてもスタンドとしても使えるシンプルだからこそ便利なポータブルファンです。電池式ですが、電池交換用のミニドライバーも付属されているため、来シーズンも使えます。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41BC462-050D-893A-C6D1-4F2DEF7B7E2E}"/>
              </a:ext>
            </a:extLst>
          </p:cNvPr>
          <p:cNvPicPr>
            <a:picLocks noChangeAspect="1"/>
          </p:cNvPicPr>
          <p:nvPr/>
        </p:nvPicPr>
        <p:blipFill>
          <a:blip r:embed="rId5"/>
          <a:stretch>
            <a:fillRect/>
          </a:stretch>
        </p:blipFill>
        <p:spPr>
          <a:xfrm>
            <a:off x="669107" y="1333571"/>
            <a:ext cx="3676650" cy="3676650"/>
          </a:xfrm>
          <a:prstGeom prst="rect">
            <a:avLst/>
          </a:prstGeom>
        </p:spPr>
      </p:pic>
    </p:spTree>
    <p:extLst>
      <p:ext uri="{BB962C8B-B14F-4D97-AF65-F5344CB8AC3E}">
        <p14:creationId xmlns:p14="http://schemas.microsoft.com/office/powerpoint/2010/main" val="37852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クールマイン ボトル入ひんやりタオル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ボトル</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ポリエステル</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/300×900mm</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/φ66×158mm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濡らしたままでも収納できて持ち歩きに便利なボトル入りのひんやりタオル。水に濡らして絞るだけで冷たくて気持ち良く感じられるため、熱中症対策やスポーツグッズ用などに人気です。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90FF17CA-A2D1-63D6-597E-5A8D98C00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27" y="1515567"/>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1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1961891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テキスタイルピクチャーボード</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MDF</a:t>
            </a:r>
            <a:r>
              <a:rPr lang="ja-JP" altLang="en-US" sz="900" dirty="0">
                <a:latin typeface="Meiryo UI" panose="020B0604030504040204" pitchFamily="34" charset="-128"/>
                <a:ea typeface="Meiryo UI" panose="020B0604030504040204" pitchFamily="34" charset="-128"/>
              </a:rPr>
              <a:t>、ポリエステル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120×120×6(mm)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注意事項：取説付、紙スタンド付</a:t>
            </a:r>
          </a:p>
          <a:p>
            <a:r>
              <a:rPr lang="ja-JP" altLang="en-US" sz="900" dirty="0">
                <a:latin typeface="Meiryo UI" panose="020B0604030504040204" pitchFamily="34" charset="-128"/>
                <a:ea typeface="Meiryo UI" panose="020B0604030504040204" pitchFamily="34" charset="-128"/>
              </a:rPr>
              <a:t>備考：取説付、紙スタンド付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サイズのテキストタイルピクチャーボードです。壁掛けでもスタンドでも自由に利用可能なアイテムです。同型アイテムで</a:t>
            </a:r>
            <a:r>
              <a:rPr lang="en-US" altLang="ja-JP" sz="1600" dirty="0"/>
              <a:t>M</a:t>
            </a:r>
            <a:r>
              <a:rPr lang="ja-JP" altLang="en-US" sz="1600" dirty="0"/>
              <a:t>、</a:t>
            </a:r>
            <a:r>
              <a:rPr lang="en-US" altLang="ja-JP" sz="1600" dirty="0"/>
              <a:t>L</a:t>
            </a:r>
            <a:r>
              <a:rPr lang="ja-JP" altLang="en-US" sz="1600" dirty="0"/>
              <a:t>サイズもご用意がございます。ノベルティ用等におすすめ。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9" name="図 68">
            <a:extLst>
              <a:ext uri="{FF2B5EF4-FFF2-40B4-BE49-F238E27FC236}">
                <a16:creationId xmlns:a16="http://schemas.microsoft.com/office/drawing/2014/main" id="{1771E9FF-CEBD-7F1B-BD6D-B64BF9B583A1}"/>
              </a:ext>
            </a:extLst>
          </p:cNvPr>
          <p:cNvPicPr>
            <a:picLocks noChangeAspect="1"/>
          </p:cNvPicPr>
          <p:nvPr/>
        </p:nvPicPr>
        <p:blipFill>
          <a:blip r:embed="rId5"/>
          <a:stretch>
            <a:fillRect/>
          </a:stretch>
        </p:blipFill>
        <p:spPr>
          <a:xfrm>
            <a:off x="673176" y="1346301"/>
            <a:ext cx="3704623" cy="3704623"/>
          </a:xfrm>
          <a:prstGeom prst="rect">
            <a:avLst/>
          </a:prstGeom>
        </p:spPr>
      </p:pic>
    </p:spTree>
    <p:extLst>
      <p:ext uri="{BB962C8B-B14F-4D97-AF65-F5344CB8AC3E}">
        <p14:creationId xmlns:p14="http://schemas.microsoft.com/office/powerpoint/2010/main" val="192847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 BODY SHEETS PROTECT SKIN 10</a:t>
            </a:r>
            <a:r>
              <a:rPr lang="ja-JP" altLang="en-US" sz="2000" dirty="0">
                <a:solidFill>
                  <a:schemeClr val="bg1"/>
                </a:solidFill>
                <a:latin typeface="Meiryo UI" panose="020B0604030504040204" pitchFamily="34" charset="-128"/>
                <a:ea typeface="Meiryo UI" panose="020B0604030504040204" pitchFamily="34" charset="-128"/>
              </a:rPr>
              <a:t>枚入 シトロネラの香り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、ペンチレングリコール、メントール、ヒアルロン酸ヒドロキシプロピルトリモニウム、シロバナムシヨケギク花エキス（除虫菊エキス）、フェノキシエタノール、クエン酸、クエン酸、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EDTA-2Na</a:t>
            </a:r>
            <a:r>
              <a:rPr lang="ja-JP" altLang="en-US" sz="900" dirty="0">
                <a:latin typeface="Meiryo UI" panose="020B0604030504040204" pitchFamily="34" charset="-128"/>
                <a:ea typeface="Meiryo UI" panose="020B0604030504040204" pitchFamily="34" charset="-128"/>
              </a:rPr>
              <a:t>、（Ｃ</a:t>
            </a:r>
            <a:r>
              <a:rPr lang="en-US" altLang="ja-JP" sz="900" dirty="0">
                <a:latin typeface="Meiryo UI" panose="020B0604030504040204" pitchFamily="34" charset="-128"/>
                <a:ea typeface="Meiryo UI" panose="020B0604030504040204" pitchFamily="34" charset="-128"/>
              </a:rPr>
              <a:t>12?14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s-</a:t>
            </a:r>
            <a:r>
              <a:rPr lang="ja-JP" altLang="en-US" sz="900" dirty="0">
                <a:latin typeface="Meiryo UI" panose="020B0604030504040204" pitchFamily="34" charset="-128"/>
                <a:ea typeface="Meiryo UI" panose="020B0604030504040204" pitchFamily="34" charset="-128"/>
              </a:rPr>
              <a:t>パレス</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、香料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名入れできるフラップ部分が大きいボディーシート。蚊取り線香の材料でお馴染の、人への毒性が低く殺虫の即効性が高い、除虫菊エキス配合。保湿効果もあり、夏のキャンプなどのお供にも最適です。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78A187-52F7-1F6D-3832-AC9779710D0B}"/>
              </a:ext>
            </a:extLst>
          </p:cNvPr>
          <p:cNvPicPr>
            <a:picLocks noChangeAspect="1"/>
          </p:cNvPicPr>
          <p:nvPr/>
        </p:nvPicPr>
        <p:blipFill>
          <a:blip r:embed="rId5"/>
          <a:stretch>
            <a:fillRect/>
          </a:stretch>
        </p:blipFill>
        <p:spPr>
          <a:xfrm>
            <a:off x="738344" y="1334510"/>
            <a:ext cx="3723542" cy="3723542"/>
          </a:xfrm>
          <a:prstGeom prst="rect">
            <a:avLst/>
          </a:prstGeom>
        </p:spPr>
      </p:pic>
    </p:spTree>
    <p:extLst>
      <p:ext uri="{BB962C8B-B14F-4D97-AF65-F5344CB8AC3E}">
        <p14:creationId xmlns:p14="http://schemas.microsoft.com/office/powerpoint/2010/main" val="346211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ケース付メタリックミラー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材：ミラー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：ミラー</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φ74×4</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/86×81mm</a:t>
            </a:r>
          </a:p>
          <a:p>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考：シルバー、ゴールド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起毛素材の高級感ある専用ケース付き、ラウンド型メタリックミラーです。持ち歩くのに丁度良い手の平サイズな上、ミラーカバーにもケースにも名入れが可能ですので、女性向け販促品に最適！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E35A348-FE84-F946-9765-A199DF44AC80}"/>
              </a:ext>
            </a:extLst>
          </p:cNvPr>
          <p:cNvPicPr>
            <a:picLocks noChangeAspect="1"/>
          </p:cNvPicPr>
          <p:nvPr/>
        </p:nvPicPr>
        <p:blipFill>
          <a:blip r:embed="rId5"/>
          <a:stretch>
            <a:fillRect/>
          </a:stretch>
        </p:blipFill>
        <p:spPr>
          <a:xfrm>
            <a:off x="973047" y="1695335"/>
            <a:ext cx="3175000" cy="3175000"/>
          </a:xfrm>
          <a:prstGeom prst="rect">
            <a:avLst/>
          </a:prstGeom>
        </p:spPr>
      </p:pic>
    </p:spTree>
    <p:extLst>
      <p:ext uri="{BB962C8B-B14F-4D97-AF65-F5344CB8AC3E}">
        <p14:creationId xmlns:p14="http://schemas.microsoft.com/office/powerpoint/2010/main" val="314154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ぬりえ帳セット（</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サイズ：ぬりえ帳：</a:t>
            </a:r>
            <a:r>
              <a:rPr lang="en-US" altLang="ja-JP" sz="900" dirty="0">
                <a:latin typeface="Meiryo UI" panose="020B0604030504040204" pitchFamily="34" charset="-128"/>
                <a:ea typeface="Meiryo UI" panose="020B0604030504040204" pitchFamily="34" charset="-128"/>
              </a:rPr>
              <a:t>148×105×2</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お子様が夢中になる！</a:t>
            </a:r>
            <a:r>
              <a:rPr lang="en-US" altLang="ja-JP" sz="1600" dirty="0"/>
              <a:t>12</a:t>
            </a:r>
            <a:r>
              <a:rPr lang="ja-JP" altLang="en-US" sz="1600" dirty="0"/>
              <a:t>本の色えんぴつと表裏含め</a:t>
            </a:r>
            <a:r>
              <a:rPr lang="en-US" altLang="ja-JP" sz="1600" dirty="0"/>
              <a:t>8</a:t>
            </a:r>
            <a:r>
              <a:rPr lang="ja-JP" altLang="en-US" sz="1600" dirty="0"/>
              <a:t>ページのぬりえ帳セット。表紙や柄のデザインカスタムは、注文数</a:t>
            </a:r>
            <a:r>
              <a:rPr lang="en-US" altLang="ja-JP" sz="1600" dirty="0"/>
              <a:t>1,000</a:t>
            </a:r>
            <a:r>
              <a:rPr lang="ja-JP" altLang="en-US" sz="1600" dirty="0"/>
              <a:t>枚より可能です。住宅展示場などでとても重宝します。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296188F8-CCAD-3E27-BCB6-8D1906286937}"/>
              </a:ext>
            </a:extLst>
          </p:cNvPr>
          <p:cNvPicPr>
            <a:picLocks noChangeAspect="1"/>
          </p:cNvPicPr>
          <p:nvPr/>
        </p:nvPicPr>
        <p:blipFill>
          <a:blip r:embed="rId5"/>
          <a:stretch>
            <a:fillRect/>
          </a:stretch>
        </p:blipFill>
        <p:spPr>
          <a:xfrm>
            <a:off x="695831" y="1387233"/>
            <a:ext cx="3560089" cy="3560089"/>
          </a:xfrm>
          <a:prstGeom prst="rect">
            <a:avLst/>
          </a:prstGeom>
        </p:spPr>
      </p:pic>
    </p:spTree>
    <p:extLst>
      <p:ext uri="{BB962C8B-B14F-4D97-AF65-F5344CB8AC3E}">
        <p14:creationId xmlns:p14="http://schemas.microsoft.com/office/powerpoint/2010/main" val="41155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手作りポップコーン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生産国：日本</a:t>
            </a:r>
          </a:p>
          <a:p>
            <a:r>
              <a:rPr lang="ja-JP" altLang="en-US" sz="900" dirty="0">
                <a:latin typeface="Meiryo UI" panose="020B0604030504040204" pitchFamily="34" charset="-128"/>
                <a:ea typeface="Meiryo UI" panose="020B0604030504040204" pitchFamily="34" charset="-128"/>
              </a:rPr>
              <a:t>備考：内容量</a:t>
            </a:r>
            <a:r>
              <a:rPr lang="en-US" altLang="ja-JP" sz="900" dirty="0">
                <a:latin typeface="Meiryo UI" panose="020B0604030504040204" pitchFamily="34" charset="-128"/>
                <a:ea typeface="Meiryo UI" panose="020B0604030504040204" pitchFamily="34" charset="-128"/>
              </a:rPr>
              <a:t>/100g</a:t>
            </a:r>
            <a:r>
              <a:rPr lang="ja-JP" altLang="en-US" sz="900" dirty="0">
                <a:latin typeface="Meiryo UI" panose="020B0604030504040204" pitchFamily="34" charset="-128"/>
                <a:ea typeface="Meiryo UI" panose="020B0604030504040204" pitchFamily="34" charset="-128"/>
              </a:rPr>
              <a:t>、賞味期間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製造日より</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日、日本製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カートン結束での出荷となります。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カートン単位で取り混ぜできます。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イベントやキャンペーンのちょっとした特典用、景品用などに最適な、みんな大好きポップコーンです。キャラメル、チョコレート、フルーツミックス、いちごミルクの全</a:t>
            </a:r>
            <a:r>
              <a:rPr lang="en-US" altLang="ja-JP" sz="1600" dirty="0"/>
              <a:t>4</a:t>
            </a:r>
            <a:r>
              <a:rPr lang="ja-JP" altLang="en-US" sz="1600" dirty="0"/>
              <a:t>味展開から選択可能です。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CAF4C8-14FB-7A46-D6ED-D055E492B5AE}"/>
              </a:ext>
            </a:extLst>
          </p:cNvPr>
          <p:cNvPicPr>
            <a:picLocks noChangeAspect="1"/>
          </p:cNvPicPr>
          <p:nvPr/>
        </p:nvPicPr>
        <p:blipFill>
          <a:blip r:embed="rId5"/>
          <a:stretch>
            <a:fillRect/>
          </a:stretch>
        </p:blipFill>
        <p:spPr>
          <a:xfrm>
            <a:off x="709624" y="1412959"/>
            <a:ext cx="3603286" cy="3603286"/>
          </a:xfrm>
          <a:prstGeom prst="rect">
            <a:avLst/>
          </a:prstGeom>
        </p:spPr>
      </p:pic>
    </p:spTree>
    <p:extLst>
      <p:ext uri="{BB962C8B-B14F-4D97-AF65-F5344CB8AC3E}">
        <p14:creationId xmlns:p14="http://schemas.microsoft.com/office/powerpoint/2010/main" val="1360535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ナップサック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460×365mm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ちょっとしたお出かけ用やシューズ入れなどに最適なシンプルですっきりとした使い勝手の良いナップサック。カラーバリエーションはブルー、イエロー、ブラック、グリーンの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72093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マルチに使える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立つポーチ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素材：イソプレンゴム・ポリエステル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175×85×75mm</a:t>
            </a:r>
          </a:p>
          <a:p>
            <a:r>
              <a:rPr lang="ja-JP" altLang="en-US" sz="900" dirty="0">
                <a:latin typeface="Meiryo UI" panose="020B0604030504040204" pitchFamily="34" charset="-128"/>
                <a:ea typeface="Meiryo UI" panose="020B0604030504040204" pitchFamily="34" charset="-128"/>
              </a:rPr>
              <a:t>包装：透明ケース</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持ち運びに便利な手頃サイズの上、ステーショナリー入れとして立てて使うこともできる、見た目も可愛らしいポーチです。オリジナル名入れも格安で可能ですのでお気軽にご相談ください。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8D05C0-0605-A8BA-5505-4594E8108886}"/>
              </a:ext>
            </a:extLst>
          </p:cNvPr>
          <p:cNvPicPr>
            <a:picLocks noChangeAspect="1"/>
          </p:cNvPicPr>
          <p:nvPr/>
        </p:nvPicPr>
        <p:blipFill>
          <a:blip r:embed="rId5"/>
          <a:stretch>
            <a:fillRect/>
          </a:stretch>
        </p:blipFill>
        <p:spPr>
          <a:xfrm>
            <a:off x="738026" y="1411959"/>
            <a:ext cx="3560089" cy="3560089"/>
          </a:xfrm>
          <a:prstGeom prst="rect">
            <a:avLst/>
          </a:prstGeom>
        </p:spPr>
      </p:pic>
    </p:spTree>
    <p:extLst>
      <p:ext uri="{BB962C8B-B14F-4D97-AF65-F5344CB8AC3E}">
        <p14:creationId xmlns:p14="http://schemas.microsoft.com/office/powerpoint/2010/main" val="174439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昇華 マグカップ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ワイド範囲</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スト－ンウェア</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82</a:t>
            </a:r>
            <a:r>
              <a:rPr lang="el-GR" altLang="ja-JP" sz="900" b="0" i="0" dirty="0">
                <a:solidFill>
                  <a:srgbClr val="333333"/>
                </a:solidFill>
                <a:effectLst/>
                <a:latin typeface="-apple-system"/>
              </a:rPr>
              <a:t>Φ×</a:t>
            </a:r>
            <a:r>
              <a:rPr lang="en-US" altLang="ja-JP" sz="900" b="0" i="0" dirty="0">
                <a:solidFill>
                  <a:srgbClr val="333333"/>
                </a:solidFill>
                <a:effectLst/>
                <a:latin typeface="-apple-system"/>
              </a:rPr>
              <a:t>H95mm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315g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枚同梱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個箱梱包</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a:t>
            </a:r>
            <a:r>
              <a:rPr lang="en-US" altLang="zh-TW" sz="900" b="0" i="0" dirty="0">
                <a:solidFill>
                  <a:srgbClr val="333333"/>
                </a:solidFill>
                <a:effectLst/>
                <a:latin typeface="-apple-system"/>
              </a:rPr>
              <a:t>)</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食品衛生法による厚生省告示第</a:t>
            </a:r>
            <a:r>
              <a:rPr lang="en-US" altLang="ja-JP" sz="900" b="0" i="0" dirty="0">
                <a:solidFill>
                  <a:srgbClr val="333333"/>
                </a:solidFill>
                <a:effectLst/>
                <a:latin typeface="-apple-system"/>
              </a:rPr>
              <a:t>370</a:t>
            </a:r>
            <a:r>
              <a:rPr lang="ja-JP" altLang="en-US" sz="900" b="0" i="0" dirty="0">
                <a:solidFill>
                  <a:srgbClr val="333333"/>
                </a:solidFill>
                <a:effectLst/>
                <a:latin typeface="-apple-system"/>
              </a:rPr>
              <a:t>号に適合</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ストーンウェア素材のシンプルな定番マグカップ。フルカラープリントが大きくできるこちらの印刷可能範囲は、横</a:t>
            </a:r>
            <a:r>
              <a:rPr lang="en-US" altLang="ja-JP" sz="1600" b="0" i="0" dirty="0">
                <a:solidFill>
                  <a:srgbClr val="333333"/>
                </a:solidFill>
                <a:effectLst/>
                <a:latin typeface="-apple-system"/>
              </a:rPr>
              <a:t>210×</a:t>
            </a:r>
            <a:r>
              <a:rPr lang="ja-JP" altLang="en-US" sz="1600" b="0" i="0" dirty="0">
                <a:solidFill>
                  <a:srgbClr val="333333"/>
                </a:solidFill>
                <a:effectLst/>
                <a:latin typeface="-apple-system"/>
              </a:rPr>
              <a:t>高さ</a:t>
            </a:r>
            <a:r>
              <a:rPr lang="en-US" altLang="ja-JP" sz="1600" b="0" i="0" dirty="0">
                <a:solidFill>
                  <a:srgbClr val="333333"/>
                </a:solidFill>
                <a:effectLst/>
                <a:latin typeface="-apple-system"/>
              </a:rPr>
              <a:t>95mm</a:t>
            </a:r>
            <a:r>
              <a:rPr lang="ja-JP" altLang="en-US" sz="1600" b="0" i="0" dirty="0">
                <a:solidFill>
                  <a:srgbClr val="333333"/>
                </a:solidFill>
                <a:effectLst/>
                <a:latin typeface="-apple-system"/>
              </a:rPr>
              <a:t>。上下の余白はなくフチまで綺麗に名入れ製作可能です。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17941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3062067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ぬりエコバック</a:t>
            </a:r>
            <a:r>
              <a:rPr lang="en-US" altLang="ja-JP" sz="2000" dirty="0">
                <a:solidFill>
                  <a:schemeClr val="bg1"/>
                </a:solidFill>
                <a:latin typeface="Meiryo UI" panose="020B0604030504040204" pitchFamily="34" charset="-128"/>
                <a:ea typeface="Meiryo UI" panose="020B0604030504040204" pitchFamily="34" charset="-128"/>
              </a:rPr>
              <a:t>B(12</a:t>
            </a:r>
            <a:r>
              <a:rPr lang="ja-JP" altLang="en-US" sz="2000" dirty="0">
                <a:solidFill>
                  <a:schemeClr val="bg1"/>
                </a:solidFill>
                <a:latin typeface="Meiryo UI" panose="020B0604030504040204" pitchFamily="34" charset="-128"/>
                <a:ea typeface="Meiryo UI" panose="020B0604030504040204" pitchFamily="34" charset="-128"/>
              </a:rPr>
              <a:t>色</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どうぶつ・くるま</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素材：不織布・パラフィン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220×220×80mm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,150×120×30mm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付属の</a:t>
            </a:r>
            <a:r>
              <a:rPr lang="en-US" altLang="ja-JP" sz="1600" dirty="0"/>
              <a:t>12</a:t>
            </a:r>
            <a:r>
              <a:rPr lang="ja-JP" altLang="en-US" sz="1600" dirty="0"/>
              <a:t>色クレヨンで自由に塗り絵を楽しめるエコトートバッグ。モデルルームやショールームで配布すれば、お子が塗り絵に集中してくれるので、ご夫婦揃っての商談がスムーズに行えます。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1E89FD89-E7B3-2864-0F70-961B85AC0EF1}"/>
              </a:ext>
            </a:extLst>
          </p:cNvPr>
          <p:cNvPicPr>
            <a:picLocks noChangeAspect="1"/>
          </p:cNvPicPr>
          <p:nvPr/>
        </p:nvPicPr>
        <p:blipFill>
          <a:blip r:embed="rId5"/>
          <a:stretch>
            <a:fillRect/>
          </a:stretch>
        </p:blipFill>
        <p:spPr>
          <a:xfrm>
            <a:off x="688204" y="1378772"/>
            <a:ext cx="3655217" cy="3655217"/>
          </a:xfrm>
          <a:prstGeom prst="rect">
            <a:avLst/>
          </a:prstGeom>
        </p:spPr>
      </p:pic>
    </p:spTree>
    <p:extLst>
      <p:ext uri="{BB962C8B-B14F-4D97-AF65-F5344CB8AC3E}">
        <p14:creationId xmlns:p14="http://schemas.microsoft.com/office/powerpoint/2010/main" val="3363357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デイリーユースミニノート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60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105×138×10mm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ノベルティ用として人気が高く、どんな用途にも利用できる</a:t>
            </a:r>
            <a:r>
              <a:rPr lang="en-US" altLang="ja-JP" sz="1600" b="0" i="0" dirty="0">
                <a:solidFill>
                  <a:srgbClr val="333333"/>
                </a:solidFill>
                <a:effectLst/>
                <a:latin typeface="-apple-system"/>
              </a:rPr>
              <a:t>5mm</a:t>
            </a:r>
            <a:r>
              <a:rPr lang="ja-JP" altLang="en-US" sz="1600" b="0" i="0" dirty="0">
                <a:solidFill>
                  <a:srgbClr val="333333"/>
                </a:solidFill>
                <a:effectLst/>
                <a:latin typeface="-apple-system"/>
              </a:rPr>
              <a:t>方眼のミニノートです。カラーバリエーションはホワイト、ブラック、ネイビー、ブルー、レッドの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AB74DF2-F9A8-D042-708B-36437D8BF4E6}"/>
              </a:ext>
            </a:extLst>
          </p:cNvPr>
          <p:cNvPicPr>
            <a:picLocks noChangeAspect="1"/>
          </p:cNvPicPr>
          <p:nvPr/>
        </p:nvPicPr>
        <p:blipFill>
          <a:blip r:embed="rId5"/>
          <a:stretch>
            <a:fillRect/>
          </a:stretch>
        </p:blipFill>
        <p:spPr>
          <a:xfrm>
            <a:off x="669354" y="1440887"/>
            <a:ext cx="3560089" cy="3560089"/>
          </a:xfrm>
          <a:prstGeom prst="rect">
            <a:avLst/>
          </a:prstGeom>
        </p:spPr>
      </p:pic>
    </p:spTree>
    <p:extLst>
      <p:ext uri="{BB962C8B-B14F-4D97-AF65-F5344CB8AC3E}">
        <p14:creationId xmlns:p14="http://schemas.microsoft.com/office/powerpoint/2010/main" val="2637727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オリジナルレギュラーカラー風船 </a:t>
            </a:r>
            <a:r>
              <a:rPr lang="en-US" altLang="ja-JP" sz="2000" dirty="0">
                <a:solidFill>
                  <a:schemeClr val="bg1"/>
                </a:solidFill>
                <a:latin typeface="Meiryo UI" panose="020B0604030504040204" pitchFamily="34" charset="-128"/>
                <a:ea typeface="Meiryo UI" panose="020B0604030504040204" pitchFamily="34" charset="-128"/>
              </a:rPr>
              <a:t>9</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素材：天然ゴム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100×45mm</a:t>
            </a:r>
            <a:r>
              <a:rPr lang="ja-JP" altLang="en-US" sz="900" dirty="0">
                <a:latin typeface="Meiryo UI" panose="020B0604030504040204" pitchFamily="34" charset="-128"/>
                <a:ea typeface="Meiryo UI" panose="020B0604030504040204" pitchFamily="34" charset="-128"/>
              </a:rPr>
              <a:t>（膨らましサイズ：約</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定番の色を取り揃えた</a:t>
            </a:r>
            <a:r>
              <a:rPr lang="en-US" altLang="ja-JP" sz="1600" dirty="0"/>
              <a:t>9</a:t>
            </a:r>
            <a:r>
              <a:rPr lang="ja-JP" altLang="en-US" sz="1600" dirty="0"/>
              <a:t>インチ（約</a:t>
            </a:r>
            <a:r>
              <a:rPr lang="en-US" altLang="ja-JP" sz="1600" dirty="0"/>
              <a:t>22.8cm</a:t>
            </a:r>
            <a:r>
              <a:rPr lang="ja-JP" altLang="en-US" sz="1600" dirty="0"/>
              <a:t>）のカラーバルーンです。単色と混合色でもお求めいただくことができます。こちらの商品は</a:t>
            </a:r>
            <a:r>
              <a:rPr lang="en-US" altLang="ja-JP" sz="1600" dirty="0"/>
              <a:t>1</a:t>
            </a:r>
            <a:r>
              <a:rPr lang="ja-JP" altLang="en-US" sz="1600" dirty="0"/>
              <a:t>色のオリジナルプリントを片面か両面に対応しています。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D0F83BC-F3DE-0D7D-E31D-D48F84D9D490}"/>
              </a:ext>
            </a:extLst>
          </p:cNvPr>
          <p:cNvPicPr>
            <a:picLocks noChangeAspect="1"/>
          </p:cNvPicPr>
          <p:nvPr/>
        </p:nvPicPr>
        <p:blipFill>
          <a:blip r:embed="rId5"/>
          <a:stretch>
            <a:fillRect/>
          </a:stretch>
        </p:blipFill>
        <p:spPr>
          <a:xfrm>
            <a:off x="730212" y="1462492"/>
            <a:ext cx="3560089" cy="3560089"/>
          </a:xfrm>
          <a:prstGeom prst="rect">
            <a:avLst/>
          </a:prstGeom>
        </p:spPr>
      </p:pic>
    </p:spTree>
    <p:extLst>
      <p:ext uri="{BB962C8B-B14F-4D97-AF65-F5344CB8AC3E}">
        <p14:creationId xmlns:p14="http://schemas.microsoft.com/office/powerpoint/2010/main" val="413381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0C0A2F7-1BAE-85DC-D976-8D9CCEEA366B}"/>
              </a:ext>
            </a:extLst>
          </p:cNvPr>
          <p:cNvPicPr>
            <a:picLocks noChangeAspect="1"/>
          </p:cNvPicPr>
          <p:nvPr/>
        </p:nvPicPr>
        <p:blipFill>
          <a:blip r:embed="rId5"/>
          <a:stretch>
            <a:fillRect/>
          </a:stretch>
        </p:blipFill>
        <p:spPr>
          <a:xfrm>
            <a:off x="738533" y="1453828"/>
            <a:ext cx="3560090" cy="3560090"/>
          </a:xfrm>
          <a:prstGeom prst="rect">
            <a:avLst/>
          </a:prstGeom>
        </p:spPr>
      </p:pic>
    </p:spTree>
    <p:extLst>
      <p:ext uri="{BB962C8B-B14F-4D97-AF65-F5344CB8AC3E}">
        <p14:creationId xmlns:p14="http://schemas.microsoft.com/office/powerpoint/2010/main" val="1702854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B7002F-E585-FEFC-4613-ACD513ECA902}"/>
              </a:ext>
            </a:extLst>
          </p:cNvPr>
          <p:cNvPicPr>
            <a:picLocks noChangeAspect="1"/>
          </p:cNvPicPr>
          <p:nvPr/>
        </p:nvPicPr>
        <p:blipFill>
          <a:blip r:embed="rId5"/>
          <a:stretch>
            <a:fillRect/>
          </a:stretch>
        </p:blipFill>
        <p:spPr>
          <a:xfrm>
            <a:off x="766499" y="1451472"/>
            <a:ext cx="3574934" cy="3574934"/>
          </a:xfrm>
          <a:prstGeom prst="rect">
            <a:avLst/>
          </a:prstGeom>
        </p:spPr>
      </p:pic>
    </p:spTree>
    <p:extLst>
      <p:ext uri="{BB962C8B-B14F-4D97-AF65-F5344CB8AC3E}">
        <p14:creationId xmlns:p14="http://schemas.microsoft.com/office/powerpoint/2010/main" val="461923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ぬりえ帳セット（</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色クレヨン）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素材：パラフィン（クレヨン）、紙</a:t>
            </a:r>
          </a:p>
          <a:p>
            <a:r>
              <a:rPr lang="ja-JP" altLang="en-US" sz="900" dirty="0">
                <a:latin typeface="Meiryo UI" panose="020B0604030504040204" pitchFamily="34" charset="-128"/>
                <a:ea typeface="Meiryo UI" panose="020B0604030504040204" pitchFamily="34" charset="-128"/>
              </a:rPr>
              <a:t>サイズ：ぬりえ帳：</a:t>
            </a:r>
            <a:r>
              <a:rPr lang="en-US" altLang="ja-JP" sz="900" dirty="0">
                <a:latin typeface="Meiryo UI" panose="020B0604030504040204" pitchFamily="34" charset="-128"/>
                <a:ea typeface="Meiryo UI" panose="020B0604030504040204" pitchFamily="34" charset="-128"/>
              </a:rPr>
              <a:t>148×105×2</a:t>
            </a:r>
            <a:r>
              <a:rPr lang="ja-JP" altLang="en-US" sz="900" dirty="0">
                <a:latin typeface="Meiryo UI" panose="020B0604030504040204" pitchFamily="34" charset="-128"/>
                <a:ea typeface="Meiryo UI" panose="020B0604030504040204" pitchFamily="34" charset="-128"/>
              </a:rPr>
              <a:t>クレヨン：</a:t>
            </a:r>
            <a:r>
              <a:rPr lang="en-US" altLang="ja-JP" sz="900" dirty="0">
                <a:latin typeface="Meiryo UI" panose="020B0604030504040204" pitchFamily="34" charset="-128"/>
                <a:ea typeface="Meiryo UI" panose="020B0604030504040204" pitchFamily="34" charset="-128"/>
              </a:rPr>
              <a:t>97×92×10</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お子様に大人気！表裏含め</a:t>
            </a:r>
            <a:r>
              <a:rPr lang="en-US" altLang="ja-JP" sz="1600" dirty="0"/>
              <a:t>8</a:t>
            </a:r>
            <a:r>
              <a:rPr lang="ja-JP" altLang="en-US" sz="1600" dirty="0"/>
              <a:t>ページのぬりえ帳と</a:t>
            </a:r>
            <a:r>
              <a:rPr lang="en-US" altLang="ja-JP" sz="1600" dirty="0"/>
              <a:t>12</a:t>
            </a:r>
            <a:r>
              <a:rPr lang="ja-JP" altLang="en-US" sz="1600" dirty="0"/>
              <a:t>色クレヨンがセットになったアイテムです。ぬりえ帳の表紙や柄のデザインカスタムは、オーダー数</a:t>
            </a:r>
            <a:r>
              <a:rPr lang="en-US" altLang="ja-JP" sz="1600" dirty="0"/>
              <a:t>1,000</a:t>
            </a:r>
            <a:r>
              <a:rPr lang="ja-JP" altLang="en-US" sz="1600" dirty="0"/>
              <a:t>枚より承ります。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DC557DB3-E002-87C4-ADEA-AD7AB0E3F6AE}"/>
              </a:ext>
            </a:extLst>
          </p:cNvPr>
          <p:cNvPicPr>
            <a:picLocks noChangeAspect="1"/>
          </p:cNvPicPr>
          <p:nvPr/>
        </p:nvPicPr>
        <p:blipFill>
          <a:blip r:embed="rId5"/>
          <a:stretch>
            <a:fillRect/>
          </a:stretch>
        </p:blipFill>
        <p:spPr>
          <a:xfrm>
            <a:off x="734490" y="1401894"/>
            <a:ext cx="3576274" cy="3576274"/>
          </a:xfrm>
          <a:prstGeom prst="rect">
            <a:avLst/>
          </a:prstGeom>
        </p:spPr>
      </p:pic>
    </p:spTree>
    <p:extLst>
      <p:ext uri="{BB962C8B-B14F-4D97-AF65-F5344CB8AC3E}">
        <p14:creationId xmlns:p14="http://schemas.microsoft.com/office/powerpoint/2010/main" val="199126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アイスミニリング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TPU</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PCM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82×85×15mm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手首につけるだけでひんやりと気持ち良いアイスミニリング。</a:t>
            </a:r>
            <a:r>
              <a:rPr lang="en-US" altLang="ja-JP" sz="1600" b="0" i="0" dirty="0">
                <a:solidFill>
                  <a:srgbClr val="333333"/>
                </a:solidFill>
                <a:effectLst/>
                <a:latin typeface="-apple-system"/>
              </a:rPr>
              <a:t>28℃</a:t>
            </a:r>
            <a:r>
              <a:rPr lang="ja-JP" altLang="en-US" sz="1600" b="0" i="0" dirty="0">
                <a:solidFill>
                  <a:srgbClr val="333333"/>
                </a:solidFill>
                <a:effectLst/>
                <a:latin typeface="-apple-system"/>
              </a:rPr>
              <a:t>以下になると自然に固まります。暑い夏の時期などは冷蔵庫に入れて冷やすとさらに気持ち良く感じられます。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894B7242-BC3E-E9F6-CC91-16B7E54FE2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641" y="1381739"/>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97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ぬりえコースター（</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色クレヨン）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カラー展開：ナチュラル（コルク地）</a:t>
            </a:r>
          </a:p>
          <a:p>
            <a:r>
              <a:rPr lang="ja-JP" altLang="en-US" sz="900" dirty="0">
                <a:latin typeface="Meiryo UI" panose="020B0604030504040204" pitchFamily="34" charset="-128"/>
                <a:ea typeface="Meiryo UI" panose="020B0604030504040204" pitchFamily="34" charset="-128"/>
              </a:rPr>
              <a:t>素材：パラフィン（クレヨン）コルク材</a:t>
            </a:r>
          </a:p>
          <a:p>
            <a:r>
              <a:rPr lang="ja-JP" altLang="en-US" sz="900" dirty="0">
                <a:latin typeface="Meiryo UI" panose="020B0604030504040204" pitchFamily="34" charset="-128"/>
                <a:ea typeface="Meiryo UI" panose="020B0604030504040204" pitchFamily="34" charset="-128"/>
              </a:rPr>
              <a:t>サイズ：コルク：</a:t>
            </a:r>
            <a:r>
              <a:rPr lang="en-US" altLang="ja-JP" sz="900" dirty="0">
                <a:latin typeface="Meiryo UI" panose="020B0604030504040204" pitchFamily="34" charset="-128"/>
                <a:ea typeface="Meiryo UI" panose="020B0604030504040204" pitchFamily="34" charset="-128"/>
              </a:rPr>
              <a:t>90×90×3</a:t>
            </a:r>
            <a:r>
              <a:rPr lang="ja-JP" altLang="en-US" sz="900" dirty="0">
                <a:latin typeface="Meiryo UI" panose="020B0604030504040204" pitchFamily="34" charset="-128"/>
                <a:ea typeface="Meiryo UI" panose="020B0604030504040204" pitchFamily="34" charset="-128"/>
              </a:rPr>
              <a:t>　クレヨン：</a:t>
            </a:r>
            <a:r>
              <a:rPr lang="en-US" altLang="ja-JP" sz="900" dirty="0">
                <a:latin typeface="Meiryo UI" panose="020B0604030504040204" pitchFamily="34" charset="-128"/>
                <a:ea typeface="Meiryo UI" panose="020B0604030504040204" pitchFamily="34" charset="-128"/>
              </a:rPr>
              <a:t>97×92×10</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塗り絵ができるコルクコースターと</a:t>
            </a:r>
            <a:r>
              <a:rPr lang="en-US" altLang="ja-JP" sz="1600" dirty="0"/>
              <a:t>12</a:t>
            </a:r>
            <a:r>
              <a:rPr lang="ja-JP" altLang="en-US" sz="1600" dirty="0"/>
              <a:t>色クレヨンのセット。塗り絵を楽しんだ後はマイコースターとして毎日愛用できます。</a:t>
            </a:r>
            <a:r>
              <a:rPr lang="en-US" altLang="ja-JP" sz="1600" dirty="0"/>
              <a:t>500</a:t>
            </a:r>
            <a:r>
              <a:rPr lang="ja-JP" altLang="en-US" sz="1600" dirty="0"/>
              <a:t>枚からのオーダーで丸型やオリジナル絵柄への変更が可能です。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86605795-E25C-FE8B-A3F8-396AC4E1C538}"/>
              </a:ext>
            </a:extLst>
          </p:cNvPr>
          <p:cNvPicPr>
            <a:picLocks noChangeAspect="1"/>
          </p:cNvPicPr>
          <p:nvPr/>
        </p:nvPicPr>
        <p:blipFill>
          <a:blip r:embed="rId5"/>
          <a:stretch>
            <a:fillRect/>
          </a:stretch>
        </p:blipFill>
        <p:spPr>
          <a:xfrm>
            <a:off x="724120" y="1371345"/>
            <a:ext cx="3633293" cy="3633293"/>
          </a:xfrm>
          <a:prstGeom prst="rect">
            <a:avLst/>
          </a:prstGeom>
        </p:spPr>
      </p:pic>
    </p:spTree>
    <p:extLst>
      <p:ext uri="{BB962C8B-B14F-4D97-AF65-F5344CB8AC3E}">
        <p14:creationId xmlns:p14="http://schemas.microsoft.com/office/powerpoint/2010/main" val="528637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ダイカットキーホルダー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アクリル</a:t>
            </a:r>
            <a:r>
              <a:rPr lang="en-US" altLang="ja-JP" sz="900" b="0" i="0" dirty="0">
                <a:solidFill>
                  <a:srgbClr val="333333"/>
                </a:solidFill>
                <a:effectLst/>
                <a:latin typeface="-apple-system"/>
              </a:rPr>
              <a:t>(3mm</a:t>
            </a:r>
            <a:r>
              <a:rPr lang="ja-JP" altLang="en-US" sz="900" b="0" i="0" dirty="0">
                <a:solidFill>
                  <a:srgbClr val="333333"/>
                </a:solidFill>
                <a:effectLst/>
                <a:latin typeface="-apple-system"/>
              </a:rPr>
              <a:t>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3×66×41mm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ボールチェーン付 </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ボールチェーンはセットはされていません。</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これ以上ないくらいにシンプルなデザインだからこそオリジナルデザインの特注プリントがよく映える、ボールチェーン付きダイカットキーホルダーです。物販用などにおすすめです。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78670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アクリルバッジ</a:t>
            </a:r>
            <a:r>
              <a:rPr lang="en-US" altLang="ja-JP" sz="2000" dirty="0">
                <a:solidFill>
                  <a:schemeClr val="bg1"/>
                </a:solidFill>
                <a:latin typeface="Meiryo UI" panose="020B0604030504040204" pitchFamily="34" charset="-128"/>
                <a:ea typeface="Meiryo UI" panose="020B0604030504040204" pitchFamily="34" charset="-128"/>
              </a:rPr>
              <a:t>(S) </a:t>
            </a:r>
            <a:r>
              <a:rPr lang="ja-JP" altLang="en-US" sz="2000" dirty="0">
                <a:solidFill>
                  <a:schemeClr val="bg1"/>
                </a:solidFill>
                <a:latin typeface="Meiryo UI" panose="020B0604030504040204" pitchFamily="34" charset="-128"/>
                <a:ea typeface="Meiryo UI" panose="020B0604030504040204" pitchFamily="34" charset="-128"/>
              </a:rPr>
              <a:t>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 他</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40×40×3(mm)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サイズのアクリルバッグ。洋服やバッグなど、好きなところに自由に取り付けが可能です。鮮明なフルカラーデザインに加え、どんな形状にも切り抜けて、オリジナルグッズ用として人気です。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FA8CBEE-8B5E-5E82-13EE-0F498080A261}"/>
              </a:ext>
            </a:extLst>
          </p:cNvPr>
          <p:cNvPicPr>
            <a:picLocks noChangeAspect="1"/>
          </p:cNvPicPr>
          <p:nvPr/>
        </p:nvPicPr>
        <p:blipFill>
          <a:blip r:embed="rId5"/>
          <a:stretch>
            <a:fillRect/>
          </a:stretch>
        </p:blipFill>
        <p:spPr>
          <a:xfrm>
            <a:off x="724591" y="1409173"/>
            <a:ext cx="3604127" cy="3604127"/>
          </a:xfrm>
          <a:prstGeom prst="rect">
            <a:avLst/>
          </a:prstGeom>
        </p:spPr>
      </p:pic>
    </p:spTree>
    <p:extLst>
      <p:ext uri="{BB962C8B-B14F-4D97-AF65-F5344CB8AC3E}">
        <p14:creationId xmlns:p14="http://schemas.microsoft.com/office/powerpoint/2010/main" val="441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色ボールペン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サイズ：最大径</a:t>
            </a:r>
            <a:r>
              <a:rPr lang="en-US" altLang="ja-JP" sz="900" dirty="0">
                <a:latin typeface="Meiryo UI" panose="020B0604030504040204" pitchFamily="34" charset="-128"/>
                <a:ea typeface="Meiryo UI" panose="020B0604030504040204" pitchFamily="34" charset="-128"/>
              </a:rPr>
              <a:t>φ16mm</a:t>
            </a:r>
            <a:r>
              <a:rPr lang="ja-JP" altLang="en-US" sz="900" dirty="0">
                <a:latin typeface="Meiryo UI" panose="020B0604030504040204" pitchFamily="34" charset="-128"/>
                <a:ea typeface="Meiryo UI" panose="020B0604030504040204" pitchFamily="34" charset="-128"/>
              </a:rPr>
              <a:t>　全長</a:t>
            </a:r>
            <a:r>
              <a:rPr lang="en-US" altLang="ja-JP" sz="900" dirty="0">
                <a:latin typeface="Meiryo UI" panose="020B0604030504040204" pitchFamily="34" charset="-128"/>
                <a:ea typeface="Meiryo UI" panose="020B0604030504040204" pitchFamily="34" charset="-128"/>
              </a:rPr>
              <a:t>145mm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機能：ノック式多色ペン・黒</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赤</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青</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緑</a:t>
            </a:r>
            <a:r>
              <a:rPr lang="en-US" altLang="ja-JP" sz="900" dirty="0">
                <a:latin typeface="Meiryo UI" panose="020B0604030504040204" pitchFamily="34" charset="-128"/>
                <a:ea typeface="Meiryo UI" panose="020B0604030504040204" pitchFamily="34" charset="-128"/>
              </a:rPr>
              <a:t>1.0?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1970</a:t>
            </a:r>
            <a:r>
              <a:rPr lang="ja-JP" altLang="en-US" sz="1600" dirty="0"/>
              <a:t>年代からのロングセラー商品で</a:t>
            </a:r>
            <a:r>
              <a:rPr lang="en-US" altLang="ja-JP" sz="1600" dirty="0"/>
              <a:t>Made in</a:t>
            </a:r>
            <a:r>
              <a:rPr lang="ja-JP" altLang="en-US" sz="1600" dirty="0"/>
              <a:t>フランスの元祖多色ボールペンです。インクは定番カラーの赤黒緑青の４色。上部のリングにネックストラップを付けて使用も可能です。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96ECE14-4373-1408-BDC3-A8FF74088445}"/>
              </a:ext>
            </a:extLst>
          </p:cNvPr>
          <p:cNvPicPr>
            <a:picLocks noChangeAspect="1"/>
          </p:cNvPicPr>
          <p:nvPr/>
        </p:nvPicPr>
        <p:blipFill>
          <a:blip r:embed="rId5"/>
          <a:stretch>
            <a:fillRect/>
          </a:stretch>
        </p:blipFill>
        <p:spPr>
          <a:xfrm>
            <a:off x="701928" y="1434753"/>
            <a:ext cx="3586818" cy="3586818"/>
          </a:xfrm>
          <a:prstGeom prst="rect">
            <a:avLst/>
          </a:prstGeom>
        </p:spPr>
      </p:pic>
    </p:spTree>
    <p:extLst>
      <p:ext uri="{BB962C8B-B14F-4D97-AF65-F5344CB8AC3E}">
        <p14:creationId xmlns:p14="http://schemas.microsoft.com/office/powerpoint/2010/main" val="206798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ぬりえ色紙（</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サイズ：色紙：</a:t>
            </a:r>
            <a:r>
              <a:rPr lang="en-US" altLang="ja-JP" sz="900" dirty="0">
                <a:latin typeface="Meiryo UI" panose="020B0604030504040204" pitchFamily="34" charset="-128"/>
                <a:ea typeface="Meiryo UI" panose="020B0604030504040204" pitchFamily="34" charset="-128"/>
              </a:rPr>
              <a:t>135×120</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42g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備考：オプション：色紙スタンド＋＠</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円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色の色えんぴつとぬりえ用色紙のギフトセット。お子様が自由な発想で色を塗ったりお絵描きをして楽しむことができます。</a:t>
            </a:r>
            <a:r>
              <a:rPr lang="en-US" altLang="ja-JP" sz="1600" dirty="0"/>
              <a:t>500</a:t>
            </a:r>
            <a:r>
              <a:rPr lang="ja-JP" altLang="en-US" sz="1600" dirty="0"/>
              <a:t>枚から色紙のオリジナルデザイン対応が可能です。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9E04F7F4-3CFB-2E82-95C6-3D20A7C51428}"/>
              </a:ext>
            </a:extLst>
          </p:cNvPr>
          <p:cNvPicPr>
            <a:picLocks noChangeAspect="1"/>
          </p:cNvPicPr>
          <p:nvPr/>
        </p:nvPicPr>
        <p:blipFill>
          <a:blip r:embed="rId5"/>
          <a:stretch>
            <a:fillRect/>
          </a:stretch>
        </p:blipFill>
        <p:spPr>
          <a:xfrm>
            <a:off x="714540" y="1371901"/>
            <a:ext cx="3638550" cy="3638550"/>
          </a:xfrm>
          <a:prstGeom prst="rect">
            <a:avLst/>
          </a:prstGeom>
        </p:spPr>
      </p:pic>
    </p:spTree>
    <p:extLst>
      <p:ext uri="{BB962C8B-B14F-4D97-AF65-F5344CB8AC3E}">
        <p14:creationId xmlns:p14="http://schemas.microsoft.com/office/powerpoint/2010/main" val="2585629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ひんやりフローズンデリカ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素材：外カップ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ポリスチレン 内カップ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ポリプロピレン・シリコーン 冷却液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食塩水 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/14.5×9.5×17cm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19.5cm</a:t>
            </a:r>
          </a:p>
          <a:p>
            <a:r>
              <a:rPr lang="ja-JP" altLang="en-US" sz="900" dirty="0">
                <a:latin typeface="Meiryo UI" panose="020B0604030504040204" pitchFamily="34" charset="-128"/>
                <a:ea typeface="Meiryo UI" panose="020B0604030504040204" pitchFamily="34" charset="-128"/>
              </a:rPr>
              <a:t>包装：持ち手付化粧箱入り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350ml(</a:t>
            </a:r>
            <a:r>
              <a:rPr lang="ja-JP" altLang="en-US" sz="900" dirty="0">
                <a:latin typeface="Meiryo UI" panose="020B0604030504040204" pitchFamily="34" charset="-128"/>
                <a:ea typeface="Meiryo UI" panose="020B0604030504040204" pitchFamily="34" charset="-128"/>
              </a:rPr>
              <a:t>適正容量約</a:t>
            </a:r>
            <a:r>
              <a:rPr lang="en-US" altLang="ja-JP" sz="900" dirty="0">
                <a:latin typeface="Meiryo UI" panose="020B0604030504040204" pitchFamily="34" charset="-128"/>
                <a:ea typeface="Meiryo UI" panose="020B0604030504040204" pitchFamily="34" charset="-128"/>
              </a:rPr>
              <a:t>150ml) ※</a:t>
            </a:r>
            <a:r>
              <a:rPr lang="ja-JP" altLang="en-US" sz="900" dirty="0">
                <a:latin typeface="Meiryo UI" panose="020B0604030504040204" pitchFamily="34" charset="-128"/>
                <a:ea typeface="Meiryo UI" panose="020B0604030504040204" pitchFamily="34" charset="-128"/>
              </a:rPr>
              <a:t>商品動画をご用意しております。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冷凍庫で</a:t>
            </a:r>
            <a:r>
              <a:rPr lang="en-US" altLang="ja-JP" sz="1600" dirty="0"/>
              <a:t>8?12</a:t>
            </a:r>
            <a:r>
              <a:rPr lang="ja-JP" altLang="en-US" sz="1600" dirty="0"/>
              <a:t>時間冷やした、ひんやりフローズンデリカの内カップにジュースを注ぎ、</a:t>
            </a:r>
            <a:r>
              <a:rPr lang="en-US" altLang="ja-JP" sz="1600" dirty="0"/>
              <a:t>5</a:t>
            </a:r>
            <a:r>
              <a:rPr lang="ja-JP" altLang="en-US" sz="1600" dirty="0"/>
              <a:t>分ほど放置した後、付属のスプーンで約</a:t>
            </a:r>
            <a:r>
              <a:rPr lang="en-US" altLang="ja-JP" sz="1600" dirty="0"/>
              <a:t>10</a:t>
            </a:r>
            <a:r>
              <a:rPr lang="ja-JP" altLang="en-US" sz="1600" dirty="0"/>
              <a:t>分かき混ぜればフローズンデザートが完成です！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E59E275E-8772-A6A6-8548-2A2214BED64C}"/>
              </a:ext>
            </a:extLst>
          </p:cNvPr>
          <p:cNvPicPr>
            <a:picLocks noChangeAspect="1"/>
          </p:cNvPicPr>
          <p:nvPr/>
        </p:nvPicPr>
        <p:blipFill>
          <a:blip r:embed="rId5"/>
          <a:stretch>
            <a:fillRect/>
          </a:stretch>
        </p:blipFill>
        <p:spPr>
          <a:xfrm>
            <a:off x="675616" y="1360672"/>
            <a:ext cx="3667806" cy="3667806"/>
          </a:xfrm>
          <a:prstGeom prst="rect">
            <a:avLst/>
          </a:prstGeom>
        </p:spPr>
      </p:pic>
    </p:spTree>
    <p:extLst>
      <p:ext uri="{BB962C8B-B14F-4D97-AF65-F5344CB8AC3E}">
        <p14:creationId xmlns:p14="http://schemas.microsoft.com/office/powerpoint/2010/main" val="100787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和柄ひょうのう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柄指定不可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φ145×40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カラフルでポップながらどこか懐かしさを感じさせる和柄デザインがとってもオシャレなひょうのうです。名入れプリントも可能ですので、オリジナルグッズやノベルティアイテムとしてもおすすめ。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1942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便利な万能スプーン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素材：シリコーンゴム・スチール</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20.5cm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色移りが目立ちにくい黒色の、耐熱温度が高く適度なしなりがあって便利なシリコン製スプーンです。化粧箱入りのため、イベントやキャンペーンの記念品用、特典用、景品用などにおすすめです。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9B4A00F6-5E26-40DE-B41F-96386982158B}"/>
              </a:ext>
            </a:extLst>
          </p:cNvPr>
          <p:cNvPicPr>
            <a:picLocks noChangeAspect="1"/>
          </p:cNvPicPr>
          <p:nvPr/>
        </p:nvPicPr>
        <p:blipFill>
          <a:blip r:embed="rId5"/>
          <a:stretch>
            <a:fillRect/>
          </a:stretch>
        </p:blipFill>
        <p:spPr>
          <a:xfrm>
            <a:off x="694254" y="1411148"/>
            <a:ext cx="3614783" cy="3614783"/>
          </a:xfrm>
          <a:prstGeom prst="rect">
            <a:avLst/>
          </a:prstGeom>
        </p:spPr>
      </p:pic>
    </p:spTree>
    <p:extLst>
      <p:ext uri="{BB962C8B-B14F-4D97-AF65-F5344CB8AC3E}">
        <p14:creationId xmlns:p14="http://schemas.microsoft.com/office/powerpoint/2010/main" val="221137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クリップコンパクトファン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羽根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クッション部分</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6×10×7.7cm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クリップタイプのためスマホや日傘に取り付けることが出来て便利なコンパクトファンです。また卓上としても利用可能なため、さまざまなシーンで幅広く活用でき、おすすめです。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425501-D255-E958-02B7-C300DFCF1576}"/>
              </a:ext>
            </a:extLst>
          </p:cNvPr>
          <p:cNvPicPr>
            <a:picLocks noChangeAspect="1"/>
          </p:cNvPicPr>
          <p:nvPr/>
        </p:nvPicPr>
        <p:blipFill>
          <a:blip r:embed="rId5"/>
          <a:stretch>
            <a:fillRect/>
          </a:stretch>
        </p:blipFill>
        <p:spPr>
          <a:xfrm>
            <a:off x="726633" y="1401795"/>
            <a:ext cx="3618035" cy="3618035"/>
          </a:xfrm>
          <a:prstGeom prst="rect">
            <a:avLst/>
          </a:prstGeom>
        </p:spPr>
      </p:pic>
    </p:spTree>
    <p:extLst>
      <p:ext uri="{BB962C8B-B14F-4D97-AF65-F5344CB8AC3E}">
        <p14:creationId xmlns:p14="http://schemas.microsoft.com/office/powerpoint/2010/main" val="7966061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1189</TotalTime>
  <Words>2785</Words>
  <Application>Microsoft Office PowerPoint</Application>
  <PresentationFormat>画面に合わせる (4:3)</PresentationFormat>
  <Paragraphs>447</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2024-07-31T06:32:21Z</dcterms:modified>
</cp:coreProperties>
</file>