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74"/>
  </p:normalViewPr>
  <p:slideViewPr>
    <p:cSldViewPr snapToGrid="0" snapToObjects="1">
      <p:cViewPr varScale="1">
        <p:scale>
          <a:sx n="82" d="100"/>
          <a:sy n="82" d="100"/>
        </p:scale>
        <p:origin x="78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1371600" y="1143000"/>
            <a:ext cx="4114800" cy="3086100"/>
          </a:xfrm>
          <a:prstGeom prst="rect">
            <a:avLst/>
          </a:prstGeom>
          <a:ln w="0">
            <a:noFill/>
          </a:ln>
        </p:spPr>
      </p:sp>
      <p:sp>
        <p:nvSpPr>
          <p:cNvPr id="8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8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F5C47-60B8-4959-B99C-5BDD68F2690A}"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en-US" sz="1200" b="0" i="0" u="none" strike="noStrike" kern="1200" cap="none" spc="-1" normalizeH="0" baseline="0" noProof="0">
              <a:ln>
                <a:noFill/>
              </a:ln>
              <a:solidFill>
                <a:prstClr val="black"/>
              </a:solidFill>
              <a:effectLst/>
              <a:uLnTx/>
              <a:uFillTx/>
              <a:latin typeface="Times New Roman"/>
            </a:endParaRPr>
          </a:p>
        </p:txBody>
      </p:sp>
    </p:spTree>
    <p:extLst>
      <p:ext uri="{BB962C8B-B14F-4D97-AF65-F5344CB8AC3E}">
        <p14:creationId xmlns:p14="http://schemas.microsoft.com/office/powerpoint/2010/main" val="3093487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29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1383731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66837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682571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244718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85800" y="1122480"/>
            <a:ext cx="7772040" cy="110667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2246883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911320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409813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026916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000389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269826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036318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9543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anchor="b">
            <a:noAutofit/>
          </a:bodyPr>
          <a:lstStyle/>
          <a:p>
            <a:pPr algn="ctr">
              <a:lnSpc>
                <a:spcPct val="90000"/>
              </a:lnSpc>
            </a:pPr>
            <a:r>
              <a:rPr lang="ja-JP" sz="6000" b="0" strike="noStrike" spc="-1">
                <a:solidFill>
                  <a:srgbClr val="000000"/>
                </a:solidFill>
                <a:latin typeface="Calibri Light"/>
              </a:rPr>
              <a:t>マスター タイトルの書式設定</a:t>
            </a:r>
            <a:endParaRPr lang="en-US" sz="6000" b="0" strike="noStrike" spc="-1">
              <a:solidFill>
                <a:srgbClr val="000000"/>
              </a:solidFill>
              <a:latin typeface="Calibri"/>
            </a:endParaRPr>
          </a:p>
        </p:txBody>
      </p:sp>
      <p:sp>
        <p:nvSpPr>
          <p:cNvPr id="8" name="PlaceHolder 2"/>
          <p:cNvSpPr>
            <a:spLocks noGrp="1"/>
          </p:cNvSpPr>
          <p:nvPr>
            <p:ph type="dt"/>
          </p:nvPr>
        </p:nvSpPr>
        <p:spPr>
          <a:xfrm>
            <a:off x="628560" y="6356520"/>
            <a:ext cx="2057040" cy="364680"/>
          </a:xfrm>
          <a:prstGeom prst="rect">
            <a:avLst/>
          </a:prstGeom>
          <a:noFill/>
          <a:ln w="0">
            <a:noFill/>
          </a:ln>
        </p:spPr>
        <p:txBody>
          <a:bodyPr anchor="ctr">
            <a:noAutofit/>
          </a:bodyPr>
          <a:lstStyle/>
          <a:p>
            <a:pPr>
              <a:lnSpc>
                <a:spcPct val="100000"/>
              </a:lnSpc>
            </a:pPr>
            <a:fld id="{92795484-5F89-4350-9A94-B43A378258C8}" type="datetime">
              <a:rPr lang="en-US" sz="1200" b="0" strike="noStrike" spc="-1">
                <a:solidFill>
                  <a:srgbClr val="8B8B8B"/>
                </a:solidFill>
                <a:latin typeface="Calibri"/>
              </a:rPr>
              <a:t>8/1/2024</a:t>
            </a:fld>
            <a:endParaRPr lang="en-U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a:noFill/>
          <a:ln w="0">
            <a:noFill/>
          </a:ln>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a:noFill/>
          <a:ln w="0">
            <a:noFill/>
          </a:ln>
        </p:spPr>
        <p:txBody>
          <a:bodyPr anchor="ctr">
            <a:noAutofit/>
          </a:bodyPr>
          <a:lstStyle/>
          <a:p>
            <a:pPr algn="r">
              <a:lnSpc>
                <a:spcPct val="100000"/>
              </a:lnSpc>
            </a:pPr>
            <a:fld id="{93E65D6E-C358-422E-8923-DC3E42D038D7}" type="slidenum">
              <a:rPr lang="en-US" sz="1200" b="0" strike="noStrike" spc="-1">
                <a:solidFill>
                  <a:srgbClr val="8B8B8B"/>
                </a:solidFill>
                <a:latin typeface="Calibri"/>
              </a:rPr>
              <a:t>‹#›</a:t>
            </a:fld>
            <a:endParaRPr lang="en-US" sz="1200" b="0" strike="noStrike" spc="-1">
              <a:latin typeface="Times New Roman"/>
            </a:endParaRPr>
          </a:p>
        </p:txBody>
      </p:sp>
      <p:sp>
        <p:nvSpPr>
          <p:cNvPr id="4" name="正方形/長方形 7"/>
          <p:cNvSpPr/>
          <p:nvPr/>
        </p:nvSpPr>
        <p:spPr>
          <a:xfrm>
            <a:off x="279360" y="1295280"/>
            <a:ext cx="4471200" cy="5081400"/>
          </a:xfrm>
          <a:prstGeom prst="rect">
            <a:avLst/>
          </a:prstGeom>
          <a:solidFill>
            <a:schemeClr val="bg1"/>
          </a:solidFill>
          <a:ln>
            <a:noFill/>
          </a:ln>
          <a:effectLst>
            <a:outerShdw blurRad="127080" dist="50402"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760" cy="60300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2800" b="0" strike="noStrike" spc="-1">
                <a:solidFill>
                  <a:srgbClr val="000000"/>
                </a:solidFill>
                <a:latin typeface="Calibri"/>
              </a:rPr>
              <a:t>クリックしてアウトラインのテキストを編集</a:t>
            </a:r>
            <a:endParaRPr lang="en-US" sz="2800" b="0" strike="noStrike" spc="-1">
              <a:solidFill>
                <a:srgbClr val="000000"/>
              </a:solidFill>
              <a:latin typeface="Calibri"/>
            </a:endParaRP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2</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3</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4</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5</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6</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7</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p:txBody>
      </p:sp>
    </p:spTree>
    <p:extLst>
      <p:ext uri="{BB962C8B-B14F-4D97-AF65-F5344CB8AC3E}">
        <p14:creationId xmlns:p14="http://schemas.microsoft.com/office/powerpoint/2010/main" val="29723283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bmp"/><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bmp"/><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bmp"/><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bmp"/><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bmp"/><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24.bmp"/><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26.bmp"/><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24.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24.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24.xml"/><Relationship Id="rId5" Type="http://schemas.openxmlformats.org/officeDocument/2006/relationships/image" Target="../media/image33.jpe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bmp"/><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3B95123-B01D-0D45-B1AA-1A95585B01A2}"/>
              </a:ext>
            </a:extLst>
          </p:cNvPr>
          <p:cNvPicPr>
            <a:picLocks noChangeAspect="1"/>
          </p:cNvPicPr>
          <p:nvPr/>
        </p:nvPicPr>
        <p:blipFill>
          <a:blip r:embed="rId5"/>
          <a:stretch>
            <a:fillRect/>
          </a:stretch>
        </p:blipFill>
        <p:spPr>
          <a:xfrm>
            <a:off x="867784" y="1597412"/>
            <a:ext cx="3175000" cy="317500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キャンバススクエアファスナーポーチ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W125×H125×D80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小さめのぬいぐるみなら、すっぽり収納できるキャンバス生地を使ったスクエアポーチの</a:t>
            </a:r>
            <a:r>
              <a:rPr lang="en-US" altLang="ja-JP" sz="1600" dirty="0"/>
              <a:t>S</a:t>
            </a:r>
            <a:r>
              <a:rPr lang="ja-JP" altLang="en-US" sz="1600" dirty="0"/>
              <a:t>サイズ。ファスナーはぐるりと大きく開く仕様なので、持ち歩き用のコスメポーチとしても最適です。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94AE8EDC-22DA-B5B0-FA06-3FFD42BB9D08}"/>
              </a:ext>
            </a:extLst>
          </p:cNvPr>
          <p:cNvPicPr>
            <a:picLocks noChangeAspect="1"/>
          </p:cNvPicPr>
          <p:nvPr/>
        </p:nvPicPr>
        <p:blipFill>
          <a:blip r:embed="rId5"/>
          <a:stretch>
            <a:fillRect/>
          </a:stretch>
        </p:blipFill>
        <p:spPr>
          <a:xfrm>
            <a:off x="665943" y="1388713"/>
            <a:ext cx="3676650" cy="3676650"/>
          </a:xfrm>
          <a:prstGeom prst="rect">
            <a:avLst/>
          </a:prstGeom>
        </p:spPr>
      </p:pic>
    </p:spTree>
    <p:extLst>
      <p:ext uri="{BB962C8B-B14F-4D97-AF65-F5344CB8AC3E}">
        <p14:creationId xmlns:p14="http://schemas.microsoft.com/office/powerpoint/2010/main" val="123753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涼感フェイスタオル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他</a:t>
            </a:r>
          </a:p>
          <a:p>
            <a:r>
              <a:rPr lang="ja-JP" altLang="en-US" sz="900" dirty="0">
                <a:latin typeface="Meiryo UI" panose="020B0604030504040204" pitchFamily="34" charset="-128"/>
                <a:ea typeface="Meiryo UI" panose="020B0604030504040204" pitchFamily="34" charset="-128"/>
              </a:rPr>
              <a:t>サイズ：タオル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850×340(mm)</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120×160〈mm〉</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底面</a:t>
            </a:r>
            <a:r>
              <a:rPr lang="en-US" altLang="ja-JP" sz="900" dirty="0">
                <a:latin typeface="Meiryo UI" panose="020B0604030504040204" pitchFamily="34" charset="-128"/>
                <a:ea typeface="Meiryo UI" panose="020B0604030504040204" pitchFamily="34" charset="-128"/>
              </a:rPr>
              <a:t>)/φ57(mm)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水に濡らすとひんやりとした涼感を得ることができるフェイスタオルです。暑い夏の屋外イベントなどでは熱中症対策用としても非常に有効なため、ノベルティ用としてもおすすめです。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81836EF-2A23-5D85-AC74-A52244ECECD2}"/>
              </a:ext>
            </a:extLst>
          </p:cNvPr>
          <p:cNvPicPr>
            <a:picLocks noChangeAspect="1"/>
          </p:cNvPicPr>
          <p:nvPr/>
        </p:nvPicPr>
        <p:blipFill>
          <a:blip r:embed="rId5"/>
          <a:stretch>
            <a:fillRect/>
          </a:stretch>
        </p:blipFill>
        <p:spPr>
          <a:xfrm>
            <a:off x="724120" y="1395261"/>
            <a:ext cx="3619302" cy="3619302"/>
          </a:xfrm>
          <a:prstGeom prst="rect">
            <a:avLst/>
          </a:prstGeom>
        </p:spPr>
      </p:pic>
    </p:spTree>
    <p:extLst>
      <p:ext uri="{BB962C8B-B14F-4D97-AF65-F5344CB8AC3E}">
        <p14:creationId xmlns:p14="http://schemas.microsoft.com/office/powerpoint/2010/main" val="1325108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キャンバスラウンドティッシュポーチ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W200×H140×D90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マチ付きで収納力がある、見た目もかわいらしいラウンドデザインのティッシュポーチ。カラーバリエーションも豊富なので、推し活グッズとしてノベルティ・物販グッズとして幅広く使えます。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A05ACD00-9F28-9ED7-051C-6ED626113196}"/>
              </a:ext>
            </a:extLst>
          </p:cNvPr>
          <p:cNvPicPr>
            <a:picLocks noChangeAspect="1"/>
          </p:cNvPicPr>
          <p:nvPr/>
        </p:nvPicPr>
        <p:blipFill>
          <a:blip r:embed="rId5"/>
          <a:stretch>
            <a:fillRect/>
          </a:stretch>
        </p:blipFill>
        <p:spPr>
          <a:xfrm>
            <a:off x="642805" y="1372669"/>
            <a:ext cx="3678255" cy="3678255"/>
          </a:xfrm>
          <a:prstGeom prst="rect">
            <a:avLst/>
          </a:prstGeom>
        </p:spPr>
      </p:pic>
    </p:spTree>
    <p:extLst>
      <p:ext uri="{BB962C8B-B14F-4D97-AF65-F5344CB8AC3E}">
        <p14:creationId xmlns:p14="http://schemas.microsoft.com/office/powerpoint/2010/main" val="2602457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涼感マフラータオル 抗菌タイプ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ボトル ケース付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カラー展開：全</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ポリエステル、ボトル</a:t>
            </a:r>
            <a:r>
              <a:rPr lang="en-US" altLang="ja-JP" sz="1000" dirty="0">
                <a:latin typeface="Meiryo UI" panose="020B0604030504040204" pitchFamily="34" charset="-128"/>
                <a:ea typeface="Meiryo UI" panose="020B0604030504040204" pitchFamily="34" charset="-128"/>
              </a:rPr>
              <a:t>/PET </a:t>
            </a:r>
            <a:r>
              <a:rPr lang="ja-JP" altLang="en-US" sz="1000" dirty="0">
                <a:latin typeface="Meiryo UI" panose="020B0604030504040204" pitchFamily="34" charset="-128"/>
                <a:ea typeface="Meiryo UI" panose="020B0604030504040204" pitchFamily="34" charset="-128"/>
              </a:rPr>
              <a:t>他</a:t>
            </a:r>
          </a:p>
          <a:p>
            <a:r>
              <a:rPr lang="ja-JP" altLang="en-US" sz="1000" dirty="0">
                <a:latin typeface="Meiryo UI" panose="020B0604030504040204" pitchFamily="34" charset="-128"/>
                <a:ea typeface="Meiryo UI" panose="020B0604030504040204" pitchFamily="34" charset="-128"/>
              </a:rPr>
              <a:t>サイズ：タオル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900×200(mm)</a:t>
            </a:r>
            <a:r>
              <a:rPr lang="ja-JP" altLang="en-US" sz="1000" dirty="0">
                <a:latin typeface="Meiryo UI" panose="020B0604030504040204" pitchFamily="34" charset="-128"/>
                <a:ea typeface="Meiryo UI" panose="020B0604030504040204" pitchFamily="34" charset="-128"/>
              </a:rPr>
              <a:t>、ボトル</a:t>
            </a:r>
            <a:r>
              <a:rPr lang="en-US" altLang="ja-JP" sz="1000" dirty="0">
                <a:latin typeface="Meiryo UI" panose="020B0604030504040204" pitchFamily="34" charset="-128"/>
                <a:ea typeface="Meiryo UI" panose="020B0604030504040204" pitchFamily="34" charset="-128"/>
              </a:rPr>
              <a:t>/φ67×159(mm)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袋、紙箱</a:t>
            </a:r>
          </a:p>
          <a:p>
            <a:r>
              <a:rPr lang="ja-JP" altLang="en-US" sz="1000" dirty="0">
                <a:latin typeface="Meiryo UI" panose="020B0604030504040204" pitchFamily="34" charset="-128"/>
                <a:ea typeface="Meiryo UI" panose="020B0604030504040204" pitchFamily="34" charset="-128"/>
              </a:rPr>
              <a:t>備考：取説付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水に濡らして絞るだけでひんやりと気持ち良い涼感マフラータオルと専用のボトルケースです。ボトルは持ち手付きのため携帯するのにも便利で、スポーツイベントの特典用などに人気です。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46CBD42-2B54-C8E1-E2B0-648FD640CCBC}"/>
              </a:ext>
            </a:extLst>
          </p:cNvPr>
          <p:cNvPicPr>
            <a:picLocks noChangeAspect="1"/>
          </p:cNvPicPr>
          <p:nvPr/>
        </p:nvPicPr>
        <p:blipFill>
          <a:blip r:embed="rId5"/>
          <a:stretch>
            <a:fillRect/>
          </a:stretch>
        </p:blipFill>
        <p:spPr>
          <a:xfrm>
            <a:off x="677087" y="1393370"/>
            <a:ext cx="3666335" cy="3666335"/>
          </a:xfrm>
          <a:prstGeom prst="rect">
            <a:avLst/>
          </a:prstGeom>
        </p:spPr>
      </p:pic>
    </p:spTree>
    <p:extLst>
      <p:ext uri="{BB962C8B-B14F-4D97-AF65-F5344CB8AC3E}">
        <p14:creationId xmlns:p14="http://schemas.microsoft.com/office/powerpoint/2010/main" val="1377479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ラバーウッドスタンド ワイド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120×70×17mm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無機質なデスク上にナチュラルな温もりを与えてくれる、ゴムの木の素材で作られたワイド型のウッドスタンドです。オリジナルデザインの名入れ印刷も可能ですのでノベルティ用におすすめです。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BF1D335-8003-D84C-9372-4AC902B34842}"/>
              </a:ext>
            </a:extLst>
          </p:cNvPr>
          <p:cNvPicPr>
            <a:picLocks noChangeAspect="1"/>
          </p:cNvPicPr>
          <p:nvPr/>
        </p:nvPicPr>
        <p:blipFill>
          <a:blip r:embed="rId5"/>
          <a:stretch>
            <a:fillRect/>
          </a:stretch>
        </p:blipFill>
        <p:spPr>
          <a:xfrm>
            <a:off x="575320" y="1496155"/>
            <a:ext cx="3691609" cy="3542621"/>
          </a:xfrm>
          <a:prstGeom prst="rect">
            <a:avLst/>
          </a:prstGeom>
        </p:spPr>
      </p:pic>
    </p:spTree>
    <p:extLst>
      <p:ext uri="{BB962C8B-B14F-4D97-AF65-F5344CB8AC3E}">
        <p14:creationId xmlns:p14="http://schemas.microsoft.com/office/powerpoint/2010/main" val="3702779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ハンドストラップ付き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樹脂、ポリプロピレンハンドストラップ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サイズ：ハンディファン時</a:t>
            </a:r>
            <a:r>
              <a:rPr lang="en-US" altLang="ja-JP" sz="900" dirty="0">
                <a:latin typeface="Meiryo UI" panose="020B0604030504040204" pitchFamily="34" charset="-128"/>
                <a:ea typeface="Meiryo UI" panose="020B0604030504040204" pitchFamily="34" charset="-128"/>
              </a:rPr>
              <a:t>:160×78×60mm</a:t>
            </a:r>
            <a:r>
              <a:rPr lang="ja-JP" altLang="en-US" sz="900" dirty="0">
                <a:latin typeface="Meiryo UI" panose="020B0604030504040204" pitchFamily="34" charset="-128"/>
                <a:ea typeface="Meiryo UI" panose="020B0604030504040204" pitchFamily="34" charset="-128"/>
              </a:rPr>
              <a:t>卓上ファン時</a:t>
            </a:r>
            <a:r>
              <a:rPr lang="en-US" altLang="ja-JP" sz="900" dirty="0">
                <a:latin typeface="Meiryo UI" panose="020B0604030504040204" pitchFamily="34" charset="-128"/>
                <a:ea typeface="Meiryo UI" panose="020B0604030504040204" pitchFamily="34" charset="-128"/>
              </a:rPr>
              <a:t>:115×78×60mm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124×84×64mm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備考：名入れ可能、単四乾電池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本体、ハンドストラップ</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持ち手を回すことでスタンドファンとしても利用可能で便利なハンディファンです。今や暑い夏の必須アイテムでもあり、何個あっても困らないためイベント等の特典用としておすすめです。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18C61AA-8785-50FA-3498-3B8CA43DCE30}"/>
              </a:ext>
            </a:extLst>
          </p:cNvPr>
          <p:cNvPicPr>
            <a:picLocks noChangeAspect="1"/>
          </p:cNvPicPr>
          <p:nvPr/>
        </p:nvPicPr>
        <p:blipFill>
          <a:blip r:embed="rId5"/>
          <a:stretch>
            <a:fillRect/>
          </a:stretch>
        </p:blipFill>
        <p:spPr>
          <a:xfrm>
            <a:off x="749528" y="1420639"/>
            <a:ext cx="3534532" cy="3534532"/>
          </a:xfrm>
          <a:prstGeom prst="rect">
            <a:avLst/>
          </a:prstGeom>
        </p:spPr>
      </p:pic>
    </p:spTree>
    <p:extLst>
      <p:ext uri="{BB962C8B-B14F-4D97-AF65-F5344CB8AC3E}">
        <p14:creationId xmlns:p14="http://schemas.microsoft.com/office/powerpoint/2010/main" val="2332221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キレイキレイ薬用泡ハンドソープ</a:t>
            </a:r>
            <a:r>
              <a:rPr lang="en-US" altLang="ja-JP" sz="2000" dirty="0">
                <a:solidFill>
                  <a:schemeClr val="bg1"/>
                </a:solidFill>
                <a:latin typeface="Meiryo UI" panose="020B0604030504040204" pitchFamily="34" charset="-128"/>
                <a:ea typeface="Meiryo UI" panose="020B0604030504040204" pitchFamily="34" charset="-128"/>
              </a:rPr>
              <a:t>250ml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402291"/>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9.5×6.4×15.6cm</a:t>
            </a:r>
          </a:p>
          <a:p>
            <a:r>
              <a:rPr lang="ja-JP" altLang="en-US" sz="1000" dirty="0">
                <a:latin typeface="Meiryo UI" panose="020B0604030504040204" pitchFamily="34" charset="-128"/>
                <a:ea typeface="Meiryo UI" panose="020B0604030504040204" pitchFamily="34" charset="-128"/>
              </a:rPr>
              <a:t>備考：ライオン製品各種取混ぜ</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カートン以上にてお申し込みください。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a:t>
            </a:r>
            <a:r>
              <a:rPr lang="ja-JP" altLang="en-US" sz="1600" dirty="0"/>
              <a:t>ライオン</a:t>
            </a:r>
            <a:r>
              <a:rPr lang="en-US" altLang="ja-JP" sz="1600" dirty="0"/>
              <a:t>』</a:t>
            </a:r>
            <a:r>
              <a:rPr lang="ja-JP" altLang="en-US" sz="1600" dirty="0"/>
              <a:t>の人気商品、泡タイプの薬用ハンドソープです。殺菌成分が配合されているため手肌を清潔に保てます。日常的に使う消耗品のため、ノベルティ用などとしても喜ばれます。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D50BDFC8-8019-8A7C-A451-08EA38CFB7F4}"/>
              </a:ext>
            </a:extLst>
          </p:cNvPr>
          <p:cNvPicPr>
            <a:picLocks noChangeAspect="1"/>
          </p:cNvPicPr>
          <p:nvPr/>
        </p:nvPicPr>
        <p:blipFill>
          <a:blip r:embed="rId5"/>
          <a:stretch>
            <a:fillRect/>
          </a:stretch>
        </p:blipFill>
        <p:spPr>
          <a:xfrm>
            <a:off x="699277" y="1503126"/>
            <a:ext cx="3559419" cy="3559419"/>
          </a:xfrm>
          <a:prstGeom prst="rect">
            <a:avLst/>
          </a:prstGeom>
        </p:spPr>
      </p:pic>
    </p:spTree>
    <p:extLst>
      <p:ext uri="{BB962C8B-B14F-4D97-AF65-F5344CB8AC3E}">
        <p14:creationId xmlns:p14="http://schemas.microsoft.com/office/powerpoint/2010/main" val="3356272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ナイロンランドリーバッグ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11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420×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530mm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背負えて両手を自由にさせられることから部活やサークルのオリジナルグッズ用としても人気の高い、ナップサック型のランドリーバッグ。ナイロン素材のため軽くて丈夫で発色の良さも魅力です。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4DC8378F-3988-AAE0-6F76-1BDEA405EF04}"/>
              </a:ext>
            </a:extLst>
          </p:cNvPr>
          <p:cNvPicPr>
            <a:picLocks noChangeAspect="1"/>
          </p:cNvPicPr>
          <p:nvPr/>
        </p:nvPicPr>
        <p:blipFill>
          <a:blip r:embed="rId5"/>
          <a:stretch>
            <a:fillRect/>
          </a:stretch>
        </p:blipFill>
        <p:spPr>
          <a:xfrm>
            <a:off x="691255" y="1349332"/>
            <a:ext cx="3692086" cy="3692086"/>
          </a:xfrm>
          <a:prstGeom prst="rect">
            <a:avLst/>
          </a:prstGeom>
        </p:spPr>
      </p:pic>
    </p:spTree>
    <p:extLst>
      <p:ext uri="{BB962C8B-B14F-4D97-AF65-F5344CB8AC3E}">
        <p14:creationId xmlns:p14="http://schemas.microsoft.com/office/powerpoint/2010/main" val="21257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デイリーユース</a:t>
            </a:r>
            <a:r>
              <a:rPr lang="en"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152×216×13mm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考：ブルー・レッド・ネイビー・ブラック・ホワイト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ノベルティ用として人気が高く、どんな用途にも利用できる</a:t>
            </a:r>
            <a:r>
              <a:rPr lang="en-US" altLang="ja-JP" sz="1600" dirty="0">
                <a:latin typeface="Meiryo UI" panose="020B0604030504040204" pitchFamily="34" charset="-128"/>
                <a:ea typeface="Meiryo UI" panose="020B0604030504040204" pitchFamily="34" charset="-128"/>
              </a:rPr>
              <a:t>5</a:t>
            </a:r>
            <a:r>
              <a:rPr lang="en" altLang="ja-JP" sz="1600" dirty="0">
                <a:latin typeface="Meiryo UI" panose="020B0604030504040204" pitchFamily="34" charset="-128"/>
                <a:ea typeface="Meiryo UI" panose="020B0604030504040204" pitchFamily="34" charset="-128"/>
              </a:rPr>
              <a:t>mm</a:t>
            </a:r>
            <a:r>
              <a:rPr lang="ja-JP" altLang="en-US" sz="1600">
                <a:latin typeface="Meiryo UI" panose="020B0604030504040204" pitchFamily="34" charset="-128"/>
                <a:ea typeface="Meiryo UI" panose="020B0604030504040204" pitchFamily="34" charset="-128"/>
              </a:rPr>
              <a:t>方眼の</a:t>
            </a:r>
            <a:r>
              <a:rPr lang="en"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ノートです。カラーバリエーションはホワイト、ブラック、ネイビー、ブルー、レッドの</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A7E47D4-850A-876E-6351-6B90063881A9}"/>
              </a:ext>
            </a:extLst>
          </p:cNvPr>
          <p:cNvPicPr>
            <a:picLocks noChangeAspect="1"/>
          </p:cNvPicPr>
          <p:nvPr/>
        </p:nvPicPr>
        <p:blipFill>
          <a:blip r:embed="rId5"/>
          <a:stretch>
            <a:fillRect/>
          </a:stretch>
        </p:blipFill>
        <p:spPr>
          <a:xfrm>
            <a:off x="681146" y="1411148"/>
            <a:ext cx="3612464" cy="3612464"/>
          </a:xfrm>
          <a:prstGeom prst="rect">
            <a:avLst/>
          </a:prstGeom>
        </p:spPr>
      </p:pic>
    </p:spTree>
    <p:extLst>
      <p:ext uri="{BB962C8B-B14F-4D97-AF65-F5344CB8AC3E}">
        <p14:creationId xmlns:p14="http://schemas.microsoft.com/office/powerpoint/2010/main" val="519984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変身シンプルファン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サイズ：ハンディファン</a:t>
            </a:r>
            <a:r>
              <a:rPr lang="en-US" altLang="ja-JP" sz="900" dirty="0">
                <a:latin typeface="Meiryo UI" panose="020B0604030504040204" pitchFamily="34" charset="-128"/>
                <a:ea typeface="Meiryo UI" panose="020B0604030504040204" pitchFamily="34" charset="-128"/>
              </a:rPr>
              <a:t>/173×87×33mm</a:t>
            </a:r>
            <a:r>
              <a:rPr lang="ja-JP" altLang="en-US" sz="900" dirty="0">
                <a:latin typeface="Meiryo UI" panose="020B0604030504040204" pitchFamily="34" charset="-128"/>
                <a:ea typeface="Meiryo UI" panose="020B0604030504040204" pitchFamily="34" charset="-128"/>
              </a:rPr>
              <a:t>、デスクファン</a:t>
            </a:r>
            <a:r>
              <a:rPr lang="en-US" altLang="ja-JP" sz="900" dirty="0">
                <a:latin typeface="Meiryo UI" panose="020B0604030504040204" pitchFamily="34" charset="-128"/>
                <a:ea typeface="Meiryo UI" panose="020B0604030504040204" pitchFamily="34" charset="-128"/>
              </a:rPr>
              <a:t>/122×89×33mm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持ち手部分をくるっと回すとコンパクトになる上にスタンドとしても利用でくる</a:t>
            </a:r>
            <a:r>
              <a:rPr lang="en-US" altLang="ja-JP" sz="1600" dirty="0"/>
              <a:t>2WAY</a:t>
            </a:r>
            <a:r>
              <a:rPr lang="ja-JP" altLang="en-US" sz="1600" dirty="0"/>
              <a:t>ファンです。暑い夏のイベントやキャンペーンにおける特典や景品などにもおすすめのアイテムです。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B9BE0872-CF7A-D275-CFA6-17A804E55BA1}"/>
              </a:ext>
            </a:extLst>
          </p:cNvPr>
          <p:cNvPicPr>
            <a:picLocks noChangeAspect="1"/>
          </p:cNvPicPr>
          <p:nvPr/>
        </p:nvPicPr>
        <p:blipFill>
          <a:blip r:embed="rId5"/>
          <a:stretch>
            <a:fillRect/>
          </a:stretch>
        </p:blipFill>
        <p:spPr>
          <a:xfrm>
            <a:off x="776031" y="1473483"/>
            <a:ext cx="3498565" cy="3498565"/>
          </a:xfrm>
          <a:prstGeom prst="rect">
            <a:avLst/>
          </a:prstGeom>
        </p:spPr>
      </p:pic>
    </p:spTree>
    <p:extLst>
      <p:ext uri="{BB962C8B-B14F-4D97-AF65-F5344CB8AC3E}">
        <p14:creationId xmlns:p14="http://schemas.microsoft.com/office/powerpoint/2010/main" val="253082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卓上コンパクトクリーナー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 ブラシ部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 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ポリプロピレン・ナイロン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8.3cm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5.8cm </a:t>
            </a:r>
            <a:r>
              <a:rPr lang="ja-JP" altLang="en-US" sz="900" dirty="0">
                <a:latin typeface="Meiryo UI" panose="020B0604030504040204" pitchFamily="34" charset="-128"/>
                <a:ea typeface="Meiryo UI" panose="020B0604030504040204" pitchFamily="34" charset="-128"/>
              </a:rPr>
              <a:t>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5.5cm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107.8g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デスク周りのお掃除にとっても役立つ、手の平サイズで持ち歩きにも便利なコンパクトクリーナーです。オリジナル名入れも可能なアイテムですので、ノベルティ用等にもおすすめです。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1E265EA-70EC-51C7-D4CE-C334C54ACEAA}"/>
              </a:ext>
            </a:extLst>
          </p:cNvPr>
          <p:cNvPicPr>
            <a:picLocks noChangeAspect="1"/>
          </p:cNvPicPr>
          <p:nvPr/>
        </p:nvPicPr>
        <p:blipFill>
          <a:blip r:embed="rId5"/>
          <a:stretch>
            <a:fillRect/>
          </a:stretch>
        </p:blipFill>
        <p:spPr>
          <a:xfrm>
            <a:off x="712385" y="1388836"/>
            <a:ext cx="3662088" cy="3662088"/>
          </a:xfrm>
          <a:prstGeom prst="rect">
            <a:avLst/>
          </a:prstGeom>
        </p:spPr>
      </p:pic>
    </p:spTree>
    <p:extLst>
      <p:ext uri="{BB962C8B-B14F-4D97-AF65-F5344CB8AC3E}">
        <p14:creationId xmlns:p14="http://schemas.microsoft.com/office/powerpoint/2010/main" val="2741999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今治さくらづつみ ハンドタオル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330×330mm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生産国：日本</a:t>
            </a:r>
          </a:p>
          <a:p>
            <a:r>
              <a:rPr lang="ja-JP" altLang="en-US" sz="900" dirty="0">
                <a:latin typeface="Meiryo UI" panose="020B0604030504040204" pitchFamily="34" charset="-128"/>
                <a:ea typeface="Meiryo UI" panose="020B0604030504040204" pitchFamily="34" charset="-128"/>
              </a:rPr>
              <a:t>備考：認定番号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第</a:t>
            </a:r>
            <a:r>
              <a:rPr lang="en-US" altLang="ja-JP" sz="900" dirty="0">
                <a:latin typeface="Meiryo UI" panose="020B0604030504040204" pitchFamily="34" charset="-128"/>
                <a:ea typeface="Meiryo UI" panose="020B0604030504040204" pitchFamily="34" charset="-128"/>
              </a:rPr>
              <a:t>2020-1368</a:t>
            </a:r>
            <a:r>
              <a:rPr lang="ja-JP" altLang="en-US" sz="900" dirty="0">
                <a:latin typeface="Meiryo UI" panose="020B0604030504040204" pitchFamily="34" charset="-128"/>
                <a:ea typeface="Meiryo UI" panose="020B0604030504040204" pitchFamily="34" charset="-128"/>
              </a:rPr>
              <a:t>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コンパクトサイズで持ち歩きに適したハンドタオル。優しい肌触りと高い吸水性で有名な今治産という点も高ポイント。水辺を彩る桜デザインがとっても上品で喜ばること間違いなし。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A53107B4-24C3-E685-A975-EF950E856E04}"/>
              </a:ext>
            </a:extLst>
          </p:cNvPr>
          <p:cNvPicPr>
            <a:picLocks noChangeAspect="1"/>
          </p:cNvPicPr>
          <p:nvPr/>
        </p:nvPicPr>
        <p:blipFill>
          <a:blip r:embed="rId5"/>
          <a:stretch>
            <a:fillRect/>
          </a:stretch>
        </p:blipFill>
        <p:spPr>
          <a:xfrm>
            <a:off x="680763" y="1371901"/>
            <a:ext cx="3618035" cy="3618035"/>
          </a:xfrm>
          <a:prstGeom prst="rect">
            <a:avLst/>
          </a:prstGeom>
        </p:spPr>
      </p:pic>
    </p:spTree>
    <p:extLst>
      <p:ext uri="{BB962C8B-B14F-4D97-AF65-F5344CB8AC3E}">
        <p14:creationId xmlns:p14="http://schemas.microsoft.com/office/powerpoint/2010/main" val="3598317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10"/>
          <p:cNvPicPr/>
          <p:nvPr/>
        </p:nvPicPr>
        <p:blipFill>
          <a:blip r:embed="rId3"/>
          <a:stretch/>
        </p:blipFill>
        <p:spPr>
          <a:xfrm>
            <a:off x="5100120" y="4667760"/>
            <a:ext cx="721800" cy="795240"/>
          </a:xfrm>
          <a:prstGeom prst="rect">
            <a:avLst/>
          </a:prstGeom>
          <a:ln w="0">
            <a:noFill/>
          </a:ln>
        </p:spPr>
      </p:pic>
      <p:pic>
        <p:nvPicPr>
          <p:cNvPr id="50" name="図 7"/>
          <p:cNvPicPr/>
          <p:nvPr/>
        </p:nvPicPr>
        <p:blipFill>
          <a:blip r:embed="rId4"/>
          <a:stretch/>
        </p:blipFill>
        <p:spPr>
          <a:xfrm>
            <a:off x="5096880" y="3119040"/>
            <a:ext cx="703800" cy="815760"/>
          </a:xfrm>
          <a:prstGeom prst="rect">
            <a:avLst/>
          </a:prstGeom>
          <a:ln w="0">
            <a:noFill/>
          </a:ln>
        </p:spPr>
      </p:pic>
      <p:sp>
        <p:nvSpPr>
          <p:cNvPr id="51" name="テキスト ボックス 2"/>
          <p:cNvSpPr/>
          <p:nvPr/>
        </p:nvSpPr>
        <p:spPr>
          <a:xfrm>
            <a:off x="1098720" y="596520"/>
            <a:ext cx="775008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涼感マフラータオル</a:t>
            </a:r>
            <a:r>
              <a:rPr kumimoji="1" lang="en-US" sz="2000" b="0" i="0" u="none" strike="noStrike" kern="1200" cap="none" spc="-1" normalizeH="0" baseline="0" noProof="0">
                <a:ln>
                  <a:noFill/>
                </a:ln>
                <a:solidFill>
                  <a:srgbClr val="FFFFFF"/>
                </a:solidFill>
                <a:effectLst/>
                <a:uLnTx/>
                <a:uFillTx/>
                <a:latin typeface="Meiryo UI"/>
                <a:ea typeface="Meiryo UI"/>
              </a:rPr>
              <a:t>(</a:t>
            </a:r>
            <a:r>
              <a:rPr kumimoji="1" lang="ja-JP" altLang="en-US" sz="2000" b="0" i="0" u="none" strike="noStrike" kern="1200" cap="none" spc="-1" normalizeH="0" baseline="0" noProof="0">
                <a:ln>
                  <a:noFill/>
                </a:ln>
                <a:solidFill>
                  <a:srgbClr val="FFFFFF"/>
                </a:solidFill>
                <a:effectLst/>
                <a:uLnTx/>
                <a:uFillTx/>
                <a:latin typeface="Meiryo UI"/>
                <a:ea typeface="Meiryo UI"/>
              </a:rPr>
              <a:t>巾着付</a:t>
            </a:r>
            <a:r>
              <a:rPr kumimoji="1" lang="en-US" sz="2000" b="0" i="0" u="none" strike="noStrike" kern="1200" cap="none" spc="-1" normalizeH="0" baseline="0" noProof="0">
                <a:ln>
                  <a:noFill/>
                </a:ln>
                <a:solidFill>
                  <a:srgbClr val="FFFFFF"/>
                </a:solidFill>
                <a:effectLst/>
                <a:uLnTx/>
                <a:uFillTx/>
                <a:latin typeface="Meiryo UI"/>
                <a:ea typeface="Meiryo UI"/>
              </a:rPr>
              <a:t>)</a:t>
            </a:r>
            <a:endParaRPr kumimoji="1" lang="en-US" sz="2000" b="0" i="0" u="none" strike="noStrike" kern="1200" cap="none" spc="-1" normalizeH="0" baseline="0" noProof="0">
              <a:ln>
                <a:noFill/>
              </a:ln>
              <a:solidFill>
                <a:prstClr val="black"/>
              </a:solidFill>
              <a:effectLst/>
              <a:uLnTx/>
              <a:uFillTx/>
              <a:latin typeface="Arial"/>
            </a:endParaRPr>
          </a:p>
        </p:txBody>
      </p:sp>
      <p:sp>
        <p:nvSpPr>
          <p:cNvPr id="52" name="テキスト ボックス 53"/>
          <p:cNvSpPr/>
          <p:nvPr/>
        </p:nvSpPr>
        <p:spPr>
          <a:xfrm>
            <a:off x="486000" y="5252040"/>
            <a:ext cx="4140720" cy="9162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材：タオル/</a:t>
            </a:r>
            <a:r>
              <a:rPr kumimoji="1" lang="ja-JP" altLang="en-US" sz="900" b="0" i="0" u="none" strike="noStrike" kern="1200" cap="none" spc="-1" normalizeH="0" baseline="0" noProof="0">
                <a:ln>
                  <a:noFill/>
                </a:ln>
                <a:solidFill>
                  <a:srgbClr val="000000"/>
                </a:solidFill>
                <a:effectLst/>
                <a:uLnTx/>
                <a:uFillTx/>
                <a:latin typeface="Meiryo UI"/>
                <a:ea typeface="Meiryo UI"/>
              </a:rPr>
              <a:t>ポリエステル</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ポリエステル 他</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9"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：タオル</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約</a:t>
            </a:r>
            <a:r>
              <a:rPr kumimoji="1" lang="en-US" sz="900" b="0" i="0" u="none" strike="noStrike" kern="1200" cap="none" spc="-1" normalizeH="0" baseline="0" noProof="0">
                <a:ln>
                  <a:noFill/>
                </a:ln>
                <a:solidFill>
                  <a:srgbClr val="000000"/>
                </a:solidFill>
                <a:effectLst/>
                <a:uLnTx/>
                <a:uFillTx/>
                <a:latin typeface="Meiryo UI"/>
                <a:ea typeface="Meiryo UI"/>
              </a:rPr>
              <a:t>900×200mm</a:t>
            </a:r>
            <a:r>
              <a:rPr kumimoji="1" lang="en-US" altLang="ja-JP"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本体</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約</a:t>
            </a:r>
            <a:r>
              <a:rPr kumimoji="1" lang="en-US" sz="900" b="0" i="0" u="none" strike="noStrike" kern="1200" cap="none" spc="-1" normalizeH="0" baseline="0" noProof="0">
                <a:ln>
                  <a:noFill/>
                </a:ln>
                <a:solidFill>
                  <a:srgbClr val="000000"/>
                </a:solidFill>
                <a:effectLst/>
                <a:uLnTx/>
                <a:uFillTx/>
                <a:latin typeface="Meiryo UI"/>
                <a:ea typeface="Meiryo UI"/>
              </a:rPr>
              <a:t>95×137mm</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底面</a:t>
            </a:r>
            <a:r>
              <a:rPr kumimoji="1" lang="en-US" sz="900" b="0" i="0" u="none" strike="noStrike" kern="1200" cap="none" spc="-1" normalizeH="0" baseline="0" noProof="0">
                <a:ln>
                  <a:noFill/>
                </a:ln>
                <a:solidFill>
                  <a:srgbClr val="000000"/>
                </a:solidFill>
                <a:effectLst/>
                <a:uLnTx/>
                <a:uFillTx/>
                <a:latin typeface="Meiryo UI"/>
                <a:ea typeface="Meiryo UI"/>
              </a:rPr>
              <a:t>)/φ57mm</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（包装形態：</a:t>
            </a:r>
            <a:r>
              <a:rPr kumimoji="1" lang="en-US" sz="900" b="0" i="0" u="none" strike="noStrike" kern="1200" cap="none" spc="-1" normalizeH="0" baseline="0" noProof="0">
                <a:ln>
                  <a:noFill/>
                </a:ln>
                <a:solidFill>
                  <a:srgbClr val="000000"/>
                </a:solidFill>
                <a:effectLst/>
                <a:uLnTx/>
                <a:uFillTx/>
                <a:latin typeface="Meiryo UI"/>
                <a:ea typeface="Meiryo UI"/>
              </a:rPr>
              <a:t>OPP</a:t>
            </a:r>
            <a:r>
              <a:rPr kumimoji="1" lang="ja-JP" altLang="en-US" sz="900" b="0" i="0" u="none" strike="noStrike" kern="1200" cap="none" spc="-1" normalizeH="0" baseline="0" noProof="0">
                <a:ln>
                  <a:noFill/>
                </a:ln>
                <a:solidFill>
                  <a:srgbClr val="000000"/>
                </a:solidFill>
                <a:effectLst/>
                <a:uLnTx/>
                <a:uFillTx/>
                <a:latin typeface="Meiryo UI"/>
                <a:ea typeface="Meiryo UI"/>
              </a:rPr>
              <a:t>袋</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台紙） </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付属品：取説付</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台紙面</a:t>
            </a:r>
            <a:r>
              <a:rPr kumimoji="1" lang="en-US"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考：ブルー、ホワイト</a:t>
            </a:r>
            <a:endParaRPr kumimoji="1" lang="en-US" sz="900" b="0" i="0" u="none" strike="noStrike" kern="1200" cap="none" spc="-1" normalizeH="0" baseline="0" noProof="0">
              <a:ln>
                <a:noFill/>
              </a:ln>
              <a:solidFill>
                <a:prstClr val="black"/>
              </a:solidFill>
              <a:effectLst/>
              <a:uLnTx/>
              <a:uFillTx/>
              <a:latin typeface="Arial"/>
            </a:endParaRPr>
          </a:p>
        </p:txBody>
      </p:sp>
      <p:sp>
        <p:nvSpPr>
          <p:cNvPr id="53" name="テキスト ボックス 3"/>
          <p:cNvSpPr/>
          <p:nvPr/>
        </p:nvSpPr>
        <p:spPr>
          <a:xfrm>
            <a:off x="8151480" y="40334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5" name="円/楕円 8"/>
          <p:cNvSpPr/>
          <p:nvPr/>
        </p:nvSpPr>
        <p:spPr>
          <a:xfrm>
            <a:off x="5035680" y="126864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56" name="テキスト ボックス 42"/>
          <p:cNvSpPr/>
          <p:nvPr/>
        </p:nvSpPr>
        <p:spPr>
          <a:xfrm>
            <a:off x="5035320" y="1496160"/>
            <a:ext cx="739080" cy="31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8" name="テキスト ボックス 13"/>
          <p:cNvSpPr/>
          <p:nvPr/>
        </p:nvSpPr>
        <p:spPr>
          <a:xfrm>
            <a:off x="10086840" y="2473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4"/>
          <p:cNvSpPr/>
          <p:nvPr/>
        </p:nvSpPr>
        <p:spPr>
          <a:xfrm>
            <a:off x="-674640" y="10418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28"/>
          <p:cNvSpPr/>
          <p:nvPr/>
        </p:nvSpPr>
        <p:spPr>
          <a:xfrm>
            <a:off x="6222960" y="34416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29"/>
          <p:cNvSpPr/>
          <p:nvPr/>
        </p:nvSpPr>
        <p:spPr>
          <a:xfrm>
            <a:off x="5950080" y="34164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3" name="テキスト ボックス 16"/>
          <p:cNvSpPr/>
          <p:nvPr/>
        </p:nvSpPr>
        <p:spPr>
          <a:xfrm>
            <a:off x="8390520" y="73321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4" name="テキスト ボックス 17"/>
          <p:cNvSpPr/>
          <p:nvPr/>
        </p:nvSpPr>
        <p:spPr>
          <a:xfrm>
            <a:off x="8017920" y="-73656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5" name="直線コネクタ 46"/>
          <p:cNvSpPr/>
          <p:nvPr/>
        </p:nvSpPr>
        <p:spPr>
          <a:xfrm>
            <a:off x="933120" y="5145120"/>
            <a:ext cx="3560040" cy="12600"/>
          </a:xfrm>
          <a:prstGeom prst="line">
            <a:avLst/>
          </a:prstGeom>
          <a:ln w="9525">
            <a:solidFill>
              <a:srgbClr val="E7E6E6">
                <a:lumMod val="50000"/>
              </a:srgbClr>
            </a:solidFill>
            <a:prstDash val="dash"/>
          </a:ln>
        </p:spPr>
        <p:style>
          <a:lnRef idx="1">
            <a:schemeClr val="accent1"/>
          </a:lnRef>
          <a:fillRef idx="0">
            <a:schemeClr val="accent1"/>
          </a:fillRef>
          <a:effectRef idx="0">
            <a:schemeClr val="accent1"/>
          </a:effectRef>
          <a:fontRef idx="minor"/>
        </p:style>
      </p:sp>
      <p:sp>
        <p:nvSpPr>
          <p:cNvPr id="66" name="テキスト ボックス 47"/>
          <p:cNvSpPr/>
          <p:nvPr/>
        </p:nvSpPr>
        <p:spPr>
          <a:xfrm>
            <a:off x="486000" y="5029920"/>
            <a:ext cx="44712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7" name="テキスト ボックス 48"/>
          <p:cNvSpPr/>
          <p:nvPr/>
        </p:nvSpPr>
        <p:spPr>
          <a:xfrm>
            <a:off x="296280" y="658440"/>
            <a:ext cx="8553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8" name="テキスト ボックス 51"/>
          <p:cNvSpPr/>
          <p:nvPr/>
        </p:nvSpPr>
        <p:spPr>
          <a:xfrm>
            <a:off x="5932080" y="1422000"/>
            <a:ext cx="291672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濡らして絞ればヒンヤリと心地良い量感を与えてくれるマフラータオルは、夏場の屋外フェスから現場作業まで、幅広いシーンで利用可能です。</a:t>
            </a:r>
            <a:endParaRPr kumimoji="1" lang="en-US" sz="1600" b="0" i="0" u="none" strike="noStrike" kern="1200" cap="none" spc="-1" normalizeH="0" baseline="0" noProof="0">
              <a:ln>
                <a:noFill/>
              </a:ln>
              <a:solidFill>
                <a:prstClr val="black"/>
              </a:solidFill>
              <a:effectLst/>
              <a:uLnTx/>
              <a:uFillTx/>
              <a:latin typeface="Arial"/>
            </a:endParaRPr>
          </a:p>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専用巾着付きで持ち歩くのにもとっても便利！</a:t>
            </a:r>
            <a:endParaRPr kumimoji="1" lang="en-US" sz="1600" b="0" i="0" u="none" strike="noStrike" kern="1200" cap="none" spc="-1" normalizeH="0" baseline="0" noProof="0">
              <a:ln>
                <a:noFill/>
              </a:ln>
              <a:solidFill>
                <a:prstClr val="black"/>
              </a:solidFill>
              <a:effectLst/>
              <a:uLnTx/>
              <a:uFillTx/>
              <a:latin typeface="Arial"/>
            </a:endParaRPr>
          </a:p>
        </p:txBody>
      </p:sp>
      <p:sp>
        <p:nvSpPr>
          <p:cNvPr id="69" name="円/楕円 50"/>
          <p:cNvSpPr/>
          <p:nvPr/>
        </p:nvSpPr>
        <p:spPr>
          <a:xfrm>
            <a:off x="5035680" y="53445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0" name="テキスト ボックス 52"/>
          <p:cNvSpPr/>
          <p:nvPr/>
        </p:nvSpPr>
        <p:spPr>
          <a:xfrm>
            <a:off x="5035320" y="5569200"/>
            <a:ext cx="73908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71" name="直線コネクタ 54"/>
          <p:cNvSpPr/>
          <p:nvPr/>
        </p:nvSpPr>
        <p:spPr>
          <a:xfrm>
            <a:off x="5879880" y="378540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grpSp>
        <p:nvGrpSpPr>
          <p:cNvPr id="72" name="グループ化 57"/>
          <p:cNvGrpSpPr/>
          <p:nvPr/>
        </p:nvGrpSpPr>
        <p:grpSpPr>
          <a:xfrm>
            <a:off x="5042520" y="3830760"/>
            <a:ext cx="739080" cy="739080"/>
            <a:chOff x="5042520" y="3830760"/>
            <a:chExt cx="739080" cy="739080"/>
          </a:xfrm>
        </p:grpSpPr>
        <p:sp>
          <p:nvSpPr>
            <p:cNvPr id="73" name="円/楕円 58"/>
            <p:cNvSpPr/>
            <p:nvPr/>
          </p:nvSpPr>
          <p:spPr>
            <a:xfrm>
              <a:off x="5042520" y="38307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4" name="テキスト ボックス 59"/>
            <p:cNvSpPr/>
            <p:nvPr/>
          </p:nvSpPr>
          <p:spPr>
            <a:xfrm>
              <a:off x="5135040" y="4065480"/>
              <a:ext cx="5695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5" name="直線コネクタ 60"/>
          <p:cNvSpPr/>
          <p:nvPr/>
        </p:nvSpPr>
        <p:spPr>
          <a:xfrm>
            <a:off x="5879880" y="498708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sp>
        <p:nvSpPr>
          <p:cNvPr id="76" name="テキスト ボックス 61"/>
          <p:cNvSpPr/>
          <p:nvPr/>
        </p:nvSpPr>
        <p:spPr>
          <a:xfrm>
            <a:off x="6071040" y="420624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7" name="テキスト ボックス 62"/>
          <p:cNvSpPr/>
          <p:nvPr/>
        </p:nvSpPr>
        <p:spPr>
          <a:xfrm>
            <a:off x="6071040" y="556596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8" name="テキスト ボックス 1"/>
          <p:cNvSpPr/>
          <p:nvPr/>
        </p:nvSpPr>
        <p:spPr>
          <a:xfrm>
            <a:off x="8007120" y="-148320"/>
            <a:ext cx="184320" cy="369000"/>
          </a:xfrm>
          <a:prstGeom prst="rect">
            <a:avLst/>
          </a:prstGeom>
          <a:noFill/>
          <a:ln w="0">
            <a:noFill/>
          </a:ln>
        </p:spPr>
        <p:style>
          <a:lnRef idx="0">
            <a:scrgbClr r="0" g="0" b="0"/>
          </a:lnRef>
          <a:fillRef idx="0">
            <a:scrgbClr r="0" g="0" b="0"/>
          </a:fillRef>
          <a:effectRef idx="0">
            <a:scrgbClr r="0" g="0" b="0"/>
          </a:effectRef>
          <a:fontRef idx="minor"/>
        </p:style>
      </p:sp>
      <p:pic>
        <p:nvPicPr>
          <p:cNvPr id="79" name="図 78"/>
          <p:cNvPicPr/>
          <p:nvPr/>
        </p:nvPicPr>
        <p:blipFill>
          <a:blip r:embed="rId5"/>
          <a:stretch/>
        </p:blipFill>
        <p:spPr>
          <a:xfrm>
            <a:off x="730080" y="1450080"/>
            <a:ext cx="3409920" cy="3409920"/>
          </a:xfrm>
          <a:prstGeom prst="rect">
            <a:avLst/>
          </a:prstGeom>
          <a:ln w="0">
            <a:noFill/>
          </a:ln>
        </p:spPr>
      </p:pic>
    </p:spTree>
    <p:extLst>
      <p:ext uri="{BB962C8B-B14F-4D97-AF65-F5344CB8AC3E}">
        <p14:creationId xmlns:p14="http://schemas.microsoft.com/office/powerpoint/2010/main" val="1692762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dirty="0">
                <a:solidFill>
                  <a:schemeClr val="bg1"/>
                </a:solidFill>
                <a:latin typeface="Meiryo UI" panose="020B0604030504040204" pitchFamily="34" charset="-128"/>
                <a:ea typeface="Meiryo UI" panose="020B0604030504040204" pitchFamily="34" charset="-128"/>
              </a:rPr>
              <a:t>ブロックスクリーン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235×400mm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UPF25</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UV</a:t>
            </a:r>
            <a:r>
              <a:rPr lang="ja-JP" altLang="en-US" sz="900" b="0" i="0" dirty="0">
                <a:solidFill>
                  <a:srgbClr val="333333"/>
                </a:solidFill>
                <a:effectLst/>
                <a:latin typeface="-apple-system"/>
              </a:rPr>
              <a:t>遮蔽率</a:t>
            </a:r>
            <a:r>
              <a:rPr lang="en-US" altLang="ja-JP" sz="900" b="0" i="0" dirty="0">
                <a:solidFill>
                  <a:srgbClr val="333333"/>
                </a:solidFill>
                <a:effectLst/>
                <a:latin typeface="-apple-system"/>
              </a:rPr>
              <a:t>95%</a:t>
            </a:r>
            <a:r>
              <a:rPr lang="ja-JP" altLang="en-US" sz="900" b="0" i="0" dirty="0">
                <a:solidFill>
                  <a:srgbClr val="333333"/>
                </a:solidFill>
                <a:effectLst/>
                <a:latin typeface="-apple-system"/>
              </a:rPr>
              <a:t>以上</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/99×325mm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暑い夏の紫外線避けにとっても便利！お持ちのキャップに簡単に取り付けることが可能な</a:t>
            </a:r>
            <a:r>
              <a:rPr lang="en-US" altLang="ja-JP" sz="1600" b="0" i="0" dirty="0">
                <a:solidFill>
                  <a:srgbClr val="333333"/>
                </a:solidFill>
                <a:effectLst/>
                <a:latin typeface="-apple-system"/>
              </a:rPr>
              <a:t>UV</a:t>
            </a:r>
            <a:r>
              <a:rPr lang="ja-JP" altLang="en-US" sz="1600" b="0" i="0" dirty="0">
                <a:solidFill>
                  <a:srgbClr val="333333"/>
                </a:solidFill>
                <a:effectLst/>
                <a:latin typeface="-apple-system"/>
              </a:rPr>
              <a:t>カットカバーです。カラーバリエーションは全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色ございますので、お好みでお選びください。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A4E42608-1A95-281B-5EDE-A5A3FA73538B}"/>
              </a:ext>
            </a:extLst>
          </p:cNvPr>
          <p:cNvPicPr>
            <a:picLocks noChangeAspect="1"/>
          </p:cNvPicPr>
          <p:nvPr/>
        </p:nvPicPr>
        <p:blipFill>
          <a:blip r:embed="rId5"/>
          <a:stretch>
            <a:fillRect/>
          </a:stretch>
        </p:blipFill>
        <p:spPr>
          <a:xfrm>
            <a:off x="710227" y="1358667"/>
            <a:ext cx="3692257" cy="3692257"/>
          </a:xfrm>
          <a:prstGeom prst="rect">
            <a:avLst/>
          </a:prstGeom>
        </p:spPr>
      </p:pic>
    </p:spTree>
    <p:extLst>
      <p:ext uri="{BB962C8B-B14F-4D97-AF65-F5344CB8AC3E}">
        <p14:creationId xmlns:p14="http://schemas.microsoft.com/office/powerpoint/2010/main" val="1744442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コンパクトシートクッション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323×323×10mm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キャンプ等のレジャーをはじめ、スポーツ観戦の応援用としても非常に役立つ、コンパクトに折りたたんで手軽に持ち運べるシートクッションです。ノベルティ用などとしても昨今人気です。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067141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ストラップファン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素材：本体・羽根／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ストラップ／ポリエステル</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サイズ：卓上使用時／約</a:t>
            </a:r>
            <a:r>
              <a:rPr lang="en-US" altLang="ja-JP" sz="900" dirty="0">
                <a:latin typeface="Meiryo UI" panose="020B0604030504040204" pitchFamily="34" charset="-128"/>
                <a:ea typeface="Meiryo UI" panose="020B0604030504040204" pitchFamily="34" charset="-128"/>
              </a:rPr>
              <a:t>7.8×7×14.5cm(</a:t>
            </a:r>
            <a:r>
              <a:rPr lang="ja-JP" altLang="en-US" sz="900" dirty="0">
                <a:latin typeface="Meiryo UI" panose="020B0604030504040204" pitchFamily="34" charset="-128"/>
                <a:ea typeface="Meiryo UI" panose="020B0604030504040204" pitchFamily="34" charset="-128"/>
              </a:rPr>
              <a:t>ストラップ含まず</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首掛け使用時／約</a:t>
            </a:r>
            <a:r>
              <a:rPr lang="en-US" altLang="ja-JP" sz="900" dirty="0">
                <a:latin typeface="Meiryo UI" panose="020B0604030504040204" pitchFamily="34" charset="-128"/>
                <a:ea typeface="Meiryo UI" panose="020B0604030504040204" pitchFamily="34" charset="-128"/>
              </a:rPr>
              <a:t>9.2×7.8×14cm(</a:t>
            </a:r>
            <a:r>
              <a:rPr lang="ja-JP" altLang="en-US" sz="900" dirty="0">
                <a:latin typeface="Meiryo UI" panose="020B0604030504040204" pitchFamily="34" charset="-128"/>
                <a:ea typeface="Meiryo UI" panose="020B0604030504040204" pitchFamily="34" charset="-128"/>
              </a:rPr>
              <a:t>ストラップ含む</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ストラップ／全長約</a:t>
            </a:r>
            <a:r>
              <a:rPr lang="en-US" altLang="ja-JP" sz="900" dirty="0">
                <a:latin typeface="Meiryo UI" panose="020B0604030504040204" pitchFamily="34" charset="-128"/>
                <a:ea typeface="Meiryo UI" panose="020B0604030504040204" pitchFamily="34" charset="-128"/>
              </a:rPr>
              <a:t>95cm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包装：化粧箱入り</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ネックストラップ付きで首から下げて使えるポータブルファン。首の角度を可変できるためどんな体型の人も気軽に使えます。またスタンドとしてもハンディとしても使える点も◎！ </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 name="図 9">
            <a:extLst>
              <a:ext uri="{FF2B5EF4-FFF2-40B4-BE49-F238E27FC236}">
                <a16:creationId xmlns:a16="http://schemas.microsoft.com/office/drawing/2014/main" id="{77F8D328-99F8-3CBE-BAD9-B115F9F94190}"/>
              </a:ext>
            </a:extLst>
          </p:cNvPr>
          <p:cNvPicPr>
            <a:picLocks noChangeAspect="1"/>
          </p:cNvPicPr>
          <p:nvPr/>
        </p:nvPicPr>
        <p:blipFill>
          <a:blip r:embed="rId5"/>
          <a:stretch>
            <a:fillRect/>
          </a:stretch>
        </p:blipFill>
        <p:spPr>
          <a:xfrm>
            <a:off x="636324" y="1388968"/>
            <a:ext cx="3695011" cy="3695011"/>
          </a:xfrm>
          <a:prstGeom prst="rect">
            <a:avLst/>
          </a:prstGeom>
        </p:spPr>
      </p:pic>
    </p:spTree>
    <p:extLst>
      <p:ext uri="{BB962C8B-B14F-4D97-AF65-F5344CB8AC3E}">
        <p14:creationId xmlns:p14="http://schemas.microsoft.com/office/powerpoint/2010/main" val="819080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おにぎりランチケース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12.5×8×12cm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生産国：日本製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コンビニのおにぎりだったら二個同時に入れられる可愛らしいランチケースです。おかずも入るケース付きで日常的に利用可能。イベント等でのノベルティ用などとしても人気です。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A1D2CC7C-7456-BD7E-0943-CE77FECEA42A}"/>
              </a:ext>
            </a:extLst>
          </p:cNvPr>
          <p:cNvPicPr>
            <a:picLocks noChangeAspect="1"/>
          </p:cNvPicPr>
          <p:nvPr/>
        </p:nvPicPr>
        <p:blipFill>
          <a:blip r:embed="rId5"/>
          <a:stretch>
            <a:fillRect/>
          </a:stretch>
        </p:blipFill>
        <p:spPr>
          <a:xfrm>
            <a:off x="726422" y="1401104"/>
            <a:ext cx="3560089" cy="3560089"/>
          </a:xfrm>
          <a:prstGeom prst="rect">
            <a:avLst/>
          </a:prstGeom>
        </p:spPr>
      </p:pic>
    </p:spTree>
    <p:extLst>
      <p:ext uri="{BB962C8B-B14F-4D97-AF65-F5344CB8AC3E}">
        <p14:creationId xmlns:p14="http://schemas.microsoft.com/office/powerpoint/2010/main" val="2328175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スタンドにもなるシリコンケース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オレンジ・グリーン・ネイビー・ピンク・ブラック・ブルー </a:t>
            </a:r>
            <a:r>
              <a:rPr lang="en-US" altLang="ja-JP" sz="900" b="0" i="0" dirty="0">
                <a:solidFill>
                  <a:srgbClr val="333333"/>
                </a:solidFill>
                <a:effectLst/>
                <a:latin typeface="-apple-system"/>
              </a:rPr>
              <a:t>6</a:t>
            </a:r>
            <a:r>
              <a:rPr lang="ja-JP" altLang="en-US" sz="900" b="0" i="0" dirty="0">
                <a:solidFill>
                  <a:srgbClr val="333333"/>
                </a:solidFill>
                <a:effectLst/>
                <a:latin typeface="-apple-system"/>
              </a:rPr>
              <a:t>色</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シリコン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φ55×17</a:t>
            </a:r>
            <a:r>
              <a:rPr lang="en-US" altLang="ja-JP" sz="900" b="0" i="0" dirty="0">
                <a:solidFill>
                  <a:srgbClr val="333333"/>
                </a:solidFill>
                <a:effectLst/>
                <a:latin typeface="-apple-system"/>
              </a:rPr>
              <a:t>mm(</a:t>
            </a:r>
            <a:r>
              <a:rPr lang="ja-JP" altLang="en-US" sz="900" b="0" i="0" dirty="0">
                <a:solidFill>
                  <a:srgbClr val="333333"/>
                </a:solidFill>
                <a:effectLst/>
                <a:latin typeface="-apple-system"/>
              </a:rPr>
              <a:t>縮時</a:t>
            </a:r>
            <a:r>
              <a:rPr lang="en-US" altLang="ja-JP" sz="900" b="0" i="0" dirty="0">
                <a:solidFill>
                  <a:srgbClr val="333333"/>
                </a:solidFill>
                <a:effectLst/>
                <a:latin typeface="-apple-system"/>
              </a:rPr>
              <a:t>/</a:t>
            </a:r>
            <a:r>
              <a:rPr lang="el-GR" altLang="ja-JP" sz="900" b="0" i="0" dirty="0">
                <a:solidFill>
                  <a:srgbClr val="333333"/>
                </a:solidFill>
                <a:effectLst/>
                <a:latin typeface="-apple-system"/>
              </a:rPr>
              <a:t>φ55×12</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透明ケース</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伸ばしたり縮めたりすることができる上に自立させることも可能なため、ペン立てなどとしても活用できるシリコン製のマルチケースです。オシャレなクリアケース入りで特典用などにもおすすめ。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921970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市松模様箱入 今治タオルハンカチ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250×250mm</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日本</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認定番号</a:t>
            </a:r>
            <a:r>
              <a:rPr lang="en-US" altLang="zh-CN" sz="900" b="0" i="0" dirty="0">
                <a:solidFill>
                  <a:srgbClr val="333333"/>
                </a:solidFill>
                <a:effectLst/>
                <a:latin typeface="-apple-system"/>
              </a:rPr>
              <a:t>/</a:t>
            </a:r>
            <a:r>
              <a:rPr lang="zh-CN" altLang="en-US" sz="900" b="0" i="0" dirty="0">
                <a:solidFill>
                  <a:srgbClr val="333333"/>
                </a:solidFill>
                <a:effectLst/>
                <a:latin typeface="-apple-system"/>
              </a:rPr>
              <a:t>第</a:t>
            </a:r>
            <a:r>
              <a:rPr lang="en-US" altLang="zh-CN" sz="900" b="0" i="0" dirty="0">
                <a:solidFill>
                  <a:srgbClr val="333333"/>
                </a:solidFill>
                <a:effectLst/>
                <a:latin typeface="-apple-system"/>
              </a:rPr>
              <a:t>2012-569</a:t>
            </a:r>
            <a:r>
              <a:rPr lang="zh-CN" altLang="en-US" sz="900" b="0" i="0" dirty="0">
                <a:solidFill>
                  <a:srgbClr val="333333"/>
                </a:solidFill>
                <a:effectLst/>
                <a:latin typeface="-apple-system"/>
              </a:rPr>
              <a:t>号</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利用シーンを選ばない上品で良質な純白の今治タオルハンカチを、伝統的な市松柄のギフトボックスに詰めました。贈答用はもちろん、イベント等での特典用や景品用としても人気があります。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856240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エコでクールなミストファン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POM</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90×38×190mm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備考：本体・給水ボトル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給水ボトル付きで水を入れればファンと一緒にミストを噴射することもでき、暑い夏には非常に役立つハンディファンです。夏の屋外イベントにおけるグッズ用等には特におすすめです。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334F275D-6050-C65F-8555-F1CFDF9E02F6}"/>
              </a:ext>
            </a:extLst>
          </p:cNvPr>
          <p:cNvPicPr>
            <a:picLocks noChangeAspect="1"/>
          </p:cNvPicPr>
          <p:nvPr/>
        </p:nvPicPr>
        <p:blipFill>
          <a:blip r:embed="rId5"/>
          <a:stretch>
            <a:fillRect/>
          </a:stretch>
        </p:blipFill>
        <p:spPr>
          <a:xfrm>
            <a:off x="723242" y="1350025"/>
            <a:ext cx="3651841" cy="3651841"/>
          </a:xfrm>
          <a:prstGeom prst="rect">
            <a:avLst/>
          </a:prstGeom>
        </p:spPr>
      </p:pic>
    </p:spTree>
    <p:extLst>
      <p:ext uri="{BB962C8B-B14F-4D97-AF65-F5344CB8AC3E}">
        <p14:creationId xmlns:p14="http://schemas.microsoft.com/office/powerpoint/2010/main" val="3571641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イベントリュック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サイズ：約</a:t>
            </a:r>
            <a:r>
              <a:rPr lang="en-US" altLang="ja-JP" sz="900" spc="200" dirty="0">
                <a:latin typeface="Meiryo UI" panose="020B0604030504040204" pitchFamily="34" charset="-128"/>
                <a:ea typeface="Meiryo UI" panose="020B0604030504040204" pitchFamily="34" charset="-128"/>
              </a:rPr>
              <a:t>420×530</a:t>
            </a:r>
            <a:r>
              <a:rPr lang="en" altLang="ja-JP" sz="900" spc="2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考：ロイヤルブルー・ネイビー・ブラック・ホワイト</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部活やサークルをはじめ、音楽バンドやフェス等のオリジナルグッズ用としても人気の高いイベントリュック。シンプルな形状ですのでオリジナルの名入れデザインもよく目立たせられます。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945D5DF-88E6-B749-A8A1-0F6F6B4E920B}"/>
              </a:ext>
            </a:extLst>
          </p:cNvPr>
          <p:cNvPicPr>
            <a:picLocks noChangeAspect="1"/>
          </p:cNvPicPr>
          <p:nvPr/>
        </p:nvPicPr>
        <p:blipFill>
          <a:blip r:embed="rId5"/>
          <a:stretch>
            <a:fillRect/>
          </a:stretch>
        </p:blipFill>
        <p:spPr>
          <a:xfrm>
            <a:off x="470379" y="1367519"/>
            <a:ext cx="4138874" cy="3581096"/>
          </a:xfrm>
          <a:prstGeom prst="rect">
            <a:avLst/>
          </a:prstGeom>
        </p:spPr>
      </p:pic>
    </p:spTree>
    <p:extLst>
      <p:ext uri="{BB962C8B-B14F-4D97-AF65-F5344CB8AC3E}">
        <p14:creationId xmlns:p14="http://schemas.microsoft.com/office/powerpoint/2010/main" val="1357418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オリジナル巾着（小）</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（メロンアムンゼン）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W150×H200mm</a:t>
            </a:r>
          </a:p>
          <a:p>
            <a:r>
              <a:rPr lang="ja-JP" altLang="en-US" sz="900" dirty="0">
                <a:latin typeface="Meiryo UI" panose="020B0604030504040204" pitchFamily="34" charset="-128"/>
                <a:ea typeface="Meiryo UI" panose="020B0604030504040204" pitchFamily="34" charset="-128"/>
              </a:rPr>
              <a:t>備考</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昇華転写印刷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256"/>
          </a:xfrm>
          <a:prstGeom prst="rect">
            <a:avLst/>
          </a:prstGeom>
          <a:noFill/>
        </p:spPr>
        <p:txBody>
          <a:bodyPr wrap="square" lIns="0" tIns="46800" rIns="0" spcCol="360000" rtlCol="0">
            <a:spAutoFit/>
          </a:bodyPr>
          <a:lstStyle/>
          <a:p>
            <a:pPr algn="just">
              <a:lnSpc>
                <a:spcPts val="2400"/>
              </a:lnSpc>
            </a:pPr>
            <a:r>
              <a:rPr lang="ja-JP" altLang="en-US" sz="1600" dirty="0"/>
              <a:t>小サイズの、上品で高級感のあるメロンアムンゼン生地を使用した巾着です。ワンポイントから総柄まで、どんなフルカラーデザインでもプリント可能です。</a:t>
            </a:r>
          </a:p>
          <a:p>
            <a:pPr algn="just">
              <a:lnSpc>
                <a:spcPts val="2400"/>
              </a:lnSpc>
            </a:pPr>
            <a:endParaRPr lang="ja-JP" altLang="en-US"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E7306CBC-7055-5D56-DDB7-685A8DC130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337" y="1411148"/>
            <a:ext cx="3344588" cy="334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696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ぬりエコバック</a:t>
            </a:r>
            <a:r>
              <a:rPr lang="en-US" altLang="ja-JP" sz="2000" dirty="0">
                <a:solidFill>
                  <a:schemeClr val="bg1"/>
                </a:solidFill>
                <a:latin typeface="Meiryo UI" panose="020B0604030504040204" pitchFamily="34" charset="-128"/>
                <a:ea typeface="Meiryo UI" panose="020B0604030504040204" pitchFamily="34" charset="-128"/>
              </a:rPr>
              <a:t>C(24</a:t>
            </a:r>
            <a:r>
              <a:rPr lang="ja-JP" altLang="en-US" sz="2000" dirty="0">
                <a:solidFill>
                  <a:schemeClr val="bg1"/>
                </a:solidFill>
                <a:latin typeface="Meiryo UI" panose="020B0604030504040204" pitchFamily="34" charset="-128"/>
                <a:ea typeface="Meiryo UI" panose="020B0604030504040204" pitchFamily="34" charset="-128"/>
              </a:rPr>
              <a:t>色</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どうぶつ・くるま</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素材：不織布・パラフィン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220×220×80mm</a:t>
            </a:r>
          </a:p>
          <a:p>
            <a:r>
              <a:rPr lang="ja-JP" altLang="en-US" sz="900" dirty="0">
                <a:latin typeface="Meiryo UI" panose="020B0604030504040204" pitchFamily="34" charset="-128"/>
                <a:ea typeface="Meiryo UI" panose="020B0604030504040204" pitchFamily="34" charset="-128"/>
              </a:rPr>
              <a:t>包装：ポリ袋入り</a:t>
            </a:r>
            <a:r>
              <a:rPr lang="en-US" altLang="ja-JP" sz="900" dirty="0">
                <a:latin typeface="Meiryo UI" panose="020B0604030504040204" pitchFamily="34" charset="-128"/>
                <a:ea typeface="Meiryo UI" panose="020B0604030504040204" pitchFamily="34" charset="-128"/>
              </a:rPr>
              <a:t>,150×120×30mm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塗り絵ができるエコトートバッグと</a:t>
            </a:r>
            <a:r>
              <a:rPr lang="en-US" altLang="ja-JP" sz="1600" dirty="0"/>
              <a:t>24</a:t>
            </a:r>
            <a:r>
              <a:rPr lang="ja-JP" altLang="en-US" sz="1600" dirty="0"/>
              <a:t>色クレヨンがセットになりました。展示場やショールームでお子様にプレゼントして、塗り絵に集中している間に大人達はじっくりと商談を行えます。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DE834753-80B6-E287-0069-22D62BC128B9}"/>
              </a:ext>
            </a:extLst>
          </p:cNvPr>
          <p:cNvPicPr>
            <a:picLocks noChangeAspect="1"/>
          </p:cNvPicPr>
          <p:nvPr/>
        </p:nvPicPr>
        <p:blipFill>
          <a:blip r:embed="rId5"/>
          <a:stretch>
            <a:fillRect/>
          </a:stretch>
        </p:blipFill>
        <p:spPr>
          <a:xfrm>
            <a:off x="716206" y="1378873"/>
            <a:ext cx="3627216" cy="3627216"/>
          </a:xfrm>
          <a:prstGeom prst="rect">
            <a:avLst/>
          </a:prstGeom>
        </p:spPr>
      </p:pic>
    </p:spTree>
    <p:extLst>
      <p:ext uri="{BB962C8B-B14F-4D97-AF65-F5344CB8AC3E}">
        <p14:creationId xmlns:p14="http://schemas.microsoft.com/office/powerpoint/2010/main" val="3888736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ナイロンシューズバッグ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ナイロン</a:t>
            </a:r>
            <a:r>
              <a:rPr lang="en-US" altLang="ja-JP" sz="900" spc="200" dirty="0">
                <a:latin typeface="Meiryo UI" panose="020B0604030504040204" pitchFamily="34" charset="-128"/>
                <a:ea typeface="Meiryo UI" panose="020B0604030504040204" pitchFamily="34" charset="-128"/>
              </a:rPr>
              <a:t>100</a:t>
            </a:r>
            <a:r>
              <a:rPr lang="ja-JP" altLang="en-US" sz="900" spc="200" dirty="0">
                <a:latin typeface="Meiryo UI" panose="020B0604030504040204" pitchFamily="34" charset="-128"/>
                <a:ea typeface="Meiryo UI" panose="020B0604030504040204" pitchFamily="34" charset="-128"/>
              </a:rPr>
              <a:t>％</a:t>
            </a:r>
            <a:endParaRPr lang="en-US" altLang="ja-JP" sz="900" spc="2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340×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430mm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a:t>
            </a:r>
            <a:r>
              <a:rPr lang="en-US" altLang="ja-JP" sz="900" dirty="0">
                <a:latin typeface="Meiryo UI" panose="020B0604030504040204" pitchFamily="34" charset="-128"/>
                <a:ea typeface="Meiryo UI" panose="020B0604030504040204" pitchFamily="34" charset="-128"/>
              </a:rPr>
              <a:t>11</a:t>
            </a:r>
            <a:r>
              <a:rPr lang="ja-JP" altLang="en-US" sz="900" dirty="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部活やサークルのオリジナルグッズ用として人気の高いシューズバッグです。ナイロン素材のため軽量で丈夫な上、発色の良いカラーはバリエーションも豊富で、名入れデザインに合わせて選択可能。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4" name="Picture 30">
            <a:extLst>
              <a:ext uri="{FF2B5EF4-FFF2-40B4-BE49-F238E27FC236}">
                <a16:creationId xmlns:a16="http://schemas.microsoft.com/office/drawing/2014/main" id="{9857B3F5-C13F-FECB-D339-82BD4721F7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798" y="1408465"/>
            <a:ext cx="3601031" cy="3601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854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ライティングバッジ ハート形 クリア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62×61(mm)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コイン電池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電池は商品に含まれません。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ハート形のライティングバッジです。推し活グッズとして昨今非常に人気のあるアイテムで、ボタンを押すと点灯し、さらに押すと高速点滅、低速点滅と点灯パターンも変えられます。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2815A15-94F6-6D4B-D9F8-21757DF45583}"/>
              </a:ext>
            </a:extLst>
          </p:cNvPr>
          <p:cNvPicPr>
            <a:picLocks noChangeAspect="1"/>
          </p:cNvPicPr>
          <p:nvPr/>
        </p:nvPicPr>
        <p:blipFill>
          <a:blip r:embed="rId5"/>
          <a:stretch>
            <a:fillRect/>
          </a:stretch>
        </p:blipFill>
        <p:spPr>
          <a:xfrm>
            <a:off x="700524" y="1394094"/>
            <a:ext cx="3618250" cy="3618250"/>
          </a:xfrm>
          <a:prstGeom prst="rect">
            <a:avLst/>
          </a:prstGeom>
        </p:spPr>
      </p:pic>
    </p:spTree>
    <p:extLst>
      <p:ext uri="{BB962C8B-B14F-4D97-AF65-F5344CB8AC3E}">
        <p14:creationId xmlns:p14="http://schemas.microsoft.com/office/powerpoint/2010/main" val="1236051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キャンバススクエアファスナーポーチ</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W200×H140×D90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キャンバス生地を使った</a:t>
            </a:r>
            <a:r>
              <a:rPr lang="en-US" altLang="ja-JP" sz="1600" dirty="0"/>
              <a:t>M</a:t>
            </a:r>
            <a:r>
              <a:rPr lang="ja-JP" altLang="en-US" sz="1600" dirty="0"/>
              <a:t>サイズのスクエアポーチ。小さめのぬいイぐるみなら、２</a:t>
            </a:r>
            <a:r>
              <a:rPr lang="en-US" altLang="ja-JP" sz="1600" dirty="0"/>
              <a:t>~</a:t>
            </a:r>
            <a:r>
              <a:rPr lang="ja-JP" altLang="en-US" sz="1600" dirty="0"/>
              <a:t>３個すっぽり収納できます。収納力も抜群で、トラベル用ポーチとしてもちょうど良いサイズ感です。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7B59AB2-88BC-B557-8B92-C4172106FD5A}"/>
              </a:ext>
            </a:extLst>
          </p:cNvPr>
          <p:cNvPicPr>
            <a:picLocks noChangeAspect="1"/>
          </p:cNvPicPr>
          <p:nvPr/>
        </p:nvPicPr>
        <p:blipFill>
          <a:blip r:embed="rId5"/>
          <a:stretch>
            <a:fillRect/>
          </a:stretch>
        </p:blipFill>
        <p:spPr>
          <a:xfrm>
            <a:off x="678896" y="1357764"/>
            <a:ext cx="3693160" cy="3693160"/>
          </a:xfrm>
          <a:prstGeom prst="rect">
            <a:avLst/>
          </a:prstGeom>
        </p:spPr>
      </p:pic>
    </p:spTree>
    <p:extLst>
      <p:ext uri="{BB962C8B-B14F-4D97-AF65-F5344CB8AC3E}">
        <p14:creationId xmlns:p14="http://schemas.microsoft.com/office/powerpoint/2010/main" val="61701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アクリルスタンド</a:t>
            </a:r>
            <a:r>
              <a:rPr lang="en-US" altLang="ja-JP" sz="2000" dirty="0">
                <a:solidFill>
                  <a:schemeClr val="bg1"/>
                </a:solidFill>
                <a:latin typeface="Meiryo UI" panose="020B0604030504040204" pitchFamily="34" charset="-128"/>
                <a:ea typeface="Meiryo UI" panose="020B0604030504040204" pitchFamily="34" charset="-128"/>
              </a:rPr>
              <a:t>(L) </a:t>
            </a:r>
            <a:r>
              <a:rPr lang="ja-JP" altLang="en-US" sz="2000" dirty="0">
                <a:solidFill>
                  <a:schemeClr val="bg1"/>
                </a:solidFill>
                <a:latin typeface="Meiryo UI" panose="020B0604030504040204" pitchFamily="34" charset="-128"/>
                <a:ea typeface="Meiryo UI" panose="020B0604030504040204" pitchFamily="34" charset="-128"/>
              </a:rPr>
              <a:t>クリア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素材：アクリル</a:t>
            </a:r>
          </a:p>
          <a:p>
            <a:r>
              <a:rPr lang="ja-JP" altLang="en-US" sz="1000" dirty="0">
                <a:latin typeface="Meiryo UI" panose="020B0604030504040204" pitchFamily="34" charset="-128"/>
                <a:ea typeface="Meiryo UI" panose="020B0604030504040204" pitchFamily="34" charset="-128"/>
              </a:rPr>
              <a:t>サイズ：本体</a:t>
            </a:r>
            <a:r>
              <a:rPr lang="en-US" altLang="ja-JP" sz="1000" dirty="0">
                <a:latin typeface="Meiryo UI" panose="020B0604030504040204" pitchFamily="34" charset="-128"/>
                <a:ea typeface="Meiryo UI" panose="020B0604030504040204" pitchFamily="34" charset="-128"/>
              </a:rPr>
              <a:t>/100×130×3(mm) </a:t>
            </a:r>
            <a:r>
              <a:rPr lang="ja-JP" altLang="en-US" sz="1000" dirty="0">
                <a:latin typeface="Meiryo UI" panose="020B0604030504040204" pitchFamily="34" charset="-128"/>
                <a:ea typeface="Meiryo UI" panose="020B0604030504040204" pitchFamily="34" charset="-128"/>
              </a:rPr>
              <a:t>台座</a:t>
            </a:r>
            <a:r>
              <a:rPr lang="en-US" altLang="ja-JP" sz="1000" dirty="0">
                <a:latin typeface="Meiryo UI" panose="020B0604030504040204" pitchFamily="34" charset="-128"/>
                <a:ea typeface="Meiryo UI" panose="020B0604030504040204" pitchFamily="34" charset="-128"/>
              </a:rPr>
              <a:t>/70×70×3(mm)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L</a:t>
            </a:r>
            <a:r>
              <a:rPr lang="ja-JP" altLang="en-US" sz="1600" dirty="0"/>
              <a:t>サイズの、オリジナルグッズとして昨今人気の高いアクリルスタンドです。鮮やかなフルカラープリントと透明感、そしてデザインに合わせてカットし、素敵なオリジナルグッズにお仕上げします。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B09532A1-86D1-CB3F-1B27-F41D5F25464E}"/>
              </a:ext>
            </a:extLst>
          </p:cNvPr>
          <p:cNvPicPr>
            <a:picLocks noChangeAspect="1"/>
          </p:cNvPicPr>
          <p:nvPr/>
        </p:nvPicPr>
        <p:blipFill>
          <a:blip r:embed="rId5"/>
          <a:stretch>
            <a:fillRect/>
          </a:stretch>
        </p:blipFill>
        <p:spPr>
          <a:xfrm>
            <a:off x="673417" y="1406411"/>
            <a:ext cx="3554067" cy="3554067"/>
          </a:xfrm>
          <a:prstGeom prst="rect">
            <a:avLst/>
          </a:prstGeom>
        </p:spPr>
      </p:pic>
    </p:spTree>
    <p:extLst>
      <p:ext uri="{BB962C8B-B14F-4D97-AF65-F5344CB8AC3E}">
        <p14:creationId xmlns:p14="http://schemas.microsoft.com/office/powerpoint/2010/main" val="2556015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 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φ57×187mm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195×60×60mm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350ml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4" name="図 73">
            <a:extLst>
              <a:ext uri="{FF2B5EF4-FFF2-40B4-BE49-F238E27FC236}">
                <a16:creationId xmlns:a16="http://schemas.microsoft.com/office/drawing/2014/main" id="{3F0EC3B2-CFDD-13EA-2D25-7DF5A8648312}"/>
              </a:ext>
            </a:extLst>
          </p:cNvPr>
          <p:cNvPicPr>
            <a:picLocks noChangeAspect="1"/>
          </p:cNvPicPr>
          <p:nvPr/>
        </p:nvPicPr>
        <p:blipFill>
          <a:blip r:embed="rId5"/>
          <a:stretch>
            <a:fillRect/>
          </a:stretch>
        </p:blipFill>
        <p:spPr>
          <a:xfrm>
            <a:off x="661438" y="1329942"/>
            <a:ext cx="3704048" cy="3704048"/>
          </a:xfrm>
          <a:prstGeom prst="rect">
            <a:avLst/>
          </a:prstGeom>
        </p:spPr>
      </p:pic>
    </p:spTree>
    <p:extLst>
      <p:ext uri="{BB962C8B-B14F-4D97-AF65-F5344CB8AC3E}">
        <p14:creationId xmlns:p14="http://schemas.microsoft.com/office/powerpoint/2010/main" val="3777545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150×110×80(mm)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使い勝手の良い</a:t>
            </a: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サイズのファスナーポーチです。国際フェアトレード認証ラベル付きで地球環境に優しいアイテムのため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関連のイベントやキャンペーン等にもおすすめです。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1B08192-CDFB-9B63-38A4-EC58403AAD7F}"/>
              </a:ext>
            </a:extLst>
          </p:cNvPr>
          <p:cNvPicPr>
            <a:picLocks noChangeAspect="1"/>
          </p:cNvPicPr>
          <p:nvPr/>
        </p:nvPicPr>
        <p:blipFill>
          <a:blip r:embed="rId5"/>
          <a:stretch>
            <a:fillRect/>
          </a:stretch>
        </p:blipFill>
        <p:spPr>
          <a:xfrm>
            <a:off x="766229" y="1417373"/>
            <a:ext cx="3560088" cy="3560088"/>
          </a:xfrm>
          <a:prstGeom prst="rect">
            <a:avLst/>
          </a:prstGeom>
        </p:spPr>
      </p:pic>
    </p:spTree>
    <p:extLst>
      <p:ext uri="{BB962C8B-B14F-4D97-AF65-F5344CB8AC3E}">
        <p14:creationId xmlns:p14="http://schemas.microsoft.com/office/powerpoint/2010/main" val="381872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市松模様箱入 今治ハンドタオル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350×340mm</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日本</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認定番号</a:t>
            </a:r>
            <a:r>
              <a:rPr lang="en-US" altLang="zh-CN" sz="900" b="0" i="0" dirty="0">
                <a:solidFill>
                  <a:srgbClr val="333333"/>
                </a:solidFill>
                <a:effectLst/>
                <a:latin typeface="-apple-system"/>
              </a:rPr>
              <a:t>/</a:t>
            </a:r>
            <a:r>
              <a:rPr lang="zh-CN" altLang="en-US" sz="900" b="0" i="0" dirty="0">
                <a:solidFill>
                  <a:srgbClr val="333333"/>
                </a:solidFill>
                <a:effectLst/>
                <a:latin typeface="-apple-system"/>
              </a:rPr>
              <a:t>第</a:t>
            </a:r>
            <a:r>
              <a:rPr lang="en-US" altLang="zh-CN" sz="900" b="0" i="0" dirty="0">
                <a:solidFill>
                  <a:srgbClr val="333333"/>
                </a:solidFill>
                <a:effectLst/>
                <a:latin typeface="-apple-system"/>
              </a:rPr>
              <a:t>2019-1206</a:t>
            </a:r>
            <a:r>
              <a:rPr lang="zh-CN" altLang="en-US" sz="900" b="0" i="0" dirty="0">
                <a:solidFill>
                  <a:srgbClr val="333333"/>
                </a:solidFill>
                <a:effectLst/>
                <a:latin typeface="-apple-system"/>
              </a:rPr>
              <a:t>号</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利用シーンを選ばない上品で良質な純白の今治ハンドタオルを、伝統的な市松柄のギフトボックスに詰めました。贈答用はもちろん、イベント等での特典用や景品用としても人気があります。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920670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手帳型電子メモパッド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HIPS</a:t>
            </a:r>
            <a:r>
              <a:rPr lang="ja-JP" altLang="en-US" sz="900" dirty="0">
                <a:latin typeface="Meiryo UI" panose="020B0604030504040204" pitchFamily="34" charset="-128"/>
                <a:ea typeface="Meiryo UI" panose="020B0604030504040204" pitchFamily="34" charset="-128"/>
              </a:rPr>
              <a:t>・ポリウレタン・</a:t>
            </a:r>
            <a:r>
              <a:rPr lang="en-US" altLang="ja-JP" sz="900" dirty="0">
                <a:latin typeface="Meiryo UI" panose="020B0604030504040204" pitchFamily="34" charset="-128"/>
                <a:ea typeface="Meiryo UI" panose="020B0604030504040204" pitchFamily="34" charset="-128"/>
              </a:rPr>
              <a:t>POM</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117×90×9mm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備考：ボタン電池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4.3</a:t>
            </a:r>
            <a:r>
              <a:rPr lang="ja-JP" altLang="en-US" sz="1600" dirty="0"/>
              <a:t>インチの手帳サイズのため、胸ポケットなどに入れることも出来て非常に便利な電子メモパッドです。ワンタッチで全消去もできる簡単操作。会議などでメモを取る際などに便利です。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751554FA-7246-58C3-5624-A115D7A57CB3}"/>
              </a:ext>
            </a:extLst>
          </p:cNvPr>
          <p:cNvPicPr>
            <a:picLocks noChangeAspect="1"/>
          </p:cNvPicPr>
          <p:nvPr/>
        </p:nvPicPr>
        <p:blipFill>
          <a:blip r:embed="rId5"/>
          <a:stretch>
            <a:fillRect/>
          </a:stretch>
        </p:blipFill>
        <p:spPr>
          <a:xfrm>
            <a:off x="739764" y="1388713"/>
            <a:ext cx="3676650" cy="3676650"/>
          </a:xfrm>
          <a:prstGeom prst="rect">
            <a:avLst/>
          </a:prstGeom>
        </p:spPr>
      </p:pic>
    </p:spTree>
    <p:extLst>
      <p:ext uri="{BB962C8B-B14F-4D97-AF65-F5344CB8AC3E}">
        <p14:creationId xmlns:p14="http://schemas.microsoft.com/office/powerpoint/2010/main" val="299193135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676</TotalTime>
  <Words>2682</Words>
  <Application>Microsoft Office PowerPoint</Application>
  <PresentationFormat>画面に合わせる (4:3)</PresentationFormat>
  <Paragraphs>457</Paragraphs>
  <Slides>32</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32</vt:i4>
      </vt:variant>
    </vt:vector>
  </HeadingPairs>
  <TitlesOfParts>
    <vt:vector size="43" baseType="lpstr">
      <vt:lpstr>-apple-system</vt:lpstr>
      <vt:lpstr>Meiryo UI</vt:lpstr>
      <vt:lpstr>游ゴシック</vt:lpstr>
      <vt:lpstr>Arial</vt:lpstr>
      <vt:lpstr>Calibri</vt:lpstr>
      <vt:lpstr>Calibri Light</vt:lpstr>
      <vt:lpstr>Symbol</vt:lpstr>
      <vt:lpstr>Times New Roman</vt:lpstr>
      <vt:lpstr>Wingdings</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237</cp:revision>
  <cp:lastPrinted>2021-07-20T08:57:41Z</cp:lastPrinted>
  <dcterms:created xsi:type="dcterms:W3CDTF">2021-06-21T09:41:39Z</dcterms:created>
  <dcterms:modified xsi:type="dcterms:W3CDTF">2024-08-01T00:39:54Z</dcterms:modified>
</cp:coreProperties>
</file>