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6" y="-19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543962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bmp"/><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反射テープ付きナップサック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ライトブルー・オレンジ</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350×410(mm)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25g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暗い夜道を通る事が多い方に是非とも使用して頂きたいのがこちらの「反射テープ付きナップサック」。事故が多発しやすい夜間移動時、あなたの心強い味方となってくれます。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8F4723BE-A3FD-E813-A988-63C1A814BCE2}"/>
              </a:ext>
            </a:extLst>
          </p:cNvPr>
          <p:cNvPicPr>
            <a:picLocks noChangeAspect="1"/>
          </p:cNvPicPr>
          <p:nvPr/>
        </p:nvPicPr>
        <p:blipFill>
          <a:blip r:embed="rId5"/>
          <a:stretch>
            <a:fillRect/>
          </a:stretch>
        </p:blipFill>
        <p:spPr>
          <a:xfrm>
            <a:off x="724120" y="1384308"/>
            <a:ext cx="3641208" cy="3641208"/>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オーガニックコットンガゼット巾着</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260×360×100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L</a:t>
            </a:r>
            <a:r>
              <a:rPr lang="ja-JP" altLang="en-US" sz="1600" dirty="0"/>
              <a:t>サイズのシンプルな巾着です。素材には地球環境と人に優しいオーガニックコットンを使用しており、ナチュラルな風合いが親しみやすさを与えます。ショッパーや記念用などにおすすめ。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3CC87E9-FBF2-FDA8-90F1-F3FEA7D892D1}"/>
              </a:ext>
            </a:extLst>
          </p:cNvPr>
          <p:cNvPicPr>
            <a:picLocks noChangeAspect="1"/>
          </p:cNvPicPr>
          <p:nvPr/>
        </p:nvPicPr>
        <p:blipFill>
          <a:blip r:embed="rId5"/>
          <a:stretch>
            <a:fillRect/>
          </a:stretch>
        </p:blipFill>
        <p:spPr>
          <a:xfrm>
            <a:off x="728755" y="1380548"/>
            <a:ext cx="3614666" cy="3614666"/>
          </a:xfrm>
          <a:prstGeom prst="rect">
            <a:avLst/>
          </a:prstGeom>
        </p:spPr>
      </p:pic>
    </p:spTree>
    <p:extLst>
      <p:ext uri="{BB962C8B-B14F-4D97-AF65-F5344CB8AC3E}">
        <p14:creationId xmlns:p14="http://schemas.microsoft.com/office/powerpoint/2010/main" val="50875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OBENTO</a:t>
            </a:r>
            <a:r>
              <a:rPr lang="ja-JP" altLang="en-US" sz="2000" dirty="0">
                <a:solidFill>
                  <a:schemeClr val="bg1"/>
                </a:solidFill>
                <a:latin typeface="Meiryo UI" panose="020B0604030504040204" pitchFamily="34" charset="-128"/>
                <a:ea typeface="Meiryo UI" panose="020B0604030504040204" pitchFamily="34" charset="-128"/>
              </a:rPr>
              <a:t>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88585"/>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ポリエステル</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使用時</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210×300×160mm</a:t>
            </a:r>
          </a:p>
          <a:p>
            <a:pPr>
              <a:tabLst>
                <a:tab pos="542925" algn="l"/>
                <a:tab pos="715963" algn="l"/>
              </a:tabLst>
            </a:pP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収納時</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120×120×10mm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裸</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ポリ袋</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取説別添付</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名入れ可能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21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677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お弁当を平置きのまま入れられるマチの広い作りのランチバッグ。軽量なポリエステル素材は皺になりにくく型崩れもしにくく、名入れ範囲も広いためオリジナルグッズにも最適。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52" name="Picture 4">
            <a:extLst>
              <a:ext uri="{FF2B5EF4-FFF2-40B4-BE49-F238E27FC236}">
                <a16:creationId xmlns:a16="http://schemas.microsoft.com/office/drawing/2014/main" id="{E6F8ECB7-3B0C-D757-AADA-47C7683BA3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082" y="1434753"/>
            <a:ext cx="3258111" cy="325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782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カラビナマルチ</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カラビナ：</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、ケーブル：</a:t>
            </a:r>
            <a:r>
              <a:rPr lang="en-US" altLang="ja-JP" sz="900" b="0" i="0" dirty="0">
                <a:solidFill>
                  <a:srgbClr val="333333"/>
                </a:solidFill>
                <a:effectLst/>
                <a:latin typeface="-apple-system"/>
              </a:rPr>
              <a:t>PVC</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本体部分：</a:t>
            </a:r>
            <a:r>
              <a:rPr lang="en-US" altLang="ja-JP" sz="900" b="0" i="0" dirty="0">
                <a:solidFill>
                  <a:srgbClr val="333333"/>
                </a:solidFill>
                <a:effectLst/>
                <a:latin typeface="-apple-system"/>
              </a:rPr>
              <a:t>W30×D7×H53mm</a:t>
            </a:r>
            <a:r>
              <a:rPr lang="ja-JP" altLang="en-US" sz="900" b="0" i="0" dirty="0">
                <a:solidFill>
                  <a:srgbClr val="333333"/>
                </a:solidFill>
                <a:effectLst/>
                <a:latin typeface="-apple-system"/>
              </a:rPr>
              <a:t>、ケーブル長さ：約</a:t>
            </a:r>
            <a:r>
              <a:rPr lang="en-US" altLang="ja-JP" sz="900" b="0" i="0" dirty="0">
                <a:solidFill>
                  <a:srgbClr val="333333"/>
                </a:solidFill>
                <a:effectLst/>
                <a:latin typeface="-apple-system"/>
              </a:rPr>
              <a:t>86mm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r>
              <a:rPr lang="en-US" altLang="ja-JP" sz="900" b="0" i="0" dirty="0">
                <a:solidFill>
                  <a:srgbClr val="333333"/>
                </a:solidFill>
                <a:effectLst/>
                <a:latin typeface="-apple-system"/>
              </a:rPr>
              <a:t>W39×D17×H140mm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種類の端末に対応できる多機能な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ケーブル。カラビナ式だからバッグなどに吊り下げて携帯しやすい仕様です。また、充電だけでなく写真などのデータ転送も可能です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276041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、バンブーファイバー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W56×H114×D23(mm)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			W29×H174(mm)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W29×H174(mm)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スプーンとフォークをコンパクトに携帯できる上、繰り返し使用可能なため、プラスチックゴミの削減にも繋がり環境に優しい、エコなカトラリー</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点セット。</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色のカラー展開から選択可能です。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DEC7FF6-A969-3470-E766-93314341E787}"/>
              </a:ext>
            </a:extLst>
          </p:cNvPr>
          <p:cNvPicPr>
            <a:picLocks noChangeAspect="1"/>
          </p:cNvPicPr>
          <p:nvPr/>
        </p:nvPicPr>
        <p:blipFill>
          <a:blip r:embed="rId5"/>
          <a:stretch>
            <a:fillRect/>
          </a:stretch>
        </p:blipFill>
        <p:spPr>
          <a:xfrm>
            <a:off x="610077" y="1321480"/>
            <a:ext cx="3712509" cy="3712509"/>
          </a:xfrm>
          <a:prstGeom prst="rect">
            <a:avLst/>
          </a:prstGeom>
        </p:spPr>
      </p:pic>
    </p:spTree>
    <p:extLst>
      <p:ext uri="{BB962C8B-B14F-4D97-AF65-F5344CB8AC3E}">
        <p14:creationId xmlns:p14="http://schemas.microsoft.com/office/powerpoint/2010/main" val="3334243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3793153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キャンバスペンケース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カラー展開：アイボリー・ネイビー</a:t>
            </a:r>
          </a:p>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200×90mm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ステーショナリーやメイク道具など、細々としたアイテムを纏めて持ち歩きたい場合に便利なペンケースです。キャンバス素材でかさばらないため、ノベルティ用などとしても人気です。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538007-082F-837C-A263-60B61A2E4591}"/>
              </a:ext>
            </a:extLst>
          </p:cNvPr>
          <p:cNvPicPr>
            <a:picLocks noChangeAspect="1"/>
          </p:cNvPicPr>
          <p:nvPr/>
        </p:nvPicPr>
        <p:blipFill>
          <a:blip r:embed="rId5"/>
          <a:stretch>
            <a:fillRect/>
          </a:stretch>
        </p:blipFill>
        <p:spPr>
          <a:xfrm>
            <a:off x="682099" y="1414484"/>
            <a:ext cx="3641567" cy="3641567"/>
          </a:xfrm>
          <a:prstGeom prst="rect">
            <a:avLst/>
          </a:prstGeom>
        </p:spPr>
      </p:pic>
    </p:spTree>
    <p:extLst>
      <p:ext uri="{BB962C8B-B14F-4D97-AF65-F5344CB8AC3E}">
        <p14:creationId xmlns:p14="http://schemas.microsoft.com/office/powerpoint/2010/main" val="2396494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カード型ステンレスミラー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ステンレススチール・</a:t>
            </a:r>
            <a:r>
              <a:rPr lang="en-US" altLang="ja-JP" sz="900" b="0" i="0" dirty="0">
                <a:solidFill>
                  <a:srgbClr val="333333"/>
                </a:solidFill>
                <a:effectLst/>
                <a:latin typeface="-apple-system"/>
              </a:rPr>
              <a:t>PU</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68×99×3mm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/67×98mm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カードサイズな上、割れる心配のないステンレス素材で、持ち歩くにはとっても便利なコンパクトミラーです。名入れプリントも可能ですので、オリジナルグッズやノベルティアイテムに是非！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3115B7-FEBE-3101-0336-E45967C9A766}"/>
              </a:ext>
            </a:extLst>
          </p:cNvPr>
          <p:cNvPicPr>
            <a:picLocks noChangeAspect="1"/>
          </p:cNvPicPr>
          <p:nvPr/>
        </p:nvPicPr>
        <p:blipFill>
          <a:blip r:embed="rId5"/>
          <a:stretch>
            <a:fillRect/>
          </a:stretch>
        </p:blipFill>
        <p:spPr>
          <a:xfrm>
            <a:off x="660100" y="1379108"/>
            <a:ext cx="3669166" cy="3669166"/>
          </a:xfrm>
          <a:prstGeom prst="rect">
            <a:avLst/>
          </a:prstGeom>
        </p:spPr>
      </p:pic>
    </p:spTree>
    <p:extLst>
      <p:ext uri="{BB962C8B-B14F-4D97-AF65-F5344CB8AC3E}">
        <p14:creationId xmlns:p14="http://schemas.microsoft.com/office/powerpoint/2010/main" val="596356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ベルト付エコブランケット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再生ポリエステル、ベルト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W640×H470mm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72g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ベルト付きでコンパクトに折りたためる上に、その見た目もオシャレなブランケットです。ブルーグレーとベージュの</a:t>
            </a:r>
            <a:r>
              <a:rPr lang="en-US" altLang="ja-JP" sz="1600" dirty="0"/>
              <a:t>2</a:t>
            </a:r>
            <a:r>
              <a:rPr lang="ja-JP" altLang="en-US" sz="1600" dirty="0"/>
              <a:t>色展開からお選びいただけますし、オリジナル名入れも可能です。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82DC29E-B892-39D2-BF5B-5FE1D72B57FB}"/>
              </a:ext>
            </a:extLst>
          </p:cNvPr>
          <p:cNvPicPr>
            <a:picLocks noChangeAspect="1"/>
          </p:cNvPicPr>
          <p:nvPr/>
        </p:nvPicPr>
        <p:blipFill>
          <a:blip r:embed="rId5"/>
          <a:stretch>
            <a:fillRect/>
          </a:stretch>
        </p:blipFill>
        <p:spPr>
          <a:xfrm>
            <a:off x="700633" y="1371901"/>
            <a:ext cx="3558540" cy="3558540"/>
          </a:xfrm>
          <a:prstGeom prst="rect">
            <a:avLst/>
          </a:prstGeom>
        </p:spPr>
      </p:pic>
    </p:spTree>
    <p:extLst>
      <p:ext uri="{BB962C8B-B14F-4D97-AF65-F5344CB8AC3E}">
        <p14:creationId xmlns:p14="http://schemas.microsoft.com/office/powerpoint/2010/main" val="1845172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12" name="図 11">
            <a:extLst>
              <a:ext uri="{FF2B5EF4-FFF2-40B4-BE49-F238E27FC236}">
                <a16:creationId xmlns:a16="http://schemas.microsoft.com/office/drawing/2014/main" id="{AD8D0C3A-BBB0-2EB9-207E-1C5F84D73286}"/>
              </a:ext>
            </a:extLst>
          </p:cNvPr>
          <p:cNvPicPr>
            <a:picLocks noChangeAspect="1"/>
          </p:cNvPicPr>
          <p:nvPr/>
        </p:nvPicPr>
        <p:blipFill>
          <a:blip r:embed="rId5"/>
          <a:stretch>
            <a:fillRect/>
          </a:stretch>
        </p:blipFill>
        <p:spPr>
          <a:xfrm>
            <a:off x="718039" y="1319759"/>
            <a:ext cx="3718560" cy="3718560"/>
          </a:xfrm>
          <a:prstGeom prst="rect">
            <a:avLst/>
          </a:prstGeom>
        </p:spPr>
      </p:pic>
    </p:spTree>
    <p:extLst>
      <p:ext uri="{BB962C8B-B14F-4D97-AF65-F5344CB8AC3E}">
        <p14:creationId xmlns:p14="http://schemas.microsoft.com/office/powerpoint/2010/main" val="180707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メルラッテ 真空ステンレスボトル</a:t>
            </a:r>
            <a:r>
              <a:rPr lang="en-US" altLang="ja-JP" sz="2000" dirty="0">
                <a:solidFill>
                  <a:schemeClr val="bg1"/>
                </a:solidFill>
                <a:latin typeface="Meiryo UI" panose="020B0604030504040204" pitchFamily="34" charset="-128"/>
                <a:ea typeface="Meiryo UI" panose="020B0604030504040204" pitchFamily="34" charset="-128"/>
              </a:rPr>
              <a:t>390ml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a:t>
            </a:r>
            <a:r>
              <a:rPr lang="en-US" altLang="ja-JP" sz="1000" dirty="0">
                <a:latin typeface="Meiryo UI" panose="020B0604030504040204" pitchFamily="34" charset="-128"/>
                <a:ea typeface="Meiryo UI" panose="020B0604030504040204" pitchFamily="34" charset="-128"/>
              </a:rPr>
              <a:t>5</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素材：ポリエステル</a:t>
            </a:r>
          </a:p>
          <a:p>
            <a:r>
              <a:rPr lang="ja-JP" altLang="en-US" sz="1000" dirty="0">
                <a:latin typeface="Meiryo UI" panose="020B0604030504040204" pitchFamily="34" charset="-128"/>
                <a:ea typeface="Meiryo UI" panose="020B0604030504040204" pitchFamily="34" charset="-128"/>
              </a:rPr>
              <a:t>サイズ：Ｗ</a:t>
            </a:r>
            <a:r>
              <a:rPr lang="en-US" altLang="ja-JP" sz="1000" dirty="0">
                <a:latin typeface="Meiryo UI" panose="020B0604030504040204" pitchFamily="34" charset="-128"/>
                <a:ea typeface="Meiryo UI" panose="020B0604030504040204" pitchFamily="34" charset="-128"/>
              </a:rPr>
              <a:t>40cm×</a:t>
            </a:r>
            <a:r>
              <a:rPr lang="ja-JP" altLang="en-US" sz="1000" dirty="0">
                <a:latin typeface="Meiryo UI" panose="020B0604030504040204" pitchFamily="34" charset="-128"/>
                <a:ea typeface="Meiryo UI" panose="020B0604030504040204" pitchFamily="34" charset="-128"/>
              </a:rPr>
              <a:t>Ｈ</a:t>
            </a:r>
            <a:r>
              <a:rPr lang="en-US" altLang="ja-JP" sz="1000" dirty="0">
                <a:latin typeface="Meiryo UI" panose="020B0604030504040204" pitchFamily="34" charset="-128"/>
                <a:ea typeface="Meiryo UI" panose="020B0604030504040204" pitchFamily="34" charset="-128"/>
              </a:rPr>
              <a:t>50cm</a:t>
            </a:r>
          </a:p>
          <a:p>
            <a:r>
              <a:rPr lang="ja-JP" altLang="en-US" sz="1000" dirty="0">
                <a:latin typeface="Meiryo UI" panose="020B0604030504040204" pitchFamily="34" charset="-128"/>
                <a:ea typeface="Meiryo UI" panose="020B0604030504040204" pitchFamily="34" charset="-128"/>
              </a:rPr>
              <a:t>備考：</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縫製品の為、表示サイズと多少前後いたしますのでご了承ください。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ミルクボトル風の曲線的なデザインがとっても可愛らしい</a:t>
            </a:r>
            <a:r>
              <a:rPr lang="en-US" altLang="ja-JP" sz="1600" dirty="0"/>
              <a:t>390ml</a:t>
            </a:r>
            <a:r>
              <a:rPr lang="ja-JP" altLang="en-US" sz="1600" dirty="0"/>
              <a:t>サイズのボトルです。真空構造のため保冷も保温もしっかりしてくれる上、サイズ感も職場に持っていくのに最適です。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D04A013D-0A4B-D931-93A2-E4217C6E54B8}"/>
              </a:ext>
            </a:extLst>
          </p:cNvPr>
          <p:cNvPicPr>
            <a:picLocks noChangeAspect="1"/>
          </p:cNvPicPr>
          <p:nvPr/>
        </p:nvPicPr>
        <p:blipFill>
          <a:blip r:embed="rId5"/>
          <a:stretch>
            <a:fillRect/>
          </a:stretch>
        </p:blipFill>
        <p:spPr>
          <a:xfrm>
            <a:off x="717572" y="1403906"/>
            <a:ext cx="3625850" cy="3625850"/>
          </a:xfrm>
          <a:prstGeom prst="rect">
            <a:avLst/>
          </a:prstGeom>
        </p:spPr>
      </p:pic>
    </p:spTree>
    <p:extLst>
      <p:ext uri="{BB962C8B-B14F-4D97-AF65-F5344CB8AC3E}">
        <p14:creationId xmlns:p14="http://schemas.microsoft.com/office/powerpoint/2010/main" val="81633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ホワイトボード型ミニノート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/100×140×11(mm)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ミニノート型のホワイトボードです。会議やミーティングに非常に便利な上、ホワイトボードフィルムが</a:t>
            </a:r>
            <a:r>
              <a:rPr lang="en-US" altLang="ja-JP" sz="1600" dirty="0"/>
              <a:t>3</a:t>
            </a:r>
            <a:r>
              <a:rPr lang="ja-JP" altLang="en-US" sz="1600" dirty="0"/>
              <a:t>枚セットになっており、消したくない内容はフィルムを被せて保存することが可能。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B7002F-E585-FEFC-4613-ACD513ECA902}"/>
              </a:ext>
            </a:extLst>
          </p:cNvPr>
          <p:cNvPicPr>
            <a:picLocks noChangeAspect="1"/>
          </p:cNvPicPr>
          <p:nvPr/>
        </p:nvPicPr>
        <p:blipFill>
          <a:blip r:embed="rId5"/>
          <a:stretch>
            <a:fillRect/>
          </a:stretch>
        </p:blipFill>
        <p:spPr>
          <a:xfrm>
            <a:off x="766499" y="1451472"/>
            <a:ext cx="3574934" cy="3574934"/>
          </a:xfrm>
          <a:prstGeom prst="rect">
            <a:avLst/>
          </a:prstGeom>
        </p:spPr>
      </p:pic>
    </p:spTree>
    <p:extLst>
      <p:ext uri="{BB962C8B-B14F-4D97-AF65-F5344CB8AC3E}">
        <p14:creationId xmlns:p14="http://schemas.microsoft.com/office/powerpoint/2010/main" val="620249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お米のボールペン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ライスレジン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バイオマス率</a:t>
            </a:r>
            <a:r>
              <a:rPr lang="en-US" altLang="ja-JP" sz="900" dirty="0">
                <a:latin typeface="Meiryo UI" panose="020B0604030504040204" pitchFamily="34" charset="-128"/>
                <a:ea typeface="Meiryo UI" panose="020B0604030504040204" pitchFamily="34" charset="-128"/>
              </a:rPr>
              <a:t>10%)</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142mm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優しい色合いのスタンダードでシンプルなボールペン。ライスレジンという非食用のお米を原料としたバイオマスプラスチックを配合しており、地球環境に優しく</a:t>
            </a:r>
            <a:r>
              <a:rPr lang="en-US" altLang="ja-JP" sz="1600" dirty="0"/>
              <a:t>SDGs</a:t>
            </a:r>
            <a:r>
              <a:rPr lang="ja-JP" altLang="en-US" sz="1600" dirty="0"/>
              <a:t>に貢献できるアイテムです。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6F06F565-AF74-6ED7-EC22-95FE1140CEBA}"/>
              </a:ext>
            </a:extLst>
          </p:cNvPr>
          <p:cNvPicPr>
            <a:picLocks noChangeAspect="1"/>
          </p:cNvPicPr>
          <p:nvPr/>
        </p:nvPicPr>
        <p:blipFill>
          <a:blip r:embed="rId5"/>
          <a:stretch>
            <a:fillRect/>
          </a:stretch>
        </p:blipFill>
        <p:spPr>
          <a:xfrm>
            <a:off x="777634" y="1428869"/>
            <a:ext cx="3513617" cy="3513617"/>
          </a:xfrm>
          <a:prstGeom prst="rect">
            <a:avLst/>
          </a:prstGeom>
        </p:spPr>
      </p:pic>
    </p:spTree>
    <p:extLst>
      <p:ext uri="{BB962C8B-B14F-4D97-AF65-F5344CB8AC3E}">
        <p14:creationId xmlns:p14="http://schemas.microsoft.com/office/powerpoint/2010/main" val="1743524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ハードカバーハンディノート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90×140×12(mm)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CPP</a:t>
            </a:r>
            <a:r>
              <a:rPr lang="ja-JP" altLang="en-US" sz="900" dirty="0">
                <a:latin typeface="Meiryo UI" panose="020B0604030504040204" pitchFamily="34" charset="-128"/>
                <a:ea typeface="Meiryo UI" panose="020B0604030504040204" pitchFamily="34" charset="-128"/>
              </a:rPr>
              <a:t>袋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ハンディサイズで持ち歩きにも便利なノートです。</a:t>
            </a:r>
            <a:r>
              <a:rPr lang="en-US" altLang="ja-JP" sz="1600" dirty="0"/>
              <a:t>PU</a:t>
            </a:r>
            <a:r>
              <a:rPr lang="ja-JP" altLang="en-US" sz="1600" dirty="0"/>
              <a:t>素材を表紙に使用したハードカバータイプのため高級感があり、オープンキャンパスや会社説明会などのノベルティ用としても人気です。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EF275A9-4903-3210-0A1C-0B6904CD9B14}"/>
              </a:ext>
            </a:extLst>
          </p:cNvPr>
          <p:cNvPicPr>
            <a:picLocks noChangeAspect="1"/>
          </p:cNvPicPr>
          <p:nvPr/>
        </p:nvPicPr>
        <p:blipFill>
          <a:blip r:embed="rId5"/>
          <a:stretch>
            <a:fillRect/>
          </a:stretch>
        </p:blipFill>
        <p:spPr>
          <a:xfrm>
            <a:off x="647721" y="1345946"/>
            <a:ext cx="3695700" cy="3695700"/>
          </a:xfrm>
          <a:prstGeom prst="rect">
            <a:avLst/>
          </a:prstGeom>
        </p:spPr>
      </p:pic>
    </p:spTree>
    <p:extLst>
      <p:ext uri="{BB962C8B-B14F-4D97-AF65-F5344CB8AC3E}">
        <p14:creationId xmlns:p14="http://schemas.microsoft.com/office/powerpoint/2010/main" val="1182930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マットスクエアミラー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考：レッド・マットブラック・ピュアホワイト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マットな質感がクールで大人な印象を与えてくれる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サイズのスクエアミラーです。名入れするオリジナルデザインはフルカラー対応ですので、グッズ用やノベルティ用におすすめです。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448A07D-4A0D-7241-B3B7-149DF1260541}"/>
              </a:ext>
            </a:extLst>
          </p:cNvPr>
          <p:cNvPicPr>
            <a:picLocks noChangeAspect="1"/>
          </p:cNvPicPr>
          <p:nvPr/>
        </p:nvPicPr>
        <p:blipFill>
          <a:blip r:embed="rId5"/>
          <a:stretch>
            <a:fillRect/>
          </a:stretch>
        </p:blipFill>
        <p:spPr>
          <a:xfrm>
            <a:off x="552623" y="1422052"/>
            <a:ext cx="3688563" cy="3618608"/>
          </a:xfrm>
          <a:prstGeom prst="rect">
            <a:avLst/>
          </a:prstGeom>
        </p:spPr>
      </p:pic>
    </p:spTree>
    <p:extLst>
      <p:ext uri="{BB962C8B-B14F-4D97-AF65-F5344CB8AC3E}">
        <p14:creationId xmlns:p14="http://schemas.microsoft.com/office/powerpoint/2010/main" val="726709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148×210×5mm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サイズのリサイクルノートです。とてもシンプルなデザインで、どんなオリジナル名入れでもマッチしますので、ノベルティ用などにおすすめです。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A43855-6159-7843-817E-DEE865DED7B3}"/>
              </a:ext>
            </a:extLst>
          </p:cNvPr>
          <p:cNvPicPr>
            <a:picLocks noChangeAspect="1"/>
          </p:cNvPicPr>
          <p:nvPr/>
        </p:nvPicPr>
        <p:blipFill>
          <a:blip r:embed="rId5"/>
          <a:stretch>
            <a:fillRect/>
          </a:stretch>
        </p:blipFill>
        <p:spPr>
          <a:xfrm>
            <a:off x="958660" y="1452755"/>
            <a:ext cx="3175000" cy="3175000"/>
          </a:xfrm>
          <a:prstGeom prst="rect">
            <a:avLst/>
          </a:prstGeom>
        </p:spPr>
      </p:pic>
    </p:spTree>
    <p:extLst>
      <p:ext uri="{BB962C8B-B14F-4D97-AF65-F5344CB8AC3E}">
        <p14:creationId xmlns:p14="http://schemas.microsoft.com/office/powerpoint/2010/main" val="2994866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2296476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すず音 和柄扇子</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素材：竹、ポリエステル</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210mm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涼しげで爽やかな色彩で描かれた、とんぼ市松、金魚、層雲の</a:t>
            </a:r>
            <a:r>
              <a:rPr lang="en-US" altLang="ja-JP" sz="1600" dirty="0"/>
              <a:t>3</a:t>
            </a:r>
            <a:r>
              <a:rPr lang="ja-JP" altLang="en-US" sz="1600" dirty="0"/>
              <a:t>タイプから自由に選べる和柄扇子です。扇子はコンパクトに持ち歩くことができ、電源等も必要ないためエコグッズとしても◎！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A48E34F6-61E9-15B1-BC7C-43139453C4D0}"/>
              </a:ext>
            </a:extLst>
          </p:cNvPr>
          <p:cNvPicPr>
            <a:picLocks noChangeAspect="1"/>
          </p:cNvPicPr>
          <p:nvPr/>
        </p:nvPicPr>
        <p:blipFill>
          <a:blip r:embed="rId5"/>
          <a:stretch>
            <a:fillRect/>
          </a:stretch>
        </p:blipFill>
        <p:spPr>
          <a:xfrm>
            <a:off x="647145" y="1382715"/>
            <a:ext cx="3606923" cy="3606923"/>
          </a:xfrm>
          <a:prstGeom prst="rect">
            <a:avLst/>
          </a:prstGeom>
        </p:spPr>
      </p:pic>
    </p:spTree>
    <p:extLst>
      <p:ext uri="{BB962C8B-B14F-4D97-AF65-F5344CB8AC3E}">
        <p14:creationId xmlns:p14="http://schemas.microsoft.com/office/powerpoint/2010/main" val="194935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オリジナル手ぬぐい（顔料プリント）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備考：印刷：顔料プリント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手ぬぐいの生地の上にインクを乗せる事で、細かな線のデザインを再現する顔料プリント手ぬぐい。展示会用ノベルティや物販品を。大量枚数＆低コストで製作したいとお考えの方にはオススメです。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B640182-1B88-ACD0-1EAC-421A5D029BED}"/>
              </a:ext>
            </a:extLst>
          </p:cNvPr>
          <p:cNvPicPr>
            <a:picLocks noChangeAspect="1"/>
          </p:cNvPicPr>
          <p:nvPr/>
        </p:nvPicPr>
        <p:blipFill>
          <a:blip r:embed="rId5"/>
          <a:stretch>
            <a:fillRect/>
          </a:stretch>
        </p:blipFill>
        <p:spPr>
          <a:xfrm>
            <a:off x="720771" y="1414369"/>
            <a:ext cx="3573052" cy="3573052"/>
          </a:xfrm>
          <a:prstGeom prst="rect">
            <a:avLst/>
          </a:prstGeom>
        </p:spPr>
      </p:pic>
    </p:spTree>
    <p:extLst>
      <p:ext uri="{BB962C8B-B14F-4D97-AF65-F5344CB8AC3E}">
        <p14:creationId xmlns:p14="http://schemas.microsoft.com/office/powerpoint/2010/main" val="546029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オリジナルクリアファイル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厚さ：</a:t>
            </a:r>
            <a:r>
              <a:rPr lang="en-US" altLang="ja-JP" sz="900" dirty="0">
                <a:latin typeface="Meiryo UI" panose="020B0604030504040204" pitchFamily="34" charset="-128"/>
                <a:ea typeface="Meiryo UI" panose="020B0604030504040204" pitchFamily="34" charset="-128"/>
              </a:rPr>
              <a:t>0.2㎜</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 </a:t>
            </a:r>
            <a:r>
              <a:rPr lang="en-US" altLang="ja-JP" sz="900" dirty="0">
                <a:latin typeface="Meiryo UI" panose="020B0604030504040204" pitchFamily="34" charset="-128"/>
                <a:ea typeface="Meiryo UI" panose="020B0604030504040204" pitchFamily="34" charset="-128"/>
              </a:rPr>
              <a:t>A4</a:t>
            </a:r>
            <a:r>
              <a:rPr lang="ja-JP" altLang="en-US" sz="900" dirty="0">
                <a:latin typeface="Meiryo UI" panose="020B0604030504040204" pitchFamily="34" charset="-128"/>
                <a:ea typeface="Meiryo UI" panose="020B0604030504040204" pitchFamily="34" charset="-128"/>
              </a:rPr>
              <a:t>サイズ</a:t>
            </a:r>
          </a:p>
          <a:p>
            <a:r>
              <a:rPr lang="ja-JP" altLang="en-US" sz="900" dirty="0">
                <a:latin typeface="Meiryo UI" panose="020B0604030504040204" pitchFamily="34" charset="-128"/>
                <a:ea typeface="Meiryo UI" panose="020B0604030504040204" pitchFamily="34" charset="-128"/>
              </a:rPr>
              <a:t>包装： 適量梱包</a:t>
            </a:r>
          </a:p>
          <a:p>
            <a:r>
              <a:rPr lang="ja-JP" altLang="en-US" sz="900" dirty="0">
                <a:latin typeface="Meiryo UI" panose="020B0604030504040204" pitchFamily="34" charset="-128"/>
                <a:ea typeface="Meiryo UI" panose="020B0604030504040204" pitchFamily="34" charset="-128"/>
              </a:rPr>
              <a:t>備考： 印刷：オフセット印刷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企業のノベルティからアニメグッズ、また卒業や周年などの記念用などにも人気の高い</a:t>
            </a:r>
            <a:r>
              <a:rPr lang="en-US" altLang="ja-JP" sz="1600" dirty="0"/>
              <a:t>A4</a:t>
            </a:r>
            <a:r>
              <a:rPr lang="ja-JP" altLang="en-US" sz="1600" dirty="0"/>
              <a:t>サイズのクリアファイル。全面フルカラーでのオリジナル名入れが可能です。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403C3C7-CA61-B362-5B73-9822343FBAA8}"/>
              </a:ext>
            </a:extLst>
          </p:cNvPr>
          <p:cNvPicPr>
            <a:picLocks noChangeAspect="1"/>
          </p:cNvPicPr>
          <p:nvPr/>
        </p:nvPicPr>
        <p:blipFill>
          <a:blip r:embed="rId5"/>
          <a:stretch>
            <a:fillRect/>
          </a:stretch>
        </p:blipFill>
        <p:spPr>
          <a:xfrm>
            <a:off x="752067" y="1465383"/>
            <a:ext cx="3506665" cy="3506665"/>
          </a:xfrm>
          <a:prstGeom prst="rect">
            <a:avLst/>
          </a:prstGeom>
        </p:spPr>
      </p:pic>
    </p:spTree>
    <p:extLst>
      <p:ext uri="{BB962C8B-B14F-4D97-AF65-F5344CB8AC3E}">
        <p14:creationId xmlns:p14="http://schemas.microsoft.com/office/powerpoint/2010/main" val="687758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テントクロスマルチ傘カバー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外側は丈夫なテントクロス、内側は吸水性に優れたマイクロファイバー素材を配した傘カバー。タオルとしての使用も可能な上、ストラップでコンパクトに畳めるため携帯にも便利です。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F7928F25-8752-A943-F9CF-2BA5D9B4BF59}"/>
              </a:ext>
            </a:extLst>
          </p:cNvPr>
          <p:cNvPicPr>
            <a:picLocks noChangeAspect="1"/>
          </p:cNvPicPr>
          <p:nvPr/>
        </p:nvPicPr>
        <p:blipFill>
          <a:blip r:embed="rId5"/>
          <a:stretch>
            <a:fillRect/>
          </a:stretch>
        </p:blipFill>
        <p:spPr>
          <a:xfrm>
            <a:off x="672922" y="1392747"/>
            <a:ext cx="3658177" cy="3658177"/>
          </a:xfrm>
          <a:prstGeom prst="rect">
            <a:avLst/>
          </a:prstGeom>
        </p:spPr>
      </p:pic>
    </p:spTree>
    <p:extLst>
      <p:ext uri="{BB962C8B-B14F-4D97-AF65-F5344CB8AC3E}">
        <p14:creationId xmlns:p14="http://schemas.microsoft.com/office/powerpoint/2010/main" val="3051989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79752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小ロット！除菌ウェットハンディ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サイズ：シート：約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、外装：約</a:t>
            </a:r>
            <a:r>
              <a:rPr lang="en-US" altLang="ja-JP" sz="900" dirty="0">
                <a:latin typeface="Meiryo UI" panose="020B0604030504040204" pitchFamily="34" charset="-128"/>
                <a:ea typeface="Meiryo UI" panose="020B0604030504040204" pitchFamily="34" charset="-128"/>
              </a:rPr>
              <a:t>W140×D10×H65mm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34g</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アルコール配合の除菌ウェットティッシュは配布しやすい</a:t>
            </a:r>
            <a:r>
              <a:rPr lang="en-US" altLang="ja-JP" sz="1600" dirty="0"/>
              <a:t>10</a:t>
            </a:r>
            <a:r>
              <a:rPr lang="ja-JP" altLang="en-US" sz="1600" dirty="0"/>
              <a:t>枚入りのハンディサイズです。フラップ部分にオリジナル名入れをして、業種を問わず販促品として幅広くご活用ください。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C59730D-260D-B63E-220F-1750BC9DFAA5}"/>
              </a:ext>
            </a:extLst>
          </p:cNvPr>
          <p:cNvPicPr>
            <a:picLocks noChangeAspect="1"/>
          </p:cNvPicPr>
          <p:nvPr/>
        </p:nvPicPr>
        <p:blipFill>
          <a:blip r:embed="rId5"/>
          <a:stretch>
            <a:fillRect/>
          </a:stretch>
        </p:blipFill>
        <p:spPr>
          <a:xfrm>
            <a:off x="622370" y="1341142"/>
            <a:ext cx="3618923" cy="3618923"/>
          </a:xfrm>
          <a:prstGeom prst="rect">
            <a:avLst/>
          </a:prstGeom>
        </p:spPr>
      </p:pic>
    </p:spTree>
    <p:extLst>
      <p:ext uri="{BB962C8B-B14F-4D97-AF65-F5344CB8AC3E}">
        <p14:creationId xmlns:p14="http://schemas.microsoft.com/office/powerpoint/2010/main" val="1409962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1287678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ブックメモ付箋</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79×135×6mm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考：ロイヤルネイビー・リアルブラック・スノーホワイト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コンパクトで持ち歩きにも便利なブック型のメモ付箋、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サイズです。三種類の付箋がセットになっておりますので用途に合わせて使い分けられるため、とても便利で有難がられるアイテムです。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11370C9-0DEF-824B-AD62-EBCA2E4DBE78}"/>
              </a:ext>
            </a:extLst>
          </p:cNvPr>
          <p:cNvPicPr>
            <a:picLocks noChangeAspect="1"/>
          </p:cNvPicPr>
          <p:nvPr/>
        </p:nvPicPr>
        <p:blipFill>
          <a:blip r:embed="rId5"/>
          <a:stretch>
            <a:fillRect/>
          </a:stretch>
        </p:blipFill>
        <p:spPr>
          <a:xfrm>
            <a:off x="286496" y="1521264"/>
            <a:ext cx="4218006" cy="3298481"/>
          </a:xfrm>
          <a:prstGeom prst="rect">
            <a:avLst/>
          </a:prstGeom>
        </p:spPr>
      </p:pic>
    </p:spTree>
    <p:extLst>
      <p:ext uri="{BB962C8B-B14F-4D97-AF65-F5344CB8AC3E}">
        <p14:creationId xmlns:p14="http://schemas.microsoft.com/office/powerpoint/2010/main" val="629979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オリジナル全面フルカラーマウスパッド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表 エンボスラミ</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裏 ラバー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W180×H160mm</a:t>
            </a:r>
            <a:r>
              <a:rPr lang="ja-JP" altLang="en-US" sz="900" dirty="0">
                <a:latin typeface="Meiryo UI" panose="020B0604030504040204" pitchFamily="34" charset="-128"/>
                <a:ea typeface="Meiryo UI" panose="020B0604030504040204" pitchFamily="34" charset="-128"/>
              </a:rPr>
              <a:t>以内</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要相談</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印刷：インクジェット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5</a:t>
            </a:r>
            <a:r>
              <a:rPr lang="ja-JP" altLang="en-US" sz="1600" b="0" i="0" dirty="0">
                <a:solidFill>
                  <a:srgbClr val="333333"/>
                </a:solidFill>
                <a:effectLst/>
                <a:highlight>
                  <a:srgbClr val="FFFFFF"/>
                </a:highlight>
                <a:latin typeface="-apple-system"/>
              </a:rPr>
              <a:t>枚からの小ロットでオリジナルのマウスパッドが安価で作成できます。全面フルカラー印刷が可能で、マウスパッドの形状も自由にできるので、イメージした思い通りのグッズが作れます。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4" name="Picture 20">
            <a:extLst>
              <a:ext uri="{FF2B5EF4-FFF2-40B4-BE49-F238E27FC236}">
                <a16:creationId xmlns:a16="http://schemas.microsoft.com/office/drawing/2014/main" id="{3E45E078-835E-43D2-E6E2-41DDB06212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856" y="1482724"/>
            <a:ext cx="3837416" cy="383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4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圧縮収納袋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・ナイロン</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350×300mm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収納目安</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ワイシャツ</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T</a:t>
            </a:r>
            <a:r>
              <a:rPr lang="ja-JP" altLang="en-US" sz="900" b="0" i="0" dirty="0">
                <a:solidFill>
                  <a:srgbClr val="333333"/>
                </a:solidFill>
                <a:effectLst/>
                <a:latin typeface="-apple-system"/>
              </a:rPr>
              <a:t>シャツ</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旅行などにはとっても便利な、座るだけで空気を</a:t>
            </a:r>
            <a:r>
              <a:rPr lang="en-US" altLang="ja-JP" sz="1600" b="0" i="0" dirty="0">
                <a:solidFill>
                  <a:srgbClr val="333333"/>
                </a:solidFill>
                <a:effectLst/>
                <a:latin typeface="-apple-system"/>
              </a:rPr>
              <a:t>1</a:t>
            </a:r>
            <a:r>
              <a:rPr lang="ja-JP" altLang="en-US" sz="1600" b="0" i="0" dirty="0">
                <a:solidFill>
                  <a:srgbClr val="333333"/>
                </a:solidFill>
                <a:effectLst/>
                <a:latin typeface="-apple-system"/>
              </a:rPr>
              <a:t>秒で抜くことができる圧縮袋です。</a:t>
            </a:r>
            <a:r>
              <a:rPr lang="en-US" altLang="ja-JP" sz="1600" b="0" i="0" dirty="0">
                <a:solidFill>
                  <a:srgbClr val="333333"/>
                </a:solidFill>
                <a:effectLst/>
                <a:latin typeface="-apple-system"/>
              </a:rPr>
              <a:t>Y</a:t>
            </a:r>
            <a:r>
              <a:rPr lang="ja-JP" altLang="en-US" sz="1600" b="0" i="0" dirty="0">
                <a:solidFill>
                  <a:srgbClr val="333333"/>
                </a:solidFill>
                <a:effectLst/>
                <a:latin typeface="-apple-system"/>
              </a:rPr>
              <a:t>シャツ一枚と</a:t>
            </a:r>
            <a:r>
              <a:rPr lang="en-US" altLang="ja-JP" sz="1600" b="0" i="0" dirty="0">
                <a:solidFill>
                  <a:srgbClr val="333333"/>
                </a:solidFill>
                <a:effectLst/>
                <a:latin typeface="-apple-system"/>
              </a:rPr>
              <a:t>T</a:t>
            </a:r>
            <a:r>
              <a:rPr lang="ja-JP" altLang="en-US" sz="1600" b="0" i="0" dirty="0">
                <a:solidFill>
                  <a:srgbClr val="333333"/>
                </a:solidFill>
                <a:effectLst/>
                <a:latin typeface="-apple-system"/>
              </a:rPr>
              <a:t>シャツ</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枚程度を入れることが出来ます。特典用などにもおすすめ。是非ご活用ください。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EE45808-C424-0152-6800-EF9310FF0B52}"/>
              </a:ext>
            </a:extLst>
          </p:cNvPr>
          <p:cNvPicPr>
            <a:picLocks noChangeAspect="1"/>
          </p:cNvPicPr>
          <p:nvPr/>
        </p:nvPicPr>
        <p:blipFill>
          <a:blip r:embed="rId5"/>
          <a:stretch>
            <a:fillRect/>
          </a:stretch>
        </p:blipFill>
        <p:spPr>
          <a:xfrm>
            <a:off x="693378" y="1324968"/>
            <a:ext cx="3725956" cy="3725956"/>
          </a:xfrm>
          <a:prstGeom prst="rect">
            <a:avLst/>
          </a:prstGeom>
        </p:spPr>
      </p:pic>
    </p:spTree>
    <p:extLst>
      <p:ext uri="{BB962C8B-B14F-4D97-AF65-F5344CB8AC3E}">
        <p14:creationId xmlns:p14="http://schemas.microsoft.com/office/powerpoint/2010/main" val="123059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ケース付メタリックミラー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材：ミラー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 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：ミラー</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φ74×4</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/86×81mm</a:t>
            </a:r>
          </a:p>
          <a:p>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考：シルバー、ゴールド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起毛素材の高級感ある専用ケース付き、ラウンド型メタリックミラーです。持ち歩くのに丁度良い手の平サイズな上、ミラーカバーにもケースにも名入れが可能ですので、女性向け販促品に最適！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E35A348-FE84-F946-9765-A199DF44AC80}"/>
              </a:ext>
            </a:extLst>
          </p:cNvPr>
          <p:cNvPicPr>
            <a:picLocks noChangeAspect="1"/>
          </p:cNvPicPr>
          <p:nvPr/>
        </p:nvPicPr>
        <p:blipFill>
          <a:blip r:embed="rId5"/>
          <a:stretch>
            <a:fillRect/>
          </a:stretch>
        </p:blipFill>
        <p:spPr>
          <a:xfrm>
            <a:off x="973047" y="1695335"/>
            <a:ext cx="3175000" cy="3175000"/>
          </a:xfrm>
          <a:prstGeom prst="rect">
            <a:avLst/>
          </a:prstGeom>
        </p:spPr>
      </p:pic>
    </p:spTree>
    <p:extLst>
      <p:ext uri="{BB962C8B-B14F-4D97-AF65-F5344CB8AC3E}">
        <p14:creationId xmlns:p14="http://schemas.microsoft.com/office/powerpoint/2010/main" val="295687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キャンバスブックカバー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展開時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315×170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ナチュラルで優しい風合いのキャンバス素材を使用したシンプルなブックカバーです。栞紐付きのため便利にご活用いただけます。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色からお好みでお選びください。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82B4A7-0DAA-FF42-A747-CE81202F0A44}"/>
              </a:ext>
            </a:extLst>
          </p:cNvPr>
          <p:cNvPicPr>
            <a:picLocks noChangeAspect="1"/>
          </p:cNvPicPr>
          <p:nvPr/>
        </p:nvPicPr>
        <p:blipFill>
          <a:blip r:embed="rId5"/>
          <a:stretch>
            <a:fillRect/>
          </a:stretch>
        </p:blipFill>
        <p:spPr>
          <a:xfrm>
            <a:off x="650793" y="1422052"/>
            <a:ext cx="3933313" cy="3448509"/>
          </a:xfrm>
          <a:prstGeom prst="rect">
            <a:avLst/>
          </a:prstGeom>
        </p:spPr>
      </p:pic>
    </p:spTree>
    <p:extLst>
      <p:ext uri="{BB962C8B-B14F-4D97-AF65-F5344CB8AC3E}">
        <p14:creationId xmlns:p14="http://schemas.microsoft.com/office/powerpoint/2010/main" val="99512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リフレクターエコバッグ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素材：生地：ポリエステル、コーティング：アルミ</a:t>
            </a:r>
          </a:p>
          <a:p>
            <a:r>
              <a:rPr lang="ja-JP" altLang="en-US" sz="900" dirty="0">
                <a:latin typeface="Meiryo UI" panose="020B0604030504040204" pitchFamily="34" charset="-128"/>
                <a:ea typeface="Meiryo UI" panose="020B0604030504040204" pitchFamily="34" charset="-128"/>
              </a:rPr>
              <a:t>サイズ：バッグ：約</a:t>
            </a:r>
            <a:r>
              <a:rPr lang="en-US" altLang="ja-JP" sz="900" dirty="0">
                <a:latin typeface="Meiryo UI" panose="020B0604030504040204" pitchFamily="34" charset="-128"/>
                <a:ea typeface="Meiryo UI" panose="020B0604030504040204" pitchFamily="34" charset="-128"/>
              </a:rPr>
              <a:t>W370×H380mm(</a:t>
            </a:r>
            <a:r>
              <a:rPr lang="ja-JP" altLang="en-US" sz="900" dirty="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、ポケット：約</a:t>
            </a:r>
            <a:r>
              <a:rPr lang="en-US" altLang="ja-JP" sz="900" dirty="0">
                <a:latin typeface="Meiryo UI" panose="020B0604030504040204" pitchFamily="34" charset="-128"/>
                <a:ea typeface="Meiryo UI" panose="020B0604030504040204" pitchFamily="34" charset="-128"/>
              </a:rPr>
              <a:t>W135×H105mm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34g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車のライトなどを効果的に反射するリフレクターをバッグ下部に取り付けてあるため、夜道でも安心して歩くことができるエコバッグです。折りたたむとコンパクトになるため持ち歩きにも便利です。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D95DAA4F-274A-3192-91F6-71415ECC82CF}"/>
              </a:ext>
            </a:extLst>
          </p:cNvPr>
          <p:cNvPicPr>
            <a:picLocks noChangeAspect="1"/>
          </p:cNvPicPr>
          <p:nvPr/>
        </p:nvPicPr>
        <p:blipFill>
          <a:blip r:embed="rId5"/>
          <a:stretch>
            <a:fillRect/>
          </a:stretch>
        </p:blipFill>
        <p:spPr>
          <a:xfrm>
            <a:off x="675067" y="1353927"/>
            <a:ext cx="3730052" cy="3730052"/>
          </a:xfrm>
          <a:prstGeom prst="rect">
            <a:avLst/>
          </a:prstGeom>
        </p:spPr>
      </p:pic>
    </p:spTree>
    <p:extLst>
      <p:ext uri="{BB962C8B-B14F-4D97-AF65-F5344CB8AC3E}">
        <p14:creationId xmlns:p14="http://schemas.microsoft.com/office/powerpoint/2010/main" val="342053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オーガニックコットンネット巾着</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サイズの巾着です。上半分がネット素材になっているため、口を開けることなく入れたものを確認できて便利な上、見た目的にもおしゃれです。同じ仕様で</a:t>
            </a:r>
            <a:r>
              <a:rPr lang="en-US" altLang="ja-JP" sz="1600" dirty="0">
                <a:latin typeface="Meiryo UI" panose="020B0604030504040204" pitchFamily="34" charset="-128"/>
                <a:ea typeface="Meiryo UI" panose="020B0604030504040204" pitchFamily="34" charset="-128"/>
              </a:rPr>
              <a:t>L</a:t>
            </a:r>
            <a:r>
              <a:rPr lang="ja-JP" altLang="en-US" sz="1600" dirty="0">
                <a:latin typeface="Meiryo UI" panose="020B0604030504040204" pitchFamily="34" charset="-128"/>
                <a:ea typeface="Meiryo UI" panose="020B0604030504040204" pitchFamily="34" charset="-128"/>
              </a:rPr>
              <a:t>サイズもご用意しております。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8" name="Picture 34">
            <a:extLst>
              <a:ext uri="{FF2B5EF4-FFF2-40B4-BE49-F238E27FC236}">
                <a16:creationId xmlns:a16="http://schemas.microsoft.com/office/drawing/2014/main" id="{BBA2A370-20C5-0690-36E0-C53651A93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06" y="1332465"/>
            <a:ext cx="3700779" cy="370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7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190×130×60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オリジナルデザインの名入れプリントがよく映えるためノベルティグッズとして人気の、シンプルなキャンバスポーチです。こちらは</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サイズになりますが、サイズ違いで</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もございます。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E7E5F52-8556-E18A-2F9A-383810E71D76}"/>
              </a:ext>
            </a:extLst>
          </p:cNvPr>
          <p:cNvPicPr>
            <a:picLocks noChangeAspect="1"/>
          </p:cNvPicPr>
          <p:nvPr/>
        </p:nvPicPr>
        <p:blipFill>
          <a:blip r:embed="rId5"/>
          <a:stretch>
            <a:fillRect/>
          </a:stretch>
        </p:blipFill>
        <p:spPr>
          <a:xfrm>
            <a:off x="750679" y="1344507"/>
            <a:ext cx="3627120" cy="3627120"/>
          </a:xfrm>
          <a:prstGeom prst="rect">
            <a:avLst/>
          </a:prstGeom>
        </p:spPr>
      </p:pic>
    </p:spTree>
    <p:extLst>
      <p:ext uri="{BB962C8B-B14F-4D97-AF65-F5344CB8AC3E}">
        <p14:creationId xmlns:p14="http://schemas.microsoft.com/office/powerpoint/2010/main" val="9091860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TotalTime>
  <Words>2659</Words>
  <Application>Microsoft Office PowerPoint</Application>
  <PresentationFormat>画面に合わせる (4:3)</PresentationFormat>
  <Paragraphs>450</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2024-08-02T08:30:41Z</dcterms:modified>
</cp:coreProperties>
</file>