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84" d="100"/>
          <a:sy n="84" d="100"/>
        </p:scale>
        <p:origin x="660" y="-5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bmp"/><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bmp"/><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bmp"/><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bmp"/><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車載用傘カバー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630×150mm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雨の日でも濡れた傘で車内を濡らしたくない人には非常にありがたい車内用傘カバーです。ヘッドレストにセットするだけのタイプのため、どんな乗用車にも使用可能でとっても便利です。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dirty="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DF770D4-990B-FAD8-0405-CBB5A628A2A5}"/>
              </a:ext>
            </a:extLst>
          </p:cNvPr>
          <p:cNvPicPr>
            <a:picLocks noChangeAspect="1"/>
          </p:cNvPicPr>
          <p:nvPr/>
        </p:nvPicPr>
        <p:blipFill>
          <a:blip r:embed="rId5"/>
          <a:stretch>
            <a:fillRect/>
          </a:stretch>
        </p:blipFill>
        <p:spPr>
          <a:xfrm>
            <a:off x="700596" y="1428881"/>
            <a:ext cx="3558540" cy="3558540"/>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スタンドデスクポーチ</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サ イ ズ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20×6×17cm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ポリ袋入り</a:t>
            </a:r>
            <a:endParaRPr lang="en-US" altLang="zh-TW"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スタンドデスクポーチは、スマートフォンを縦でも横でも立てかけて視聴できる！モバイル周辺機器・文具収納にも使えるので、移動が多いリモートワーカー・学生に向けたノベルティに最適です。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5FF290F-05D1-443B-7439-E877BAF73762}"/>
              </a:ext>
            </a:extLst>
          </p:cNvPr>
          <p:cNvPicPr>
            <a:picLocks noChangeAspect="1"/>
          </p:cNvPicPr>
          <p:nvPr/>
        </p:nvPicPr>
        <p:blipFill>
          <a:blip r:embed="rId5"/>
          <a:stretch>
            <a:fillRect/>
          </a:stretch>
        </p:blipFill>
        <p:spPr>
          <a:xfrm>
            <a:off x="761376" y="1407063"/>
            <a:ext cx="3560089" cy="3560089"/>
          </a:xfrm>
          <a:prstGeom prst="rect">
            <a:avLst/>
          </a:prstGeom>
        </p:spPr>
      </p:pic>
    </p:spTree>
    <p:extLst>
      <p:ext uri="{BB962C8B-B14F-4D97-AF65-F5344CB8AC3E}">
        <p14:creationId xmlns:p14="http://schemas.microsoft.com/office/powerpoint/2010/main" val="181820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リュック型非常用給水バッグ</a:t>
            </a:r>
            <a:r>
              <a:rPr lang="en-US" altLang="ja-JP" sz="2000" dirty="0">
                <a:solidFill>
                  <a:schemeClr val="bg1"/>
                </a:solidFill>
                <a:latin typeface="Meiryo UI" panose="020B0604030504040204" pitchFamily="34" charset="-128"/>
                <a:ea typeface="Meiryo UI" panose="020B0604030504040204" pitchFamily="34" charset="-128"/>
              </a:rPr>
              <a:t>6L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素材：バッグ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ポリエチレンテレフタレート・ナイロン・ポリエチレン 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 給水口・蓋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ポリエチレン・ポリプロピレン・熱可塑性エラストマー</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35×14×31.5cm </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200cm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80g</a:t>
            </a:r>
          </a:p>
          <a:p>
            <a:r>
              <a:rPr lang="ja-JP" altLang="en-US" sz="900" dirty="0">
                <a:latin typeface="Meiryo UI" panose="020B0604030504040204" pitchFamily="34" charset="-128"/>
                <a:ea typeface="Meiryo UI" panose="020B0604030504040204" pitchFamily="34" charset="-128"/>
              </a:rPr>
              <a:t>包装：ポリ袋入り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紐</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背負えるタイプのため両手が自由になりとっても便利な</a:t>
            </a:r>
            <a:r>
              <a:rPr lang="en-US" altLang="ja-JP" sz="1600" dirty="0"/>
              <a:t>6</a:t>
            </a:r>
            <a:r>
              <a:rPr lang="ja-JP" altLang="en-US" sz="1600" dirty="0"/>
              <a:t>リットルサイズの給水バッグです。オリジナルの名入れプリントも可能なため、防災イベントなどのノベルティ用としてもおすすめ。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2F37DA0-A453-2BC6-B289-41DD21B6CE24}"/>
              </a:ext>
            </a:extLst>
          </p:cNvPr>
          <p:cNvPicPr>
            <a:picLocks noChangeAspect="1"/>
          </p:cNvPicPr>
          <p:nvPr/>
        </p:nvPicPr>
        <p:blipFill>
          <a:blip r:embed="rId5"/>
          <a:stretch>
            <a:fillRect/>
          </a:stretch>
        </p:blipFill>
        <p:spPr>
          <a:xfrm>
            <a:off x="746386" y="1427332"/>
            <a:ext cx="3560089" cy="3560089"/>
          </a:xfrm>
          <a:prstGeom prst="rect">
            <a:avLst/>
          </a:prstGeom>
        </p:spPr>
      </p:pic>
    </p:spTree>
    <p:extLst>
      <p:ext uri="{BB962C8B-B14F-4D97-AF65-F5344CB8AC3E}">
        <p14:creationId xmlns:p14="http://schemas.microsoft.com/office/powerpoint/2010/main" val="29273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218668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177016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クッションマウスパッド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PU､</a:t>
            </a:r>
            <a:r>
              <a:rPr lang="ja-JP" altLang="en-US" sz="90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195×226×15</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プリント面が広いため、オリジナルのノベルティグッズとして使用すれば効果的に</a:t>
            </a:r>
            <a:r>
              <a:rPr lang="en" altLang="ja-JP" sz="1600" dirty="0">
                <a:latin typeface="Meiryo UI" panose="020B0604030504040204" pitchFamily="34" charset="-128"/>
                <a:ea typeface="Meiryo UI" panose="020B0604030504040204" pitchFamily="34" charset="-128"/>
              </a:rPr>
              <a:t>PR</a:t>
            </a:r>
            <a:r>
              <a:rPr lang="ja-JP" altLang="en-US" sz="1600">
                <a:latin typeface="Meiryo UI" panose="020B0604030504040204" pitchFamily="34" charset="-128"/>
                <a:ea typeface="Meiryo UI" panose="020B0604030504040204" pitchFamily="34" charset="-128"/>
              </a:rPr>
              <a:t>できるマウスパッドです。クッション付きのため疲れにくい点もポイントです。是非ご活用ください。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24E2EF0F-9A0B-2D45-836D-371269CD477D}"/>
              </a:ext>
            </a:extLst>
          </p:cNvPr>
          <p:cNvPicPr>
            <a:picLocks noChangeAspect="1"/>
          </p:cNvPicPr>
          <p:nvPr/>
        </p:nvPicPr>
        <p:blipFill>
          <a:blip r:embed="rId5"/>
          <a:stretch>
            <a:fillRect/>
          </a:stretch>
        </p:blipFill>
        <p:spPr>
          <a:xfrm>
            <a:off x="624680" y="1612129"/>
            <a:ext cx="3753119" cy="3154407"/>
          </a:xfrm>
          <a:prstGeom prst="rect">
            <a:avLst/>
          </a:prstGeom>
        </p:spPr>
      </p:pic>
    </p:spTree>
    <p:extLst>
      <p:ext uri="{BB962C8B-B14F-4D97-AF65-F5344CB8AC3E}">
        <p14:creationId xmlns:p14="http://schemas.microsoft.com/office/powerpoint/2010/main" val="192542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ステンレスマネークリップ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W54×H23×D5mm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見た目とその名とおりの非常にシンプルで、だからこそ格好良い、スタイリッシュなステンレス製のマネークリップです。名入れも可能で、販促用や物販用に是非ご活用ください。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C147B17-B341-EECF-FAE6-F9680C8348D4}"/>
              </a:ext>
            </a:extLst>
          </p:cNvPr>
          <p:cNvPicPr>
            <a:picLocks noChangeAspect="1"/>
          </p:cNvPicPr>
          <p:nvPr/>
        </p:nvPicPr>
        <p:blipFill>
          <a:blip r:embed="rId5"/>
          <a:stretch>
            <a:fillRect/>
          </a:stretch>
        </p:blipFill>
        <p:spPr>
          <a:xfrm>
            <a:off x="689941" y="1403021"/>
            <a:ext cx="3579611" cy="3579611"/>
          </a:xfrm>
          <a:prstGeom prst="rect">
            <a:avLst/>
          </a:prstGeom>
        </p:spPr>
      </p:pic>
    </p:spTree>
    <p:extLst>
      <p:ext uri="{BB962C8B-B14F-4D97-AF65-F5344CB8AC3E}">
        <p14:creationId xmlns:p14="http://schemas.microsoft.com/office/powerpoint/2010/main" val="56685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CBB5F41-DAA1-FEB3-FA0B-C0556A7B23AD}"/>
              </a:ext>
            </a:extLst>
          </p:cNvPr>
          <p:cNvPicPr>
            <a:picLocks noChangeAspect="1"/>
          </p:cNvPicPr>
          <p:nvPr/>
        </p:nvPicPr>
        <p:blipFill>
          <a:blip r:embed="rId5"/>
          <a:stretch>
            <a:fillRect/>
          </a:stretch>
        </p:blipFill>
        <p:spPr>
          <a:xfrm>
            <a:off x="698752" y="1371901"/>
            <a:ext cx="3651785" cy="3651785"/>
          </a:xfrm>
          <a:prstGeom prst="rect">
            <a:avLst/>
          </a:prstGeom>
        </p:spPr>
      </p:pic>
    </p:spTree>
    <p:extLst>
      <p:ext uri="{BB962C8B-B14F-4D97-AF65-F5344CB8AC3E}">
        <p14:creationId xmlns:p14="http://schemas.microsoft.com/office/powerpoint/2010/main" val="406821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コーヒー豆殻配合タンブラー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コーヒー豆殻・ウッドチップ配合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TPE</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el-GR" altLang="zh-CN" sz="900" dirty="0">
                <a:latin typeface="Meiryo UI" panose="020B0604030504040204" pitchFamily="34" charset="-128"/>
                <a:ea typeface="Meiryo UI" panose="020B0604030504040204" pitchFamily="34" charset="-128"/>
              </a:rPr>
              <a:t>φ94×140</a:t>
            </a:r>
            <a:r>
              <a:rPr lang="en-US" altLang="zh-CN" sz="900" dirty="0">
                <a:latin typeface="Meiryo UI" panose="020B0604030504040204" pitchFamily="34" charset="-128"/>
                <a:ea typeface="Meiryo UI" panose="020B0604030504040204" pitchFamily="34" charset="-128"/>
              </a:rPr>
              <a:t>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化粧箱</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400ml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合成樹脂ポリプロピレンにコーヒー豆殻とウッドチップを混ぜた素材を使った、名入れができるタンブラー。フタ付きの飲み口があるタイプでオフィスや在宅ワーク中の使用にもピッタリです。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9F3BB9C-2FF2-412B-6B5F-D284FD38B167}"/>
              </a:ext>
            </a:extLst>
          </p:cNvPr>
          <p:cNvPicPr>
            <a:picLocks noChangeAspect="1"/>
          </p:cNvPicPr>
          <p:nvPr/>
        </p:nvPicPr>
        <p:blipFill>
          <a:blip r:embed="rId5"/>
          <a:stretch>
            <a:fillRect/>
          </a:stretch>
        </p:blipFill>
        <p:spPr>
          <a:xfrm>
            <a:off x="680266" y="1375036"/>
            <a:ext cx="3679375" cy="3679375"/>
          </a:xfrm>
          <a:prstGeom prst="rect">
            <a:avLst/>
          </a:prstGeom>
        </p:spPr>
      </p:pic>
    </p:spTree>
    <p:extLst>
      <p:ext uri="{BB962C8B-B14F-4D97-AF65-F5344CB8AC3E}">
        <p14:creationId xmlns:p14="http://schemas.microsoft.com/office/powerpoint/2010/main" val="377144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ストラップ付ルーペ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PC</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35×106×4mm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胸ポケットに入れられるコンパクトさに加え、首から下げられるストラップ付きのため、いつでもどこでも必要なとき取り出せる便利なルーペです。特典用やノベルティ用におすすめです。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6DE61E8-49E3-093F-9A0C-C0A8933A95A7}"/>
              </a:ext>
            </a:extLst>
          </p:cNvPr>
          <p:cNvPicPr>
            <a:picLocks noChangeAspect="1"/>
          </p:cNvPicPr>
          <p:nvPr/>
        </p:nvPicPr>
        <p:blipFill>
          <a:blip r:embed="rId5"/>
          <a:stretch>
            <a:fillRect/>
          </a:stretch>
        </p:blipFill>
        <p:spPr>
          <a:xfrm>
            <a:off x="709736" y="1427510"/>
            <a:ext cx="3560089" cy="3560089"/>
          </a:xfrm>
          <a:prstGeom prst="rect">
            <a:avLst/>
          </a:prstGeom>
        </p:spPr>
      </p:pic>
    </p:spTree>
    <p:extLst>
      <p:ext uri="{BB962C8B-B14F-4D97-AF65-F5344CB8AC3E}">
        <p14:creationId xmlns:p14="http://schemas.microsoft.com/office/powerpoint/2010/main" val="394830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05932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リバーシブルキャリングケース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(PVC</a:t>
            </a:r>
            <a:r>
              <a:rPr lang="ja-JP" altLang="en-US" sz="900" dirty="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・ポリプロピレン・ポリアセタール・亜鉛合金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24.5×1.5×19cm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出張時に重宝するリバーシブルのキャリングケースは、すっきりしたクラッチ型と持ち手付きのバッグ型両方で使用可能。外側と内側どちらにも名入れできて、ビジネス関連のノベルティに最適です。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8605DB8-E1DC-3D90-2493-C062D5C5C3A4}"/>
              </a:ext>
            </a:extLst>
          </p:cNvPr>
          <p:cNvPicPr>
            <a:picLocks noChangeAspect="1"/>
          </p:cNvPicPr>
          <p:nvPr/>
        </p:nvPicPr>
        <p:blipFill>
          <a:blip r:embed="rId5"/>
          <a:stretch>
            <a:fillRect/>
          </a:stretch>
        </p:blipFill>
        <p:spPr>
          <a:xfrm>
            <a:off x="672053" y="1415383"/>
            <a:ext cx="3649980" cy="3649980"/>
          </a:xfrm>
          <a:prstGeom prst="rect">
            <a:avLst/>
          </a:prstGeom>
        </p:spPr>
      </p:pic>
    </p:spTree>
    <p:extLst>
      <p:ext uri="{BB962C8B-B14F-4D97-AF65-F5344CB8AC3E}">
        <p14:creationId xmlns:p14="http://schemas.microsoft.com/office/powerpoint/2010/main" val="799066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収納トート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:700×380mm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小さく折りたためますので持ち歩きにも便利な、大きいサイズで使い勝手の良いトートバッグです。カラーバリエーションはネイビーとブラックの</a:t>
            </a:r>
            <a:r>
              <a:rPr lang="en-US" altLang="ja-JP" sz="1600" dirty="0"/>
              <a:t>2</a:t>
            </a:r>
            <a:r>
              <a:rPr lang="ja-JP" altLang="en-US" sz="1600" dirty="0"/>
              <a:t>色展開。是非ご活用ください。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7D126AF-DA32-7527-2F8C-740FF8D42BA5}"/>
              </a:ext>
            </a:extLst>
          </p:cNvPr>
          <p:cNvPicPr>
            <a:picLocks noChangeAspect="1"/>
          </p:cNvPicPr>
          <p:nvPr/>
        </p:nvPicPr>
        <p:blipFill>
          <a:blip r:embed="rId5"/>
          <a:stretch>
            <a:fillRect/>
          </a:stretch>
        </p:blipFill>
        <p:spPr>
          <a:xfrm>
            <a:off x="682292" y="1347875"/>
            <a:ext cx="3684270" cy="3684270"/>
          </a:xfrm>
          <a:prstGeom prst="rect">
            <a:avLst/>
          </a:prstGeom>
        </p:spPr>
      </p:pic>
    </p:spTree>
    <p:extLst>
      <p:ext uri="{BB962C8B-B14F-4D97-AF65-F5344CB8AC3E}">
        <p14:creationId xmlns:p14="http://schemas.microsoft.com/office/powerpoint/2010/main" val="403101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レザー調エコポーチ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W170×D52×H100mm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再生素材を使った環境に優しいレザー調のエコポーチ。ミニサイズながら底マチが広く収納力充分。コスメ類・モバイルバッテリー・アダプターなど色々収納できます。物販・販促用におススメです。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5" name="図 1024">
            <a:extLst>
              <a:ext uri="{FF2B5EF4-FFF2-40B4-BE49-F238E27FC236}">
                <a16:creationId xmlns:a16="http://schemas.microsoft.com/office/drawing/2014/main" id="{F56744A6-F74F-CA8D-3760-4AB0D7033ABF}"/>
              </a:ext>
            </a:extLst>
          </p:cNvPr>
          <p:cNvPicPr>
            <a:picLocks noChangeAspect="1"/>
          </p:cNvPicPr>
          <p:nvPr/>
        </p:nvPicPr>
        <p:blipFill>
          <a:blip r:embed="rId5"/>
          <a:stretch>
            <a:fillRect/>
          </a:stretch>
        </p:blipFill>
        <p:spPr>
          <a:xfrm>
            <a:off x="697894" y="1354242"/>
            <a:ext cx="3665373" cy="3665373"/>
          </a:xfrm>
          <a:prstGeom prst="rect">
            <a:avLst/>
          </a:prstGeom>
        </p:spPr>
      </p:pic>
    </p:spTree>
    <p:extLst>
      <p:ext uri="{BB962C8B-B14F-4D97-AF65-F5344CB8AC3E}">
        <p14:creationId xmlns:p14="http://schemas.microsoft.com/office/powerpoint/2010/main" val="4028238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2740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マルチメモ</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B/</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a:t>
            </a:r>
            <a:r>
              <a:rPr lang="ja-JP" altLang="en-US" sz="900">
                <a:latin typeface="Meiryo UI" panose="020B0604030504040204" pitchFamily="34" charset="-128"/>
                <a:ea typeface="Meiryo UI" panose="020B0604030504040204" pitchFamily="34" charset="-128"/>
              </a:rPr>
              <a:t>枚･</a:t>
            </a:r>
            <a:r>
              <a:rPr lang="en" altLang="ja-JP" sz="900" dirty="0">
                <a:latin typeface="Meiryo UI" panose="020B0604030504040204" pitchFamily="34" charset="-128"/>
                <a:ea typeface="Meiryo UI" panose="020B0604030504040204" pitchFamily="34" charset="-128"/>
              </a:rPr>
              <a:t>C/</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82×105×17mm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考：ワインレッド・ロイヤルネイビー・マットブラック・ソフトアイボリー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用途に合わせて使い分けられる</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サイズがセットになった、ブック型付箋です。カバーにはフルカラーでの名入れプリントが可能ですので、オリジナルノベルティ用としておすすめです。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A3E8B28-1749-6288-C220-0BF45AC72C91}"/>
              </a:ext>
            </a:extLst>
          </p:cNvPr>
          <p:cNvPicPr>
            <a:picLocks noChangeAspect="1"/>
          </p:cNvPicPr>
          <p:nvPr/>
        </p:nvPicPr>
        <p:blipFill>
          <a:blip r:embed="rId5"/>
          <a:stretch>
            <a:fillRect/>
          </a:stretch>
        </p:blipFill>
        <p:spPr>
          <a:xfrm>
            <a:off x="738215" y="1422793"/>
            <a:ext cx="3418742" cy="3418742"/>
          </a:xfrm>
          <a:prstGeom prst="rect">
            <a:avLst/>
          </a:prstGeom>
        </p:spPr>
      </p:pic>
    </p:spTree>
    <p:extLst>
      <p:ext uri="{BB962C8B-B14F-4D97-AF65-F5344CB8AC3E}">
        <p14:creationId xmlns:p14="http://schemas.microsoft.com/office/powerpoint/2010/main" val="271860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昇華 マグカップ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大</a:t>
            </a:r>
            <a:r>
              <a:rPr lang="en-US" altLang="ja-JP" sz="2000" dirty="0">
                <a:solidFill>
                  <a:schemeClr val="bg1"/>
                </a:solidFill>
                <a:latin typeface="Meiryo UI" panose="020B0604030504040204" pitchFamily="34" charset="-128"/>
                <a:ea typeface="Meiryo UI" panose="020B0604030504040204" pitchFamily="34" charset="-128"/>
              </a:rPr>
              <a:t>) </a:t>
            </a:r>
            <a:r>
              <a:rPr lang="ja-JP" altLang="en-US" sz="2000" dirty="0">
                <a:solidFill>
                  <a:schemeClr val="bg1"/>
                </a:solidFill>
                <a:latin typeface="Meiryo UI" panose="020B0604030504040204" pitchFamily="34" charset="-128"/>
                <a:ea typeface="Meiryo UI" panose="020B0604030504040204" pitchFamily="34" charset="-128"/>
              </a:rPr>
              <a:t>ノーマル範囲</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スト－ンウェア</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82</a:t>
            </a:r>
            <a:r>
              <a:rPr lang="el-GR" altLang="ja-JP" sz="900" b="0" i="0" dirty="0">
                <a:solidFill>
                  <a:srgbClr val="333333"/>
                </a:solidFill>
                <a:effectLst/>
                <a:latin typeface="-apple-system"/>
              </a:rPr>
              <a:t>Φ×</a:t>
            </a:r>
            <a:r>
              <a:rPr lang="en-US" altLang="ja-JP" sz="900" b="0" i="0" dirty="0">
                <a:solidFill>
                  <a:srgbClr val="333333"/>
                </a:solidFill>
                <a:effectLst/>
                <a:latin typeface="-apple-system"/>
              </a:rPr>
              <a:t>H95mm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315g</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a:t>
            </a:r>
            <a:r>
              <a:rPr lang="en-US" altLang="ja-JP" sz="900" b="0" i="0" dirty="0">
                <a:solidFill>
                  <a:srgbClr val="333333"/>
                </a:solidFill>
                <a:effectLst/>
                <a:latin typeface="-apple-system"/>
              </a:rPr>
              <a:t>1</a:t>
            </a:r>
            <a:r>
              <a:rPr lang="ja-JP" altLang="en-US" sz="900" b="0" i="0" dirty="0">
                <a:solidFill>
                  <a:srgbClr val="333333"/>
                </a:solidFill>
                <a:effectLst/>
                <a:latin typeface="-apple-system"/>
              </a:rPr>
              <a:t>枚同梱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zh-TW" sz="900" b="0" i="0" dirty="0">
                <a:solidFill>
                  <a:srgbClr val="333333"/>
                </a:solidFill>
                <a:effectLst/>
                <a:latin typeface="-apple-system"/>
              </a:rPr>
              <a:t>1</a:t>
            </a:r>
            <a:r>
              <a:rPr lang="zh-TW" altLang="en-US" sz="900" b="0" i="0" dirty="0">
                <a:solidFill>
                  <a:srgbClr val="333333"/>
                </a:solidFill>
                <a:effectLst/>
                <a:latin typeface="-apple-system"/>
              </a:rPr>
              <a:t>個箱梱包</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紙箱</a:t>
            </a:r>
            <a:r>
              <a:rPr lang="en-US" altLang="zh-TW" sz="900" b="0" i="0" dirty="0">
                <a:solidFill>
                  <a:srgbClr val="333333"/>
                </a:solidFill>
                <a:effectLst/>
                <a:latin typeface="-apple-system"/>
              </a:rPr>
              <a:t>)</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食品衛生法による厚生省告示第</a:t>
            </a:r>
            <a:r>
              <a:rPr lang="en-US" altLang="ja-JP" sz="900" b="0" i="0" dirty="0">
                <a:solidFill>
                  <a:srgbClr val="333333"/>
                </a:solidFill>
                <a:effectLst/>
                <a:latin typeface="-apple-system"/>
              </a:rPr>
              <a:t>370</a:t>
            </a:r>
            <a:r>
              <a:rPr lang="ja-JP" altLang="en-US" sz="900" b="0" i="0" dirty="0">
                <a:solidFill>
                  <a:srgbClr val="333333"/>
                </a:solidFill>
                <a:effectLst/>
                <a:latin typeface="-apple-system"/>
              </a:rPr>
              <a:t>号に適合</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ストーンウェア素材のスタンダードなマグカップです。フルカラープリント製作が可能で印刷可能範囲は、横</a:t>
            </a:r>
            <a:r>
              <a:rPr lang="en-US" altLang="ja-JP" sz="1600" b="0" i="0" dirty="0">
                <a:solidFill>
                  <a:srgbClr val="333333"/>
                </a:solidFill>
                <a:effectLst/>
                <a:latin typeface="-apple-system"/>
              </a:rPr>
              <a:t>200×</a:t>
            </a:r>
            <a:r>
              <a:rPr lang="ja-JP" altLang="en-US" sz="1600" b="0" i="0" dirty="0">
                <a:solidFill>
                  <a:srgbClr val="333333"/>
                </a:solidFill>
                <a:effectLst/>
                <a:latin typeface="-apple-system"/>
              </a:rPr>
              <a:t>高さ</a:t>
            </a:r>
            <a:r>
              <a:rPr lang="en-US" altLang="ja-JP" sz="1600" b="0" i="0" dirty="0">
                <a:solidFill>
                  <a:srgbClr val="333333"/>
                </a:solidFill>
                <a:effectLst/>
                <a:latin typeface="-apple-system"/>
              </a:rPr>
              <a:t>80mm</a:t>
            </a:r>
            <a:r>
              <a:rPr lang="ja-JP" altLang="en-US" sz="1600" b="0" i="0" dirty="0">
                <a:solidFill>
                  <a:srgbClr val="333333"/>
                </a:solidFill>
                <a:effectLst/>
                <a:latin typeface="-apple-system"/>
              </a:rPr>
              <a:t>。上下合わせて</a:t>
            </a:r>
            <a:r>
              <a:rPr lang="en-US" altLang="ja-JP" sz="1600" b="0" i="0" dirty="0">
                <a:solidFill>
                  <a:srgbClr val="333333"/>
                </a:solidFill>
                <a:effectLst/>
                <a:latin typeface="-apple-system"/>
              </a:rPr>
              <a:t>15mm</a:t>
            </a:r>
            <a:r>
              <a:rPr lang="ja-JP" altLang="en-US" sz="1600" b="0" i="0" dirty="0">
                <a:solidFill>
                  <a:srgbClr val="333333"/>
                </a:solidFill>
                <a:effectLst/>
                <a:latin typeface="-apple-system"/>
              </a:rPr>
              <a:t>程度の余白ができる形で仕上がります。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5693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マルチガジェットクリーナー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110×</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23×</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個以上元払いサービス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クリーニングブラシ、ミニブラシ、金属スティック、スポンジと、</a:t>
            </a:r>
            <a:r>
              <a:rPr lang="en-US" altLang="ja-JP" sz="1600" dirty="0"/>
              <a:t>4</a:t>
            </a:r>
            <a:r>
              <a:rPr lang="ja-JP" altLang="en-US" sz="1600" dirty="0"/>
              <a:t>つのクリーナー機能がこれ</a:t>
            </a:r>
            <a:r>
              <a:rPr lang="en-US" altLang="ja-JP" sz="1600" dirty="0"/>
              <a:t>1</a:t>
            </a:r>
            <a:r>
              <a:rPr lang="ja-JP" altLang="en-US" sz="1600" dirty="0"/>
              <a:t>本に収まっており、スマホや周辺機器のお手入れに非常に役立つガジェットクリーナーです。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B5E9A1CD-DD6D-219A-3091-F8F68E810565}"/>
              </a:ext>
            </a:extLst>
          </p:cNvPr>
          <p:cNvPicPr>
            <a:picLocks noChangeAspect="1"/>
          </p:cNvPicPr>
          <p:nvPr/>
        </p:nvPicPr>
        <p:blipFill>
          <a:blip r:embed="rId5"/>
          <a:stretch>
            <a:fillRect/>
          </a:stretch>
        </p:blipFill>
        <p:spPr>
          <a:xfrm>
            <a:off x="783332" y="1440075"/>
            <a:ext cx="3560089" cy="3560089"/>
          </a:xfrm>
          <a:prstGeom prst="rect">
            <a:avLst/>
          </a:prstGeom>
        </p:spPr>
      </p:pic>
    </p:spTree>
    <p:extLst>
      <p:ext uri="{BB962C8B-B14F-4D97-AF65-F5344CB8AC3E}">
        <p14:creationId xmlns:p14="http://schemas.microsoft.com/office/powerpoint/2010/main" val="105890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836871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リサイクル</a:t>
            </a:r>
            <a:r>
              <a:rPr lang="en" altLang="ja-JP" sz="2000" dirty="0">
                <a:solidFill>
                  <a:schemeClr val="bg1"/>
                </a:solidFill>
                <a:latin typeface="Meiryo UI" panose="020B0604030504040204" pitchFamily="34" charset="-128"/>
                <a:ea typeface="Meiryo UI" panose="020B0604030504040204" pitchFamily="34" charset="-128"/>
              </a:rPr>
              <a:t>A6</a:t>
            </a:r>
            <a:r>
              <a:rPr lang="ja-JP" altLang="en-US" sz="2000">
                <a:solidFill>
                  <a:schemeClr val="bg1"/>
                </a:solidFill>
                <a:latin typeface="Meiryo UI" panose="020B0604030504040204" pitchFamily="34" charset="-128"/>
                <a:ea typeface="Meiryo UI" panose="020B0604030504040204" pitchFamily="34" charset="-128"/>
              </a:rPr>
              <a:t>リングメモ</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633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材：再生紙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スチール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103×153×7mm</a:t>
            </a:r>
            <a:r>
              <a:rPr lang="ja-JP" altLang="en-US" sz="900">
                <a:latin typeface="Meiryo UI" panose="020B0604030504040204" pitchFamily="34" charset="-128"/>
                <a:ea typeface="Meiryo UI" panose="020B0604030504040204" pitchFamily="34" charset="-128"/>
              </a:rPr>
              <a:t>（包装形態：</a:t>
            </a:r>
            <a:r>
              <a:rPr lang="en"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考：再生紙使用（</a:t>
            </a:r>
            <a:r>
              <a:rPr lang="en" altLang="ja-JP" sz="900" dirty="0">
                <a:latin typeface="Meiryo UI" panose="020B0604030504040204" pitchFamily="34" charset="-128"/>
                <a:ea typeface="Meiryo UI" panose="020B0604030504040204" pitchFamily="34" charset="-128"/>
              </a:rPr>
              <a:t>R</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マーク（本体裏面）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ナチュラル</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地球環境に優しい再生紙を使用した</a:t>
            </a:r>
            <a:r>
              <a:rPr lang="en" altLang="ja-JP" sz="1600" dirty="0">
                <a:latin typeface="Meiryo UI" panose="020B0604030504040204" pitchFamily="34" charset="-128"/>
                <a:ea typeface="Meiryo UI" panose="020B0604030504040204" pitchFamily="34" charset="-128"/>
              </a:rPr>
              <a:t>A6</a:t>
            </a:r>
            <a:r>
              <a:rPr lang="ja-JP" altLang="en-US" sz="1600">
                <a:latin typeface="Meiryo UI" panose="020B0604030504040204" pitchFamily="34" charset="-128"/>
                <a:ea typeface="Meiryo UI" panose="020B0604030504040204" pitchFamily="34" charset="-128"/>
              </a:rPr>
              <a:t>サイズのリサイクルリングメモです。とてもシンプルなデザインで、どんなオリジナル名入れでもマッチしますので、ノベルティ用などにおすすめです。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5F719F9-534E-2047-B058-1C7BEC73E4A3}"/>
              </a:ext>
            </a:extLst>
          </p:cNvPr>
          <p:cNvPicPr>
            <a:picLocks noChangeAspect="1"/>
          </p:cNvPicPr>
          <p:nvPr/>
        </p:nvPicPr>
        <p:blipFill>
          <a:blip r:embed="rId5"/>
          <a:stretch>
            <a:fillRect/>
          </a:stretch>
        </p:blipFill>
        <p:spPr>
          <a:xfrm>
            <a:off x="807641" y="1513948"/>
            <a:ext cx="3175000" cy="3175000"/>
          </a:xfrm>
          <a:prstGeom prst="rect">
            <a:avLst/>
          </a:prstGeom>
        </p:spPr>
      </p:pic>
    </p:spTree>
    <p:extLst>
      <p:ext uri="{BB962C8B-B14F-4D97-AF65-F5344CB8AC3E}">
        <p14:creationId xmlns:p14="http://schemas.microsoft.com/office/powerpoint/2010/main" val="1544775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1040512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0C0A2F7-1BAE-85DC-D976-8D9CCEEA366B}"/>
              </a:ext>
            </a:extLst>
          </p:cNvPr>
          <p:cNvPicPr>
            <a:picLocks noChangeAspect="1"/>
          </p:cNvPicPr>
          <p:nvPr/>
        </p:nvPicPr>
        <p:blipFill>
          <a:blip r:embed="rId5"/>
          <a:stretch>
            <a:fillRect/>
          </a:stretch>
        </p:blipFill>
        <p:spPr>
          <a:xfrm>
            <a:off x="738533" y="1453828"/>
            <a:ext cx="3560090" cy="3560090"/>
          </a:xfrm>
          <a:prstGeom prst="rect">
            <a:avLst/>
          </a:prstGeom>
        </p:spPr>
      </p:pic>
    </p:spTree>
    <p:extLst>
      <p:ext uri="{BB962C8B-B14F-4D97-AF65-F5344CB8AC3E}">
        <p14:creationId xmlns:p14="http://schemas.microsoft.com/office/powerpoint/2010/main" val="538867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タッチ手袋</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85%</a:t>
            </a:r>
            <a:r>
              <a:rPr lang="ja-JP" altLang="en-US" sz="900" b="0" i="0" dirty="0">
                <a:solidFill>
                  <a:srgbClr val="333333"/>
                </a:solidFill>
                <a:effectLst/>
                <a:latin typeface="-apple-system"/>
              </a:rPr>
              <a:t>・スパンデックス</a:t>
            </a:r>
            <a:r>
              <a:rPr lang="en-US" altLang="ja-JP" sz="900" b="0" i="0" dirty="0">
                <a:solidFill>
                  <a:srgbClr val="333333"/>
                </a:solidFill>
                <a:effectLst/>
                <a:latin typeface="-apple-system"/>
              </a:rPr>
              <a:t>15%</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全長約</a:t>
            </a:r>
            <a:r>
              <a:rPr lang="en-US" altLang="ja-JP" sz="900" b="0" i="0" dirty="0">
                <a:solidFill>
                  <a:srgbClr val="333333"/>
                </a:solidFill>
                <a:effectLst/>
                <a:latin typeface="-apple-system"/>
              </a:rPr>
              <a:t>195mm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dirty="0">
                <a:latin typeface="Meiryo UI" panose="020B0604030504040204" pitchFamily="34" charset="-128"/>
                <a:ea typeface="Meiryo UI" panose="020B0604030504040204" pitchFamily="34" charset="-128"/>
              </a:rPr>
              <a:t>備　 考</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フリーサイズ</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寒い屋外でも外さずそのままスマホ操作が可能な、シンプルだからこそ使いやすいタッチ手袋です。オリジナルデザインの名入れ製作も可能なため、物販用やノベルティ用にもおすすめ。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9C5B8B2-EB1F-D1BD-621C-D6DB826EEE5F}"/>
              </a:ext>
            </a:extLst>
          </p:cNvPr>
          <p:cNvPicPr>
            <a:picLocks noChangeAspect="1"/>
          </p:cNvPicPr>
          <p:nvPr/>
        </p:nvPicPr>
        <p:blipFill>
          <a:blip r:embed="rId5"/>
          <a:stretch>
            <a:fillRect/>
          </a:stretch>
        </p:blipFill>
        <p:spPr>
          <a:xfrm>
            <a:off x="651140" y="1355937"/>
            <a:ext cx="3604260" cy="3604260"/>
          </a:xfrm>
          <a:prstGeom prst="rect">
            <a:avLst/>
          </a:prstGeom>
        </p:spPr>
      </p:pic>
    </p:spTree>
    <p:extLst>
      <p:ext uri="{BB962C8B-B14F-4D97-AF65-F5344CB8AC3E}">
        <p14:creationId xmlns:p14="http://schemas.microsoft.com/office/powerpoint/2010/main" val="2477446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スフィア・リユースコーヒースプーン付きマグカップ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素材：ポリプロピレン（コーヒーかす</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p>
          <a:p>
            <a:r>
              <a:rPr lang="ja-JP" altLang="en-US" sz="900" dirty="0">
                <a:latin typeface="Meiryo UI" panose="020B0604030504040204" pitchFamily="34" charset="-128"/>
                <a:ea typeface="Meiryo UI" panose="020B0604030504040204" pitchFamily="34" charset="-128"/>
              </a:rPr>
              <a:t>サイズ：マグカップ：</a:t>
            </a:r>
            <a:r>
              <a:rPr lang="en-US" altLang="ja-JP" sz="900" dirty="0">
                <a:latin typeface="Meiryo UI" panose="020B0604030504040204" pitchFamily="34" charset="-128"/>
                <a:ea typeface="Meiryo UI" panose="020B0604030504040204" pitchFamily="34" charset="-128"/>
              </a:rPr>
              <a:t>φ84×103mm</a:t>
            </a:r>
            <a:r>
              <a:rPr lang="ja-JP" altLang="en-US" sz="900" dirty="0">
                <a:latin typeface="Meiryo UI" panose="020B0604030504040204" pitchFamily="34" charset="-128"/>
                <a:ea typeface="Meiryo UI" panose="020B0604030504040204" pitchFamily="34" charset="-128"/>
              </a:rPr>
              <a:t>スプーン：全長</a:t>
            </a:r>
            <a:r>
              <a:rPr lang="en-US" altLang="ja-JP" sz="900" dirty="0">
                <a:latin typeface="Meiryo UI" panose="020B0604030504040204" pitchFamily="34" charset="-128"/>
                <a:ea typeface="Meiryo UI" panose="020B0604030504040204" pitchFamily="34" charset="-128"/>
              </a:rPr>
              <a:t>128mm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130×105×100mm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370ml ※</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持ち手部分にスプーンを挿すことができる便利なマグカップです。素材にはコーヒーかすを配合しているため地球環境にも優しいアイテムです。ノベルティ用などにもおすすめです。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2551660A-6E76-DC82-A7A3-1B878E35EB3A}"/>
              </a:ext>
            </a:extLst>
          </p:cNvPr>
          <p:cNvPicPr>
            <a:picLocks noChangeAspect="1"/>
          </p:cNvPicPr>
          <p:nvPr/>
        </p:nvPicPr>
        <p:blipFill>
          <a:blip r:embed="rId5"/>
          <a:stretch>
            <a:fillRect/>
          </a:stretch>
        </p:blipFill>
        <p:spPr>
          <a:xfrm>
            <a:off x="735821" y="1381626"/>
            <a:ext cx="3669298" cy="3669298"/>
          </a:xfrm>
          <a:prstGeom prst="rect">
            <a:avLst/>
          </a:prstGeom>
        </p:spPr>
      </p:pic>
    </p:spTree>
    <p:extLst>
      <p:ext uri="{BB962C8B-B14F-4D97-AF65-F5344CB8AC3E}">
        <p14:creationId xmlns:p14="http://schemas.microsoft.com/office/powerpoint/2010/main" val="2086637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カラビナマルチ</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カラビナ：</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、ケーブル：</a:t>
            </a:r>
            <a:r>
              <a:rPr lang="en-US" altLang="ja-JP" sz="900" b="0" i="0" dirty="0">
                <a:solidFill>
                  <a:srgbClr val="333333"/>
                </a:solidFill>
                <a:effectLst/>
                <a:latin typeface="-apple-system"/>
              </a:rPr>
              <a:t>PVC</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本体部分：</a:t>
            </a:r>
            <a:r>
              <a:rPr lang="en-US" altLang="ja-JP" sz="900" b="0" i="0" dirty="0">
                <a:solidFill>
                  <a:srgbClr val="333333"/>
                </a:solidFill>
                <a:effectLst/>
                <a:latin typeface="-apple-system"/>
              </a:rPr>
              <a:t>W30×D7×H53mm</a:t>
            </a:r>
            <a:r>
              <a:rPr lang="ja-JP" altLang="en-US" sz="900" b="0" i="0" dirty="0">
                <a:solidFill>
                  <a:srgbClr val="333333"/>
                </a:solidFill>
                <a:effectLst/>
                <a:latin typeface="-apple-system"/>
              </a:rPr>
              <a:t>、ケーブル長さ：約</a:t>
            </a:r>
            <a:r>
              <a:rPr lang="en-US" altLang="ja-JP" sz="900" b="0" i="0" dirty="0">
                <a:solidFill>
                  <a:srgbClr val="333333"/>
                </a:solidFill>
                <a:effectLst/>
                <a:latin typeface="-apple-system"/>
              </a:rPr>
              <a:t>86mm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24g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r>
              <a:rPr lang="en-US" altLang="ja-JP" sz="900" b="0" i="0" dirty="0">
                <a:solidFill>
                  <a:srgbClr val="333333"/>
                </a:solidFill>
                <a:effectLst/>
                <a:latin typeface="-apple-system"/>
              </a:rPr>
              <a:t>W39×D17×H140mm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種類の端末に対応できる多機能な</a:t>
            </a:r>
            <a:r>
              <a:rPr lang="en-US" altLang="ja-JP" sz="1600" b="0" i="0" dirty="0">
                <a:solidFill>
                  <a:srgbClr val="333333"/>
                </a:solidFill>
                <a:effectLst/>
                <a:latin typeface="-apple-system"/>
              </a:rPr>
              <a:t>USB</a:t>
            </a:r>
            <a:r>
              <a:rPr lang="ja-JP" altLang="en-US" sz="1600" b="0" i="0" dirty="0">
                <a:solidFill>
                  <a:srgbClr val="333333"/>
                </a:solidFill>
                <a:effectLst/>
                <a:latin typeface="-apple-system"/>
              </a:rPr>
              <a:t>ケーブル。カラビナ式だからバッグなどに吊り下げて携帯しやすい仕様です。また、充電だけでなく写真などのデータ転送も可能です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71747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コンパクトオペラグラス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PMMA</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/73×115×25mm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コンパクトなサイズ感で持ち歩きにも便利なオペラグラスです。ワンタッチで開閉できるため使いたい時にすぐ使えるのも高ポイント！オリジナルグッズやノベルティにおすすめです。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B6D4423-7E4A-99C7-EB03-72FA69825D38}"/>
              </a:ext>
            </a:extLst>
          </p:cNvPr>
          <p:cNvPicPr>
            <a:picLocks noChangeAspect="1"/>
          </p:cNvPicPr>
          <p:nvPr/>
        </p:nvPicPr>
        <p:blipFill>
          <a:blip r:embed="rId5"/>
          <a:stretch>
            <a:fillRect/>
          </a:stretch>
        </p:blipFill>
        <p:spPr>
          <a:xfrm>
            <a:off x="633532" y="1349552"/>
            <a:ext cx="3684437" cy="3684437"/>
          </a:xfrm>
          <a:prstGeom prst="rect">
            <a:avLst/>
          </a:prstGeom>
        </p:spPr>
      </p:pic>
    </p:spTree>
    <p:extLst>
      <p:ext uri="{BB962C8B-B14F-4D97-AF65-F5344CB8AC3E}">
        <p14:creationId xmlns:p14="http://schemas.microsoft.com/office/powerpoint/2010/main" val="258019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スプーン＆フォーク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(SUS304)</a:t>
            </a:r>
            <a:r>
              <a:rPr lang="ja-JP" altLang="en-US" sz="900" b="0" i="0" dirty="0">
                <a:solidFill>
                  <a:srgbClr val="333333"/>
                </a:solidFill>
                <a:effectLst/>
                <a:latin typeface="-apple-system"/>
              </a:rPr>
              <a:t>・綿・麻</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170×33×15mm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サイズ</a:t>
            </a:r>
            <a:r>
              <a:rPr lang="en-US" altLang="ja-JP" sz="900" b="0" i="0" dirty="0">
                <a:solidFill>
                  <a:srgbClr val="333333"/>
                </a:solidFill>
                <a:effectLst/>
                <a:latin typeface="-apple-system"/>
              </a:rPr>
              <a:t>/200×50mm)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一本でスプーンもフォークも使えて携帯に便利な専用袋付き。お弁当などについてくるプラスチックゴミを減らすことができるためエコグッズとしてもおすすめ。オリジナル名入れも格安で承ります。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C4BD2FA-044A-579C-F98C-1C7722A8FA8A}"/>
              </a:ext>
            </a:extLst>
          </p:cNvPr>
          <p:cNvPicPr>
            <a:picLocks noChangeAspect="1"/>
          </p:cNvPicPr>
          <p:nvPr/>
        </p:nvPicPr>
        <p:blipFill>
          <a:blip r:embed="rId5"/>
          <a:stretch>
            <a:fillRect/>
          </a:stretch>
        </p:blipFill>
        <p:spPr>
          <a:xfrm>
            <a:off x="668555" y="1409837"/>
            <a:ext cx="3577584" cy="3577584"/>
          </a:xfrm>
          <a:prstGeom prst="rect">
            <a:avLst/>
          </a:prstGeom>
        </p:spPr>
      </p:pic>
    </p:spTree>
    <p:extLst>
      <p:ext uri="{BB962C8B-B14F-4D97-AF65-F5344CB8AC3E}">
        <p14:creationId xmlns:p14="http://schemas.microsoft.com/office/powerpoint/2010/main" val="57178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名刺カードケース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・磁石</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72×110×12mm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マグネット式ですので開閉がとっても便利で、見た目もシンプルなためビジネスシーンでも大活躍できる名刺カードケースです。名入れも可能ですのでオリジナルグッズ用にもおすすめです。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644C3BC-8091-2549-99F0-0B774C7FCC17}"/>
              </a:ext>
            </a:extLst>
          </p:cNvPr>
          <p:cNvPicPr>
            <a:picLocks noChangeAspect="1"/>
          </p:cNvPicPr>
          <p:nvPr/>
        </p:nvPicPr>
        <p:blipFill>
          <a:blip r:embed="rId5"/>
          <a:stretch>
            <a:fillRect/>
          </a:stretch>
        </p:blipFill>
        <p:spPr>
          <a:xfrm>
            <a:off x="654998" y="1418214"/>
            <a:ext cx="3553834" cy="3553834"/>
          </a:xfrm>
          <a:prstGeom prst="rect">
            <a:avLst/>
          </a:prstGeom>
        </p:spPr>
      </p:pic>
    </p:spTree>
    <p:extLst>
      <p:ext uri="{BB962C8B-B14F-4D97-AF65-F5344CB8AC3E}">
        <p14:creationId xmlns:p14="http://schemas.microsoft.com/office/powerpoint/2010/main" val="46213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カーラビッシュポット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172×Φ95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/140×105×105mm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必要なわりには意外と置き場所のないゴミ箱をドリンクホルダーに設置できるとっても便利なアイテムです。名入れプリントが可能ですのでオリジナルグッズ用などにおすすめです。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1975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ハードカバーノート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143×99×19mm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ノート</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本革のような重厚感のあるハードカバーが印象的で格好良い</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サイズのノートです。型押しでオリジナル名入れも可能です記念品などにも最適。カラー展開はレッド、ブラック、ネイビーの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7971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ハードカバーメモ </a:t>
            </a:r>
            <a:r>
              <a:rPr lang="en-US" altLang="ja-JP" sz="2000" dirty="0">
                <a:solidFill>
                  <a:schemeClr val="bg1"/>
                </a:solidFill>
                <a:latin typeface="Meiryo UI" panose="020B0604030504040204" pitchFamily="34" charset="-128"/>
                <a:ea typeface="Meiryo UI" panose="020B0604030504040204" pitchFamily="34" charset="-128"/>
              </a:rPr>
              <a:t>A6</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・紙</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142×100×17mm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ミシン目付メモ紙</a:t>
            </a:r>
            <a:r>
              <a:rPr lang="en-US" altLang="ja-JP" sz="900" b="0" i="0" dirty="0">
                <a:solidFill>
                  <a:srgbClr val="333333"/>
                </a:solidFill>
                <a:effectLst/>
                <a:latin typeface="-apple-system"/>
              </a:rPr>
              <a:t>96</a:t>
            </a:r>
            <a:r>
              <a:rPr lang="ja-JP" altLang="en-US" sz="900" b="0" i="0" dirty="0">
                <a:solidFill>
                  <a:srgbClr val="333333"/>
                </a:solidFill>
                <a:effectLst/>
                <a:latin typeface="-apple-system"/>
              </a:rPr>
              <a:t>枚</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罫入</a:t>
            </a:r>
            <a:r>
              <a:rPr lang="en-US" altLang="ja-JP" sz="900" b="0" i="0" dirty="0">
                <a:solidFill>
                  <a:srgbClr val="333333"/>
                </a:solidFill>
                <a:effectLst/>
                <a:latin typeface="-apple-system"/>
              </a:rPr>
              <a:t>48</a:t>
            </a:r>
            <a:r>
              <a:rPr lang="ja-JP" altLang="en-US" sz="900" b="0" i="0" dirty="0">
                <a:solidFill>
                  <a:srgbClr val="333333"/>
                </a:solidFill>
                <a:effectLst/>
                <a:latin typeface="-apple-system"/>
              </a:rPr>
              <a:t>･無地</a:t>
            </a:r>
            <a:r>
              <a:rPr lang="en-US" altLang="ja-JP" sz="900" b="0" i="0" dirty="0">
                <a:solidFill>
                  <a:srgbClr val="333333"/>
                </a:solidFill>
                <a:effectLst/>
                <a:latin typeface="-apple-system"/>
              </a:rPr>
              <a:t>48)</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ミシン目付きで使い勝手が良く、オシャレなハードカバーも高ポイントな</a:t>
            </a:r>
            <a:r>
              <a:rPr lang="en-US" altLang="ja-JP" sz="1600" b="0" i="0" dirty="0">
                <a:solidFill>
                  <a:srgbClr val="333333"/>
                </a:solidFill>
                <a:effectLst/>
                <a:latin typeface="-apple-system"/>
              </a:rPr>
              <a:t>A6</a:t>
            </a:r>
            <a:r>
              <a:rPr lang="ja-JP" altLang="en-US" sz="1600" b="0" i="0" dirty="0">
                <a:solidFill>
                  <a:srgbClr val="333333"/>
                </a:solidFill>
                <a:effectLst/>
                <a:latin typeface="-apple-system"/>
              </a:rPr>
              <a:t>サイズのメモ帳です。カラーバリエーションはオレンジ、ネイビー、ブルー、ベージュの全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色展開。</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22254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3type</a:t>
            </a:r>
            <a:r>
              <a:rPr lang="ja-JP" altLang="en-US" sz="2000" dirty="0">
                <a:solidFill>
                  <a:schemeClr val="bg1"/>
                </a:solidFill>
                <a:latin typeface="Meiryo UI" panose="020B0604030504040204" pitchFamily="34" charset="-128"/>
                <a:ea typeface="Meiryo UI" panose="020B0604030504040204" pitchFamily="34" charset="-128"/>
              </a:rPr>
              <a:t>充電ケーブル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熱可塑性エラストマー 収納ケース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キャップ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サイズ：全長約</a:t>
            </a:r>
            <a:r>
              <a:rPr lang="en-US" altLang="ja-JP" sz="900" dirty="0">
                <a:latin typeface="Meiryo UI" panose="020B0604030504040204" pitchFamily="34" charset="-128"/>
                <a:ea typeface="Meiryo UI" panose="020B0604030504040204" pitchFamily="34" charset="-128"/>
              </a:rPr>
              <a:t>110cm(</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25cm(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包装：ヘッダー付ジッパーポリ袋入り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Lightning</a:t>
            </a:r>
            <a:r>
              <a:rPr lang="ja-JP" altLang="en-US" sz="1600" dirty="0"/>
              <a:t>、</a:t>
            </a:r>
            <a:r>
              <a:rPr lang="en-US" altLang="ja-JP" sz="1600" dirty="0" err="1"/>
              <a:t>microUSB</a:t>
            </a:r>
            <a:r>
              <a:rPr lang="ja-JP" altLang="en-US" sz="1600" dirty="0"/>
              <a:t>、</a:t>
            </a:r>
            <a:r>
              <a:rPr lang="en-US" altLang="ja-JP" sz="1600" dirty="0"/>
              <a:t>Type-C</a:t>
            </a:r>
            <a:r>
              <a:rPr lang="ja-JP" altLang="en-US" sz="1600" dirty="0"/>
              <a:t>のコネクタをこれひとつで持ち歩ける非常に便利な充電ケーブルです。給電コードは</a:t>
            </a:r>
            <a:r>
              <a:rPr lang="en-US" altLang="ja-JP" sz="1600" dirty="0"/>
              <a:t>110</a:t>
            </a:r>
            <a:r>
              <a:rPr lang="ja-JP" altLang="en-US" sz="1600" dirty="0"/>
              <a:t>センチまで引き出すことができます。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50E384A2-AAB1-95AE-5A8A-58919B5BAE06}"/>
              </a:ext>
            </a:extLst>
          </p:cNvPr>
          <p:cNvPicPr>
            <a:picLocks noChangeAspect="1"/>
          </p:cNvPicPr>
          <p:nvPr/>
        </p:nvPicPr>
        <p:blipFill>
          <a:blip r:embed="rId5"/>
          <a:stretch>
            <a:fillRect/>
          </a:stretch>
        </p:blipFill>
        <p:spPr>
          <a:xfrm>
            <a:off x="689548" y="1374413"/>
            <a:ext cx="3639806" cy="3639806"/>
          </a:xfrm>
          <a:prstGeom prst="rect">
            <a:avLst/>
          </a:prstGeom>
        </p:spPr>
      </p:pic>
    </p:spTree>
    <p:extLst>
      <p:ext uri="{BB962C8B-B14F-4D97-AF65-F5344CB8AC3E}">
        <p14:creationId xmlns:p14="http://schemas.microsoft.com/office/powerpoint/2010/main" val="23934303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940</TotalTime>
  <Words>2635</Words>
  <Application>Microsoft Office PowerPoint</Application>
  <PresentationFormat>画面に合わせる (4:3)</PresentationFormat>
  <Paragraphs>444</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257</cp:revision>
  <cp:lastPrinted>2021-07-20T08:57:41Z</cp:lastPrinted>
  <dcterms:created xsi:type="dcterms:W3CDTF">2021-06-21T09:41:39Z</dcterms:created>
  <dcterms:modified xsi:type="dcterms:W3CDTF">2024-08-07T07:34:19Z</dcterms:modified>
</cp:coreProperties>
</file>