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4" d="100"/>
          <a:sy n="84" d="100"/>
        </p:scale>
        <p:origin x="660" y="1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3F492-097D-4343-8401-B9480D7F56F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43962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bmp"/><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bmp"/><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bmp"/><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bmp"/><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bmp"/><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スフィア・リユースコーヒースプーン付きマグカップ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素材：ポリプロピレン（コーヒーかす</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a:t>
            </a:r>
          </a:p>
          <a:p>
            <a:r>
              <a:rPr lang="ja-JP" altLang="en-US" sz="900" dirty="0">
                <a:latin typeface="Meiryo UI" panose="020B0604030504040204" pitchFamily="34" charset="-128"/>
                <a:ea typeface="Meiryo UI" panose="020B0604030504040204" pitchFamily="34" charset="-128"/>
              </a:rPr>
              <a:t>サイズ：マグカップ：</a:t>
            </a:r>
            <a:r>
              <a:rPr lang="en-US" altLang="ja-JP" sz="900" dirty="0">
                <a:latin typeface="Meiryo UI" panose="020B0604030504040204" pitchFamily="34" charset="-128"/>
                <a:ea typeface="Meiryo UI" panose="020B0604030504040204" pitchFamily="34" charset="-128"/>
              </a:rPr>
              <a:t>φ84×103mm</a:t>
            </a:r>
            <a:r>
              <a:rPr lang="ja-JP" altLang="en-US" sz="900" dirty="0">
                <a:latin typeface="Meiryo UI" panose="020B0604030504040204" pitchFamily="34" charset="-128"/>
                <a:ea typeface="Meiryo UI" panose="020B0604030504040204" pitchFamily="34" charset="-128"/>
              </a:rPr>
              <a:t>スプーン：全長</a:t>
            </a:r>
            <a:r>
              <a:rPr lang="en-US" altLang="ja-JP" sz="900" dirty="0">
                <a:latin typeface="Meiryo UI" panose="020B0604030504040204" pitchFamily="34" charset="-128"/>
                <a:ea typeface="Meiryo UI" panose="020B0604030504040204" pitchFamily="34" charset="-128"/>
              </a:rPr>
              <a:t>128mm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130×105×100mm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370ml ※</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持ち手部分にスプーンを挿すことができる便利なマグカップです。素材にはコーヒーかすを配合しているため地球環境にも優しいアイテムです。ノベルティ用などにもおすすめです。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9" name="図 88">
            <a:extLst>
              <a:ext uri="{FF2B5EF4-FFF2-40B4-BE49-F238E27FC236}">
                <a16:creationId xmlns:a16="http://schemas.microsoft.com/office/drawing/2014/main" id="{2551660A-6E76-DC82-A7A3-1B878E35EB3A}"/>
              </a:ext>
            </a:extLst>
          </p:cNvPr>
          <p:cNvPicPr>
            <a:picLocks noChangeAspect="1"/>
          </p:cNvPicPr>
          <p:nvPr/>
        </p:nvPicPr>
        <p:blipFill>
          <a:blip r:embed="rId5"/>
          <a:stretch>
            <a:fillRect/>
          </a:stretch>
        </p:blipFill>
        <p:spPr>
          <a:xfrm>
            <a:off x="735821" y="1381626"/>
            <a:ext cx="3669298" cy="3669298"/>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a:t>
            </a:r>
            <a:r>
              <a:rPr lang="ja-JP" altLang="en-US" sz="2000">
                <a:solidFill>
                  <a:schemeClr val="bg1"/>
                </a:solidFill>
                <a:latin typeface="Meiryo UI" panose="020B0604030504040204" pitchFamily="34" charset="-128"/>
                <a:ea typeface="Meiryo UI" panose="020B0604030504040204" pitchFamily="34" charset="-128"/>
              </a:rPr>
              <a:t>カラビナ付ライト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24×105×15mm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考：マットシルバー・マットブラック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家や車のカギと一緒にしても邪魔にならないコンパクトなボディとカラビナ付きで、携帯性に優れた</a:t>
            </a:r>
            <a:r>
              <a:rPr lang="en-US"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ライトです。マットシルバーとマットブラックの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色展開から自由にお選びください。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8B6DBA0-9509-184F-BC88-4F05396EA327}"/>
              </a:ext>
            </a:extLst>
          </p:cNvPr>
          <p:cNvPicPr>
            <a:picLocks noChangeAspect="1"/>
          </p:cNvPicPr>
          <p:nvPr/>
        </p:nvPicPr>
        <p:blipFill>
          <a:blip r:embed="rId5"/>
          <a:stretch>
            <a:fillRect/>
          </a:stretch>
        </p:blipFill>
        <p:spPr>
          <a:xfrm>
            <a:off x="692574" y="1466996"/>
            <a:ext cx="3204983" cy="3428912"/>
          </a:xfrm>
          <a:prstGeom prst="rect">
            <a:avLst/>
          </a:prstGeom>
        </p:spPr>
      </p:pic>
    </p:spTree>
    <p:extLst>
      <p:ext uri="{BB962C8B-B14F-4D97-AF65-F5344CB8AC3E}">
        <p14:creationId xmlns:p14="http://schemas.microsoft.com/office/powerpoint/2010/main" val="213022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410×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270×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180mm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耐久性に優れたテント生地を使用し、コンパクトに折りたたんで手軽に携帯することも可能な、ミニサイズのトートバッグです。オリジナル名入れも格安で可能でノベルティ用などにもおすすめです。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3921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湯呑</a:t>
            </a:r>
            <a:r>
              <a:rPr lang="en-US" altLang="ja-JP" sz="2000" dirty="0">
                <a:solidFill>
                  <a:schemeClr val="bg1"/>
                </a:solidFill>
                <a:latin typeface="Meiryo UI" panose="020B0604030504040204" pitchFamily="34" charset="-128"/>
                <a:ea typeface="Meiryo UI" panose="020B0604030504040204" pitchFamily="34" charset="-128"/>
              </a:rPr>
              <a:t>(S) </a:t>
            </a:r>
            <a:r>
              <a:rPr lang="ja-JP" altLang="en-US" sz="2000" dirty="0">
                <a:solidFill>
                  <a:schemeClr val="bg1"/>
                </a:solidFill>
                <a:latin typeface="Meiryo UI" panose="020B0604030504040204" pitchFamily="34" charset="-128"/>
                <a:ea typeface="Meiryo UI" panose="020B0604030504040204" pitchFamily="34" charset="-128"/>
              </a:rPr>
              <a:t>ホワイト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素材：ストーンウェア</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Φ67×90(mm)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200ml</a:t>
            </a:r>
          </a:p>
          <a:p>
            <a:r>
              <a:rPr lang="ja-JP" altLang="en-US" sz="900" dirty="0">
                <a:latin typeface="Meiryo UI" panose="020B0604030504040204" pitchFamily="34" charset="-128"/>
                <a:ea typeface="Meiryo UI" panose="020B0604030504040204" pitchFamily="34" charset="-128"/>
              </a:rPr>
              <a:t>包装：紙箱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サイズのすっきりシンプルな湯呑です。ぐるりとほぼ全面にフルカラーでのオリジナルプリントが可能。物販用のオリジナルグッズやノベルティアイテムとしておすすめです。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D8469D5-CF98-E41B-23F0-5A895E6387EF}"/>
              </a:ext>
            </a:extLst>
          </p:cNvPr>
          <p:cNvPicPr>
            <a:picLocks noChangeAspect="1"/>
          </p:cNvPicPr>
          <p:nvPr/>
        </p:nvPicPr>
        <p:blipFill>
          <a:blip r:embed="rId5"/>
          <a:stretch>
            <a:fillRect/>
          </a:stretch>
        </p:blipFill>
        <p:spPr>
          <a:xfrm>
            <a:off x="772995" y="1346151"/>
            <a:ext cx="3641269" cy="3641269"/>
          </a:xfrm>
          <a:prstGeom prst="rect">
            <a:avLst/>
          </a:prstGeom>
        </p:spPr>
      </p:pic>
    </p:spTree>
    <p:extLst>
      <p:ext uri="{BB962C8B-B14F-4D97-AF65-F5344CB8AC3E}">
        <p14:creationId xmlns:p14="http://schemas.microsoft.com/office/powerpoint/2010/main" val="3797375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OBENTO</a:t>
            </a:r>
            <a:r>
              <a:rPr kumimoji="1" lang="ja-JP" altLang="en-US"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ランチバッグ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088585"/>
            <a:ext cx="4140913" cy="787011"/>
          </a:xfrm>
          <a:prstGeom prst="rect">
            <a:avLst/>
          </a:prstGeom>
          <a:noFill/>
        </p:spPr>
        <p:txBody>
          <a:bodyPr wrap="square" lIns="90000" tIns="46800" rIns="0" bIns="468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542925" algn="l"/>
                <a:tab pos="715963" algn="l"/>
              </a:tabLst>
              <a:defRPr/>
            </a:pP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素材	</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ポリエステル</a:t>
            </a:r>
          </a:p>
          <a:p>
            <a:pPr marL="0" marR="0" lvl="0" indent="0" algn="l" defTabSz="914400" rtl="0" eaLnBrk="1" fontAlgn="auto" latinLnBrk="0" hangingPunct="1">
              <a:lnSpc>
                <a:spcPct val="100000"/>
              </a:lnSpc>
              <a:spcBef>
                <a:spcPts val="0"/>
              </a:spcBef>
              <a:spcAft>
                <a:spcPts val="0"/>
              </a:spcAft>
              <a:buClrTx/>
              <a:buSzTx/>
              <a:buFontTx/>
              <a:buNone/>
              <a:tabLst>
                <a:tab pos="542925" algn="l"/>
                <a:tab pos="715963" algn="l"/>
              </a:tabLst>
              <a:defRPr/>
            </a:pP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サイズ	</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使用時</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約</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210×300×160mm</a:t>
            </a:r>
          </a:p>
          <a:p>
            <a:pPr marL="0" marR="0" lvl="0" indent="0" algn="l" defTabSz="914400" rtl="0" eaLnBrk="1" fontAlgn="auto" latinLnBrk="0" hangingPunct="1">
              <a:lnSpc>
                <a:spcPct val="100000"/>
              </a:lnSpc>
              <a:spcBef>
                <a:spcPts val="0"/>
              </a:spcBef>
              <a:spcAft>
                <a:spcPts val="0"/>
              </a:spcAft>
              <a:buClrTx/>
              <a:buSzTx/>
              <a:buFontTx/>
              <a:buNone/>
              <a:tabLst>
                <a:tab pos="542925" algn="l"/>
                <a:tab pos="715963" algn="l"/>
              </a:tabLst>
              <a:defRPr/>
            </a:pP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収納時</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約</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120×120×10mm</a:t>
            </a:r>
          </a:p>
          <a:p>
            <a:pPr marL="0" marR="0" lvl="0" indent="0" algn="l" defTabSz="914400" rtl="0" eaLnBrk="1" fontAlgn="auto" latinLnBrk="0" hangingPunct="1">
              <a:lnSpc>
                <a:spcPct val="100000"/>
              </a:lnSpc>
              <a:spcBef>
                <a:spcPts val="0"/>
              </a:spcBef>
              <a:spcAft>
                <a:spcPts val="0"/>
              </a:spcAft>
              <a:buClrTx/>
              <a:buSzTx/>
              <a:buFontTx/>
              <a:buNone/>
              <a:tabLst>
                <a:tab pos="542925" algn="l"/>
                <a:tab pos="715963" algn="l"/>
              </a:tabLst>
              <a:defRPr/>
            </a:pP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包装	</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裸</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ポリ袋</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取説別添付</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tab pos="542925" algn="l"/>
                <a:tab pos="715963" algn="l"/>
              </a:tabLst>
              <a:defRPr/>
            </a:pP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備考	</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名入れ可能</a:t>
            </a:r>
            <a:endParaRPr kumimoji="1" lang="en-US" altLang="ja-JP" sz="900" b="0" i="0" u="none" strike="noStrike" kern="1200" cap="none" spc="0" normalizeH="0" baseline="0" noProof="0" dirty="0">
              <a:ln>
                <a:noFill/>
              </a:ln>
              <a:solidFill>
                <a:srgbClr val="333333"/>
              </a:solidFill>
              <a:effectLst/>
              <a:uLnTx/>
              <a:uFillTx/>
              <a:latin typeface="-apple-system"/>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C000"/>
              </a:solidFill>
              <a:effectLst/>
              <a:uLnTx/>
              <a:uFillTx/>
              <a:latin typeface="Calibri"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0218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86771"/>
            <a:ext cx="44744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r>
              <a:rPr kumimoji="1" lang="ja-JP" altLang="en-US" sz="12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rPr>
              <a:t>提案書</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endParaRPr kumimoji="1" lang="ja-JP" altLang="en-US" sz="12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marL="0" marR="0" lvl="0" indent="0" algn="just" defTabSz="914400" rtl="0" eaLnBrk="1" fontAlgn="auto" latinLnBrk="0" hangingPunct="1">
              <a:lnSpc>
                <a:spcPts val="24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333333"/>
                </a:solidFill>
                <a:effectLst/>
                <a:uLnTx/>
                <a:uFillTx/>
                <a:latin typeface="-apple-system"/>
                <a:ea typeface="游ゴシック" panose="020B0400000000000000" pitchFamily="50" charset="-128"/>
                <a:cs typeface="+mn-cs"/>
              </a:rPr>
              <a:t>お弁当を平置きのまま入れられるマチの広い作りのランチバッグ。軽量なポリエステル素材は皺になりにくく型崩れもしにくく、名入れ範囲も広いためオリジナルグッズにも最適。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rPr>
              <a:t>納期スペース</a:t>
            </a:r>
            <a:endParaRPr kumimoji="1" lang="en-US" altLang="ja-JP" sz="1600" b="0" i="0" u="none" strike="noStrike" kern="1200" cap="none" spc="0" normalizeH="0" baseline="0" noProof="0" dirty="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rPr>
              <a:t>お見積りスペース</a:t>
            </a:r>
            <a:endParaRPr kumimoji="1" lang="en-US" altLang="ja-JP" sz="1600" b="0" i="0" u="none" strike="noStrike" kern="1200" cap="none" spc="0" normalizeH="0" baseline="0" noProof="0" dirty="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2052" name="Picture 4">
            <a:extLst>
              <a:ext uri="{FF2B5EF4-FFF2-40B4-BE49-F238E27FC236}">
                <a16:creationId xmlns:a16="http://schemas.microsoft.com/office/drawing/2014/main" id="{E6F8ECB7-3B0C-D757-AADA-47C7683BA3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082" y="1434753"/>
            <a:ext cx="3258111" cy="325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782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スウェードスタイル巾着</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370×270mm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上品でシックなスウェード調の素材を使用した</a:t>
            </a:r>
            <a:r>
              <a:rPr lang="en-US" altLang="ja-JP" sz="1600" dirty="0"/>
              <a:t>M</a:t>
            </a:r>
            <a:r>
              <a:rPr lang="ja-JP" altLang="en-US" sz="1600" dirty="0"/>
              <a:t>サイズの巾着です。とってもシンプルなデザインですのでオリジナル名入れもよく映えます。カラー展開は全</a:t>
            </a:r>
            <a:r>
              <a:rPr lang="en-US" altLang="ja-JP" sz="1600" dirty="0"/>
              <a:t>3</a:t>
            </a:r>
            <a:r>
              <a:rPr lang="ja-JP" altLang="en-US" sz="1600" dirty="0"/>
              <a:t>色。ご自由にお選びください。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BB2EFDA-057C-3CB3-0DCC-B31393731E15}"/>
              </a:ext>
            </a:extLst>
          </p:cNvPr>
          <p:cNvPicPr>
            <a:picLocks noChangeAspect="1"/>
          </p:cNvPicPr>
          <p:nvPr/>
        </p:nvPicPr>
        <p:blipFill>
          <a:blip r:embed="rId5"/>
          <a:stretch>
            <a:fillRect/>
          </a:stretch>
        </p:blipFill>
        <p:spPr>
          <a:xfrm>
            <a:off x="671242" y="1345244"/>
            <a:ext cx="3650521" cy="3650521"/>
          </a:xfrm>
          <a:prstGeom prst="rect">
            <a:avLst/>
          </a:prstGeom>
        </p:spPr>
      </p:pic>
    </p:spTree>
    <p:extLst>
      <p:ext uri="{BB962C8B-B14F-4D97-AF65-F5344CB8AC3E}">
        <p14:creationId xmlns:p14="http://schemas.microsoft.com/office/powerpoint/2010/main" val="1722273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、バンブーファイバー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ケース</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W56×H114×D23(mm)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			W29×H174(mm)</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W29×H174(mm)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取説付き</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スプーンとフォークをコンパクトに携帯できる上、繰り返し使用可能なため、プラスチックゴミの削減にも繋がり環境に優しい、エコなカトラリー</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点セット。</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色のカラー展開から選択可能です。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DEC7FF6-A969-3470-E766-93314341E787}"/>
              </a:ext>
            </a:extLst>
          </p:cNvPr>
          <p:cNvPicPr>
            <a:picLocks noChangeAspect="1"/>
          </p:cNvPicPr>
          <p:nvPr/>
        </p:nvPicPr>
        <p:blipFill>
          <a:blip r:embed="rId5"/>
          <a:stretch>
            <a:fillRect/>
          </a:stretch>
        </p:blipFill>
        <p:spPr>
          <a:xfrm>
            <a:off x="610077" y="1321480"/>
            <a:ext cx="3712509" cy="3712509"/>
          </a:xfrm>
          <a:prstGeom prst="rect">
            <a:avLst/>
          </a:prstGeom>
        </p:spPr>
      </p:pic>
    </p:spTree>
    <p:extLst>
      <p:ext uri="{BB962C8B-B14F-4D97-AF65-F5344CB8AC3E}">
        <p14:creationId xmlns:p14="http://schemas.microsoft.com/office/powerpoint/2010/main" val="2253632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カラビナマルチ</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カラビナ：</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、ケーブル：</a:t>
            </a:r>
            <a:r>
              <a:rPr lang="en-US" altLang="ja-JP" sz="900" b="0" i="0" dirty="0">
                <a:solidFill>
                  <a:srgbClr val="333333"/>
                </a:solidFill>
                <a:effectLst/>
                <a:latin typeface="-apple-system"/>
              </a:rPr>
              <a:t>PVC</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本体部分：</a:t>
            </a:r>
            <a:r>
              <a:rPr lang="en-US" altLang="ja-JP" sz="900" b="0" i="0" dirty="0">
                <a:solidFill>
                  <a:srgbClr val="333333"/>
                </a:solidFill>
                <a:effectLst/>
                <a:latin typeface="-apple-system"/>
              </a:rPr>
              <a:t>W30×D7×H53mm</a:t>
            </a:r>
            <a:r>
              <a:rPr lang="ja-JP" altLang="en-US" sz="900" b="0" i="0" dirty="0">
                <a:solidFill>
                  <a:srgbClr val="333333"/>
                </a:solidFill>
                <a:effectLst/>
                <a:latin typeface="-apple-system"/>
              </a:rPr>
              <a:t>、ケーブル長さ：約</a:t>
            </a:r>
            <a:r>
              <a:rPr lang="en-US" altLang="ja-JP" sz="900" b="0" i="0" dirty="0">
                <a:solidFill>
                  <a:srgbClr val="333333"/>
                </a:solidFill>
                <a:effectLst/>
                <a:latin typeface="-apple-system"/>
              </a:rPr>
              <a:t>86mm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24g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r>
              <a:rPr lang="en-US" altLang="ja-JP" sz="900" b="0" i="0" dirty="0">
                <a:solidFill>
                  <a:srgbClr val="333333"/>
                </a:solidFill>
                <a:effectLst/>
                <a:latin typeface="-apple-system"/>
              </a:rPr>
              <a:t>W39×D17×H140mm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種類の端末に対応できる多機能な</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ケーブル。カラビナ式だからバッグなどに吊り下げて携帯しやすい仕様です。また、充電だけでなく写真などのデータ転送も可能です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256632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アイスクリームスプーン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26×100×6mm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考：シルバー・ブラック・シャンパンゴールド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手の体温が伝わりやすいアルミ素材のアイスクリーム専用スプーンです。カチカチに固いアイスクリームを早く食べたい方におすすめ。</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8423D46-BBC5-884E-8B5E-D2740B363229}"/>
              </a:ext>
            </a:extLst>
          </p:cNvPr>
          <p:cNvPicPr>
            <a:picLocks noChangeAspect="1"/>
          </p:cNvPicPr>
          <p:nvPr/>
        </p:nvPicPr>
        <p:blipFill>
          <a:blip r:embed="rId5"/>
          <a:stretch>
            <a:fillRect/>
          </a:stretch>
        </p:blipFill>
        <p:spPr>
          <a:xfrm>
            <a:off x="895104" y="1496155"/>
            <a:ext cx="3212303" cy="3361713"/>
          </a:xfrm>
          <a:prstGeom prst="rect">
            <a:avLst/>
          </a:prstGeom>
        </p:spPr>
      </p:pic>
    </p:spTree>
    <p:extLst>
      <p:ext uri="{BB962C8B-B14F-4D97-AF65-F5344CB8AC3E}">
        <p14:creationId xmlns:p14="http://schemas.microsoft.com/office/powerpoint/2010/main" val="797622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ボトル入</a:t>
            </a:r>
            <a:r>
              <a:rPr lang="en-US" altLang="ja-JP" sz="2000" dirty="0">
                <a:solidFill>
                  <a:schemeClr val="bg1"/>
                </a:solidFill>
                <a:latin typeface="Meiryo UI" panose="020B0604030504040204" pitchFamily="34" charset="-128"/>
                <a:ea typeface="Meiryo UI" panose="020B0604030504040204" pitchFamily="34" charset="-128"/>
              </a:rPr>
              <a:t>ICE</a:t>
            </a:r>
            <a:r>
              <a:rPr lang="ja-JP" altLang="en-US" sz="2000" dirty="0">
                <a:solidFill>
                  <a:schemeClr val="bg1"/>
                </a:solidFill>
                <a:latin typeface="Meiryo UI" panose="020B0604030504040204" pitchFamily="34" charset="-128"/>
                <a:ea typeface="Meiryo UI" panose="020B0604030504040204" pitchFamily="34" charset="-128"/>
              </a:rPr>
              <a:t>タオル</a:t>
            </a:r>
            <a:r>
              <a:rPr lang="en-US" altLang="ja-JP" sz="2000" dirty="0">
                <a:solidFill>
                  <a:schemeClr val="bg1"/>
                </a:solidFill>
                <a:latin typeface="Meiryo UI" panose="020B0604030504040204" pitchFamily="34" charset="-128"/>
                <a:ea typeface="Meiryo UI" panose="020B0604030504040204" pitchFamily="34" charset="-128"/>
              </a:rPr>
              <a:t>(RPET)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pPr>
              <a:tabLst>
                <a:tab pos="450850" algn="l"/>
                <a:tab pos="631825" algn="l"/>
              </a:tabLst>
            </a:pPr>
            <a:r>
              <a:rPr lang="ja-JP" altLang="en-US" sz="1000" dirty="0">
                <a:latin typeface="Meiryo UI" panose="020B0604030504040204" pitchFamily="50" charset="-128"/>
                <a:ea typeface="Meiryo UI" panose="020B0604030504040204" pitchFamily="50" charset="-128"/>
              </a:rPr>
              <a:t>素材：</a:t>
            </a:r>
            <a:r>
              <a:rPr lang="en-US" altLang="ja-JP" sz="1000" b="0" i="0" dirty="0">
                <a:solidFill>
                  <a:srgbClr val="333333"/>
                </a:solidFill>
                <a:effectLst/>
                <a:latin typeface="Meiryo UI" panose="020B0604030504040204" pitchFamily="50" charset="-128"/>
                <a:ea typeface="Meiryo UI" panose="020B0604030504040204" pitchFamily="50" charset="-128"/>
              </a:rPr>
              <a:t>RPET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PP</a:t>
            </a:r>
          </a:p>
          <a:p>
            <a:pPr>
              <a:tabLst>
                <a:tab pos="450850" algn="l"/>
                <a:tab pos="631825" algn="l"/>
              </a:tabLst>
            </a:pPr>
            <a:r>
              <a:rPr lang="ja-JP" altLang="en-US" sz="1000" spc="200" dirty="0">
                <a:latin typeface="Meiryo UI" panose="020B0604030504040204" pitchFamily="50" charset="-128"/>
                <a:ea typeface="Meiryo UI" panose="020B0604030504040204" pitchFamily="50" charset="-128"/>
              </a:rPr>
              <a:t>サイズ</a:t>
            </a:r>
            <a:r>
              <a:rPr lang="ja-JP" altLang="en-US" sz="1000" dirty="0">
                <a:latin typeface="Meiryo UI" panose="020B0604030504040204" pitchFamily="50" charset="-128"/>
                <a:ea typeface="Meiryo UI" panose="020B0604030504040204" pitchFamily="50" charset="-128"/>
              </a:rPr>
              <a:t>：</a:t>
            </a:r>
            <a:r>
              <a:rPr lang="ja-JP" altLang="en-US" sz="1000" b="0" i="0" dirty="0">
                <a:solidFill>
                  <a:srgbClr val="333333"/>
                </a:solidFill>
                <a:effectLst/>
                <a:latin typeface="Meiryo UI" panose="020B0604030504040204" pitchFamily="50" charset="-128"/>
                <a:ea typeface="Meiryo UI" panose="020B0604030504040204" pitchFamily="50" charset="-128"/>
              </a:rPr>
              <a:t>タオル </a:t>
            </a:r>
            <a:r>
              <a:rPr lang="en-US" altLang="ja-JP" sz="1000" b="0" i="0" dirty="0">
                <a:solidFill>
                  <a:srgbClr val="333333"/>
                </a:solidFill>
                <a:effectLst/>
                <a:latin typeface="Meiryo UI" panose="020B0604030504040204" pitchFamily="50" charset="-128"/>
                <a:ea typeface="Meiryo UI" panose="020B0604030504040204" pitchFamily="50" charset="-128"/>
              </a:rPr>
              <a:t>300×800mm</a:t>
            </a:r>
            <a:r>
              <a:rPr lang="ja-JP" altLang="en-US" sz="1000" b="0" i="0" dirty="0">
                <a:solidFill>
                  <a:srgbClr val="333333"/>
                </a:solidFill>
                <a:effectLst/>
                <a:latin typeface="Meiryo UI" panose="020B0604030504040204" pitchFamily="50" charset="-128"/>
                <a:ea typeface="Meiryo UI" panose="020B0604030504040204" pitchFamily="50" charset="-128"/>
              </a:rPr>
              <a:t>　ボトル </a:t>
            </a:r>
            <a:r>
              <a:rPr lang="en-US" altLang="ja-JP" sz="1000" b="0" i="0" dirty="0">
                <a:solidFill>
                  <a:srgbClr val="333333"/>
                </a:solidFill>
                <a:effectLst/>
                <a:latin typeface="Meiryo UI" panose="020B0604030504040204" pitchFamily="50" charset="-128"/>
                <a:ea typeface="Meiryo UI" panose="020B0604030504040204" pitchFamily="50" charset="-128"/>
              </a:rPr>
              <a:t>Φ65×160mm</a:t>
            </a:r>
          </a:p>
          <a:p>
            <a:pPr>
              <a:tabLst>
                <a:tab pos="450850" algn="l"/>
                <a:tab pos="631825" algn="l"/>
              </a:tabLst>
            </a:pPr>
            <a:r>
              <a:rPr lang="ja-JP" altLang="en-US" sz="1000" dirty="0">
                <a:latin typeface="Meiryo UI" panose="020B0604030504040204" pitchFamily="50" charset="-128"/>
                <a:ea typeface="Meiryo UI" panose="020B0604030504040204" pitchFamily="50" charset="-128"/>
              </a:rPr>
              <a:t>包装：</a:t>
            </a:r>
            <a:r>
              <a:rPr lang="en-US" altLang="ja-JP" sz="1000" dirty="0">
                <a:latin typeface="Meiryo UI" panose="020B0604030504040204" pitchFamily="50" charset="-128"/>
                <a:ea typeface="Meiryo UI" panose="020B0604030504040204" pitchFamily="50" charset="-128"/>
              </a:rPr>
              <a:t>	</a:t>
            </a:r>
            <a:r>
              <a:rPr lang="ja-JP" altLang="en-US" sz="1000" b="0" i="0" dirty="0">
                <a:solidFill>
                  <a:srgbClr val="333333"/>
                </a:solidFill>
                <a:effectLst/>
                <a:latin typeface="Meiryo UI" panose="020B0604030504040204" pitchFamily="50" charset="-128"/>
                <a:ea typeface="Meiryo UI" panose="020B0604030504040204" pitchFamily="50" charset="-128"/>
              </a:rPr>
              <a:t>箱入 箱サイズ／</a:t>
            </a:r>
            <a:r>
              <a:rPr lang="en-US" altLang="ja-JP" sz="1000" b="0" i="0" dirty="0">
                <a:solidFill>
                  <a:srgbClr val="333333"/>
                </a:solidFill>
                <a:effectLst/>
                <a:latin typeface="Meiryo UI" panose="020B0604030504040204" pitchFamily="50" charset="-128"/>
                <a:ea typeface="Meiryo UI" panose="020B0604030504040204" pitchFamily="50" charset="-128"/>
              </a:rPr>
              <a:t>168×73×73mm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52867"/>
            <a:ext cx="3560089" cy="5006"/>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46221"/>
          </a:xfrm>
          <a:prstGeom prst="rect">
            <a:avLst/>
          </a:prstGeom>
          <a:noFill/>
        </p:spPr>
        <p:txBody>
          <a:bodyPr wrap="square" rtlCol="0">
            <a:spAutoFit/>
          </a:bodyPr>
          <a:lstStyle/>
          <a:p>
            <a:r>
              <a:rPr lang="ja-JP" altLang="en-US" sz="10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濡らすとひんやりとした心地良さを感じさせてくれる専用ボトル入りのタオルです。素材はリサイクルペットを原料としていますので地球に優しい点も高ポイント。</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2A89522-6DF5-C19B-D884-70271ACE43E7}"/>
              </a:ext>
            </a:extLst>
          </p:cNvPr>
          <p:cNvPicPr>
            <a:picLocks noChangeAspect="1"/>
          </p:cNvPicPr>
          <p:nvPr/>
        </p:nvPicPr>
        <p:blipFill>
          <a:blip r:embed="rId5"/>
          <a:stretch>
            <a:fillRect/>
          </a:stretch>
        </p:blipFill>
        <p:spPr>
          <a:xfrm>
            <a:off x="710621" y="1390460"/>
            <a:ext cx="3560089" cy="3560089"/>
          </a:xfrm>
          <a:prstGeom prst="rect">
            <a:avLst/>
          </a:prstGeom>
        </p:spPr>
      </p:pic>
    </p:spTree>
    <p:extLst>
      <p:ext uri="{BB962C8B-B14F-4D97-AF65-F5344CB8AC3E}">
        <p14:creationId xmlns:p14="http://schemas.microsoft.com/office/powerpoint/2010/main" val="2159540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ベルト付エコブランケット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素材：生地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再生ポリエステル、ベルト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W640×H470mm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72g</a:t>
            </a:r>
          </a:p>
          <a:p>
            <a:r>
              <a:rPr lang="ja-JP" altLang="en-US" sz="900" dirty="0">
                <a:latin typeface="Meiryo UI" panose="020B0604030504040204" pitchFamily="34" charset="-128"/>
                <a:ea typeface="Meiryo UI" panose="020B0604030504040204" pitchFamily="34" charset="-128"/>
              </a:rPr>
              <a:t>包装：透明袋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ベルト付きでコンパクトに折りたためる上に、その見た目もオシャレなブランケットです。ブルーグレーとベージュの</a:t>
            </a:r>
            <a:r>
              <a:rPr lang="en-US" altLang="ja-JP" sz="1600" dirty="0"/>
              <a:t>2</a:t>
            </a:r>
            <a:r>
              <a:rPr lang="ja-JP" altLang="en-US" sz="1600" dirty="0"/>
              <a:t>色展開からお選びいただけますし、オリジナル名入れも可能です。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82DC29E-B892-39D2-BF5B-5FE1D72B57FB}"/>
              </a:ext>
            </a:extLst>
          </p:cNvPr>
          <p:cNvPicPr>
            <a:picLocks noChangeAspect="1"/>
          </p:cNvPicPr>
          <p:nvPr/>
        </p:nvPicPr>
        <p:blipFill>
          <a:blip r:embed="rId5"/>
          <a:stretch>
            <a:fillRect/>
          </a:stretch>
        </p:blipFill>
        <p:spPr>
          <a:xfrm>
            <a:off x="700633" y="1371901"/>
            <a:ext cx="3558540" cy="3558540"/>
          </a:xfrm>
          <a:prstGeom prst="rect">
            <a:avLst/>
          </a:prstGeom>
        </p:spPr>
      </p:pic>
    </p:spTree>
    <p:extLst>
      <p:ext uri="{BB962C8B-B14F-4D97-AF65-F5344CB8AC3E}">
        <p14:creationId xmlns:p14="http://schemas.microsoft.com/office/powerpoint/2010/main" val="78584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カーラビッシュポット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AB</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172×Φ95</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/140×105×105mm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必要なわりには意外と置き場所のないゴミ箱をドリンクホルダーに設置できるとっても便利なアイテムです。名入れプリントが可能ですのでオリジナルグッズ用などにおすすめです。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276038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ローズモチーフバッグクリップ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カラー展開：レッド、ホワイト</a:t>
            </a:r>
          </a:p>
          <a:p>
            <a:r>
              <a:rPr lang="ja-JP" altLang="en-US" sz="900" dirty="0">
                <a:latin typeface="Meiryo UI" panose="020B0604030504040204" pitchFamily="34" charset="-128"/>
                <a:ea typeface="Meiryo UI" panose="020B0604030504040204" pitchFamily="34" charset="-128"/>
              </a:rPr>
              <a:t>素材：亜鉛合金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62×28×20mm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エレガントなローズデザインのバッククリップです。家の鍵などを付けておけばバッグの中で迷子になることもなくスマートに取り出せます。レッドとホワイトの</a:t>
            </a:r>
            <a:r>
              <a:rPr lang="en-US" altLang="ja-JP" sz="1600" dirty="0"/>
              <a:t>2</a:t>
            </a:r>
            <a:r>
              <a:rPr lang="ja-JP" altLang="en-US" sz="1600" dirty="0"/>
              <a:t>色展開からお選びいただけます。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07DFAC-0E0F-62D7-7375-E070A3B9C502}"/>
              </a:ext>
            </a:extLst>
          </p:cNvPr>
          <p:cNvPicPr>
            <a:picLocks noChangeAspect="1"/>
          </p:cNvPicPr>
          <p:nvPr/>
        </p:nvPicPr>
        <p:blipFill>
          <a:blip r:embed="rId5"/>
          <a:stretch>
            <a:fillRect/>
          </a:stretch>
        </p:blipFill>
        <p:spPr>
          <a:xfrm>
            <a:off x="717761" y="1382136"/>
            <a:ext cx="3553371" cy="3553371"/>
          </a:xfrm>
          <a:prstGeom prst="rect">
            <a:avLst/>
          </a:prstGeom>
        </p:spPr>
      </p:pic>
    </p:spTree>
    <p:extLst>
      <p:ext uri="{BB962C8B-B14F-4D97-AF65-F5344CB8AC3E}">
        <p14:creationId xmlns:p14="http://schemas.microsoft.com/office/powerpoint/2010/main" val="840962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220×305</a:t>
            </a:r>
            <a:r>
              <a:rPr lang="en"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紐を引くと口をきゅっと閉めることが出来て見た目も可愛らしい</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サイズの巾着袋を、コットンとリネンの混紡素材でご用意いたしました。ギフト包装用などに是非、ご活用ください。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5" name="表 24">
            <a:extLst>
              <a:ext uri="{FF2B5EF4-FFF2-40B4-BE49-F238E27FC236}">
                <a16:creationId xmlns:a16="http://schemas.microsoft.com/office/drawing/2014/main" id="{6C846B0D-92CD-1246-8F7E-2DF167361443}"/>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1415561277"/>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127256397"/>
                  </a:ext>
                </a:extLst>
              </a:tr>
            </a:tbl>
          </a:graphicData>
        </a:graphic>
      </p:graphicFrame>
      <p:graphicFrame>
        <p:nvGraphicFramePr>
          <p:cNvPr id="26" name="表 25">
            <a:extLst>
              <a:ext uri="{FF2B5EF4-FFF2-40B4-BE49-F238E27FC236}">
                <a16:creationId xmlns:a16="http://schemas.microsoft.com/office/drawing/2014/main" id="{2B795AFC-EDE9-3B4A-81FD-320B683C26FA}"/>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3925555244"/>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679418949"/>
                  </a:ext>
                </a:extLst>
              </a:tr>
            </a:tbl>
          </a:graphicData>
        </a:graphic>
      </p:graphicFrame>
      <p:pic>
        <p:nvPicPr>
          <p:cNvPr id="12" name="図 11">
            <a:extLst>
              <a:ext uri="{FF2B5EF4-FFF2-40B4-BE49-F238E27FC236}">
                <a16:creationId xmlns:a16="http://schemas.microsoft.com/office/drawing/2014/main" id="{AD8D0C3A-BBB0-2EB9-207E-1C5F84D73286}"/>
              </a:ext>
            </a:extLst>
          </p:cNvPr>
          <p:cNvPicPr>
            <a:picLocks noChangeAspect="1"/>
          </p:cNvPicPr>
          <p:nvPr/>
        </p:nvPicPr>
        <p:blipFill>
          <a:blip r:embed="rId5"/>
          <a:stretch>
            <a:fillRect/>
          </a:stretch>
        </p:blipFill>
        <p:spPr>
          <a:xfrm>
            <a:off x="718039" y="1319759"/>
            <a:ext cx="3718560" cy="3718560"/>
          </a:xfrm>
          <a:prstGeom prst="rect">
            <a:avLst/>
          </a:prstGeom>
        </p:spPr>
      </p:pic>
    </p:spTree>
    <p:extLst>
      <p:ext uri="{BB962C8B-B14F-4D97-AF65-F5344CB8AC3E}">
        <p14:creationId xmlns:p14="http://schemas.microsoft.com/office/powerpoint/2010/main" val="739126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ローズボーテ・カッサプレート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材：ポリエステル樹脂</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80×50×8</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100×65×10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（包装形態： クリアケース）</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柄の出方が写真と異なる場合があります。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全身のコリをほぐしツボをしっかり刺激できるローズクォーツ風カッサプレートです。健康イベントやキャンペーンの特典用、ノベルティ用などに最適。オリジナル名入れも可能なアイテムです。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30AE3B38-37FC-777F-6947-818DA83871CB}"/>
              </a:ext>
            </a:extLst>
          </p:cNvPr>
          <p:cNvPicPr>
            <a:picLocks noChangeAspect="1"/>
          </p:cNvPicPr>
          <p:nvPr/>
        </p:nvPicPr>
        <p:blipFill>
          <a:blip r:embed="rId5"/>
          <a:stretch>
            <a:fillRect/>
          </a:stretch>
        </p:blipFill>
        <p:spPr>
          <a:xfrm>
            <a:off x="689209" y="1381485"/>
            <a:ext cx="3683878" cy="3683878"/>
          </a:xfrm>
          <a:prstGeom prst="rect">
            <a:avLst/>
          </a:prstGeom>
        </p:spPr>
      </p:pic>
    </p:spTree>
    <p:extLst>
      <p:ext uri="{BB962C8B-B14F-4D97-AF65-F5344CB8AC3E}">
        <p14:creationId xmlns:p14="http://schemas.microsoft.com/office/powerpoint/2010/main" val="2405523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デイタフ・テントクロスポケット付きサコッシュ（撥水加工）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カラー展開：ダークブラウン、ブラック</a:t>
            </a:r>
          </a:p>
          <a:p>
            <a:r>
              <a:rPr lang="ja-JP" altLang="en-US" sz="900" dirty="0">
                <a:latin typeface="Meiryo UI" panose="020B0604030504040204" pitchFamily="34" charset="-128"/>
                <a:ea typeface="Meiryo UI" panose="020B0604030504040204" pitchFamily="34" charset="-128"/>
              </a:rPr>
              <a:t>素材：ポリエステル（撥水加工）、ポリプロピレン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200×240mm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耐久性に優れたテントクロス生地を使用しており、撥水性にも優れているためオールマイティに活用できるサコッシュ。シンプルなデザインのため持つ人を選ばない優秀なアイテムです。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B2B67EC-9A21-FB1A-BA80-AE8EC5618C57}"/>
              </a:ext>
            </a:extLst>
          </p:cNvPr>
          <p:cNvPicPr>
            <a:picLocks noChangeAspect="1"/>
          </p:cNvPicPr>
          <p:nvPr/>
        </p:nvPicPr>
        <p:blipFill>
          <a:blip r:embed="rId5"/>
          <a:stretch>
            <a:fillRect/>
          </a:stretch>
        </p:blipFill>
        <p:spPr>
          <a:xfrm>
            <a:off x="692997" y="1367564"/>
            <a:ext cx="3619857" cy="3619857"/>
          </a:xfrm>
          <a:prstGeom prst="rect">
            <a:avLst/>
          </a:prstGeom>
        </p:spPr>
      </p:pic>
    </p:spTree>
    <p:extLst>
      <p:ext uri="{BB962C8B-B14F-4D97-AF65-F5344CB8AC3E}">
        <p14:creationId xmlns:p14="http://schemas.microsoft.com/office/powerpoint/2010/main" val="3839915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レザーベーシックキーホルダー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材：牛革</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スプリットレザー</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32×110×5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考：リアルブラック・キャラメルブラウン</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本物志向の方におすすめの、スプリットレザーを使用したシックで高級感のあるキーホルダーです。カラーバリエーションは全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色ありますのでオリジナル名入れに合わせてお選びください。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4B4C8697-9D11-BA4E-AB2E-C50DCEACD2D9}"/>
              </a:ext>
            </a:extLst>
          </p:cNvPr>
          <p:cNvPicPr>
            <a:picLocks noChangeAspect="1"/>
          </p:cNvPicPr>
          <p:nvPr/>
        </p:nvPicPr>
        <p:blipFill>
          <a:blip r:embed="rId5"/>
          <a:stretch>
            <a:fillRect/>
          </a:stretch>
        </p:blipFill>
        <p:spPr>
          <a:xfrm>
            <a:off x="960186" y="1422052"/>
            <a:ext cx="3083592" cy="3530362"/>
          </a:xfrm>
          <a:prstGeom prst="rect">
            <a:avLst/>
          </a:prstGeom>
        </p:spPr>
      </p:pic>
    </p:spTree>
    <p:extLst>
      <p:ext uri="{BB962C8B-B14F-4D97-AF65-F5344CB8AC3E}">
        <p14:creationId xmlns:p14="http://schemas.microsoft.com/office/powerpoint/2010/main" val="1447855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620×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380×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耐久性に優れたテント生地を使用した、シンプルな見た目がお洒落なトートです。内ポケットにコンパクトに畳んで収納が可能なため携帯性も抜群。オリジナル名入れも可能な商品です。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839879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a:t>
            </a:r>
            <a:r>
              <a:rPr lang="en-US" altLang="ja-JP" sz="2000" dirty="0">
                <a:solidFill>
                  <a:schemeClr val="bg1"/>
                </a:solidFill>
                <a:latin typeface="Meiryo UI" panose="020B0604030504040204" pitchFamily="34" charset="-128"/>
                <a:ea typeface="Meiryo UI" panose="020B0604030504040204" pitchFamily="34" charset="-128"/>
              </a:rPr>
              <a:t>2</a:t>
            </a:r>
            <a:r>
              <a:rPr lang="en" altLang="ja-JP" sz="2000" dirty="0">
                <a:solidFill>
                  <a:schemeClr val="bg1"/>
                </a:solidFill>
                <a:latin typeface="Meiryo UI" panose="020B0604030504040204" pitchFamily="34" charset="-128"/>
                <a:ea typeface="Meiryo UI" panose="020B0604030504040204" pitchFamily="34" charset="-128"/>
              </a:rPr>
              <a:t>WAY</a:t>
            </a:r>
            <a:r>
              <a:rPr lang="ja-JP" altLang="en-US" sz="2000">
                <a:solidFill>
                  <a:schemeClr val="bg1"/>
                </a:solidFill>
                <a:latin typeface="Meiryo UI" panose="020B0604030504040204" pitchFamily="34" charset="-128"/>
                <a:ea typeface="Meiryo UI" panose="020B0604030504040204" pitchFamily="34" charset="-128"/>
              </a:rPr>
              <a:t>ネックウォーマー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外側は名入れプリントが綺麗なスムース素材、内側は柔らかい肌触りで暖かさを感じるフリース素材を使ったネックウォーマー。コードを絞ると帽子としても利用できて、大変便利です。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ABC1305-55D7-4F6F-36B2-45C8E24010AD}"/>
              </a:ext>
            </a:extLst>
          </p:cNvPr>
          <p:cNvPicPr>
            <a:picLocks noChangeAspect="1"/>
          </p:cNvPicPr>
          <p:nvPr/>
        </p:nvPicPr>
        <p:blipFill>
          <a:blip r:embed="rId5"/>
          <a:stretch>
            <a:fillRect/>
          </a:stretch>
        </p:blipFill>
        <p:spPr>
          <a:xfrm>
            <a:off x="709736" y="1400512"/>
            <a:ext cx="3560089" cy="3560089"/>
          </a:xfrm>
          <a:prstGeom prst="rect">
            <a:avLst/>
          </a:prstGeom>
        </p:spPr>
      </p:pic>
    </p:spTree>
    <p:extLst>
      <p:ext uri="{BB962C8B-B14F-4D97-AF65-F5344CB8AC3E}">
        <p14:creationId xmlns:p14="http://schemas.microsoft.com/office/powerpoint/2010/main" val="2881121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すず音 和柄扇子</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素材：竹、ポリエステル</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210mm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涼しげで爽やかな色彩で描かれた、とんぼ市松、金魚、層雲の</a:t>
            </a:r>
            <a:r>
              <a:rPr lang="en-US" altLang="ja-JP" sz="1600" dirty="0"/>
              <a:t>3</a:t>
            </a:r>
            <a:r>
              <a:rPr lang="ja-JP" altLang="en-US" sz="1600" dirty="0"/>
              <a:t>タイプから自由に選べる和柄扇子です。扇子はコンパクトに持ち歩くことができ、電源等も必要ないためエコグッズとしても◎！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A48E34F6-61E9-15B1-BC7C-43139453C4D0}"/>
              </a:ext>
            </a:extLst>
          </p:cNvPr>
          <p:cNvPicPr>
            <a:picLocks noChangeAspect="1"/>
          </p:cNvPicPr>
          <p:nvPr/>
        </p:nvPicPr>
        <p:blipFill>
          <a:blip r:embed="rId5"/>
          <a:stretch>
            <a:fillRect/>
          </a:stretch>
        </p:blipFill>
        <p:spPr>
          <a:xfrm>
            <a:off x="647145" y="1382715"/>
            <a:ext cx="3606923" cy="3606923"/>
          </a:xfrm>
          <a:prstGeom prst="rect">
            <a:avLst/>
          </a:prstGeom>
        </p:spPr>
      </p:pic>
    </p:spTree>
    <p:extLst>
      <p:ext uri="{BB962C8B-B14F-4D97-AF65-F5344CB8AC3E}">
        <p14:creationId xmlns:p14="http://schemas.microsoft.com/office/powerpoint/2010/main" val="940131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スリムタッチペン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素材：真鍮、シリコーンゴム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、対応機器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スマートフォン、タブレット</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など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業界最スリムクラスで持ち歩きにも非常に便利なタッチペンです。グッドデザイン賞受賞アイテムで、見た目にもおしゃれ。手帳のペンホルダーにボールペンと一緒に収納することも可能。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E50ECF5-DFC7-9715-68D9-064003121018}"/>
              </a:ext>
            </a:extLst>
          </p:cNvPr>
          <p:cNvPicPr>
            <a:picLocks noChangeAspect="1"/>
          </p:cNvPicPr>
          <p:nvPr/>
        </p:nvPicPr>
        <p:blipFill>
          <a:blip r:embed="rId5"/>
          <a:stretch>
            <a:fillRect/>
          </a:stretch>
        </p:blipFill>
        <p:spPr>
          <a:xfrm>
            <a:off x="747767" y="1414535"/>
            <a:ext cx="3558540" cy="3558540"/>
          </a:xfrm>
          <a:prstGeom prst="rect">
            <a:avLst/>
          </a:prstGeom>
        </p:spPr>
      </p:pic>
    </p:spTree>
    <p:extLst>
      <p:ext uri="{BB962C8B-B14F-4D97-AF65-F5344CB8AC3E}">
        <p14:creationId xmlns:p14="http://schemas.microsoft.com/office/powerpoint/2010/main" val="2683843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テントクロスマルチ傘カバー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280×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外側は丈夫なテントクロス、内側は吸水性に優れたマイクロファイバー素材を配した傘カバー。タオルとしての使用も可能な上、ストラップでコンパクトに畳めるため携帯にも便利です。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F7928F25-8752-A943-F9CF-2BA5D9B4BF59}"/>
              </a:ext>
            </a:extLst>
          </p:cNvPr>
          <p:cNvPicPr>
            <a:picLocks noChangeAspect="1"/>
          </p:cNvPicPr>
          <p:nvPr/>
        </p:nvPicPr>
        <p:blipFill>
          <a:blip r:embed="rId5"/>
          <a:stretch>
            <a:fillRect/>
          </a:stretch>
        </p:blipFill>
        <p:spPr>
          <a:xfrm>
            <a:off x="672922" y="1392747"/>
            <a:ext cx="3658177" cy="3658177"/>
          </a:xfrm>
          <a:prstGeom prst="rect">
            <a:avLst/>
          </a:prstGeom>
        </p:spPr>
      </p:pic>
    </p:spTree>
    <p:extLst>
      <p:ext uri="{BB962C8B-B14F-4D97-AF65-F5344CB8AC3E}">
        <p14:creationId xmlns:p14="http://schemas.microsoft.com/office/powerpoint/2010/main" val="2456642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ビューティーローラーカッサプレート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LDPE</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65×120×15mm</a:t>
            </a:r>
            <a:r>
              <a:rPr lang="ja-JP" altLang="en-US" sz="900" dirty="0">
                <a:latin typeface="Meiryo UI" panose="020B0604030504040204" pitchFamily="34" charset="-128"/>
                <a:ea typeface="Meiryo UI" panose="020B0604030504040204" pitchFamily="34" charset="-128"/>
              </a:rPr>
              <a:t>、梱包サイズ：</a:t>
            </a:r>
            <a:r>
              <a:rPr lang="en-US" altLang="ja-JP" sz="900" dirty="0">
                <a:latin typeface="Meiryo UI" panose="020B0604030504040204" pitchFamily="34" charset="-128"/>
                <a:ea typeface="Meiryo UI" panose="020B0604030504040204" pitchFamily="34" charset="-128"/>
              </a:rPr>
              <a:t>189×102×15mm</a:t>
            </a:r>
          </a:p>
          <a:p>
            <a:r>
              <a:rPr lang="ja-JP" altLang="en-US" sz="900" dirty="0">
                <a:latin typeface="Meiryo UI" panose="020B0604030504040204" pitchFamily="34" charset="-128"/>
                <a:ea typeface="Meiryo UI" panose="020B0604030504040204" pitchFamily="34" charset="-128"/>
              </a:rPr>
              <a:t>包装：ブリスターケース入</a:t>
            </a:r>
          </a:p>
          <a:p>
            <a:r>
              <a:rPr lang="ja-JP" altLang="en-US" sz="900" dirty="0">
                <a:latin typeface="Meiryo UI" panose="020B0604030504040204" pitchFamily="34" charset="-128"/>
                <a:ea typeface="Meiryo UI" panose="020B0604030504040204" pitchFamily="34" charset="-128"/>
              </a:rPr>
              <a:t>生産国：日本</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色アソート（色・柄は指定できません。）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手軽に全身のツボを刺激できて見た目も可愛いローラーカッサプレートです。健康志向をテーマにしたイベントやキャンペーンのノベルティやオリジナルグッズ用などにおすすめです。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DBF7764D-801A-CF2F-C0F6-01428F4F3BC8}"/>
              </a:ext>
            </a:extLst>
          </p:cNvPr>
          <p:cNvPicPr>
            <a:picLocks noChangeAspect="1"/>
          </p:cNvPicPr>
          <p:nvPr/>
        </p:nvPicPr>
        <p:blipFill>
          <a:blip r:embed="rId5"/>
          <a:stretch>
            <a:fillRect/>
          </a:stretch>
        </p:blipFill>
        <p:spPr>
          <a:xfrm>
            <a:off x="684415" y="1357340"/>
            <a:ext cx="3676650" cy="3676650"/>
          </a:xfrm>
          <a:prstGeom prst="rect">
            <a:avLst/>
          </a:prstGeom>
        </p:spPr>
      </p:pic>
    </p:spTree>
    <p:extLst>
      <p:ext uri="{BB962C8B-B14F-4D97-AF65-F5344CB8AC3E}">
        <p14:creationId xmlns:p14="http://schemas.microsoft.com/office/powerpoint/2010/main" val="380364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ブルーライトカット付きメガネルーペ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素材：本体：ポリカーボネート、専用ポーチ・クロス・メガネストラップ：ポリエステル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45×155×140mm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63×180×60mm</a:t>
            </a:r>
          </a:p>
          <a:p>
            <a:r>
              <a:rPr lang="ja-JP" altLang="en-US" sz="900" dirty="0">
                <a:latin typeface="Meiryo UI" panose="020B0604030504040204" pitchFamily="34" charset="-128"/>
                <a:ea typeface="Meiryo UI" panose="020B0604030504040204" pitchFamily="34" charset="-128"/>
              </a:rPr>
              <a:t>包装 ：化粧箱入</a:t>
            </a:r>
          </a:p>
          <a:p>
            <a:r>
              <a:rPr lang="ja-JP" altLang="en-US" sz="900" dirty="0">
                <a:latin typeface="Meiryo UI" panose="020B0604030504040204" pitchFamily="34" charset="-128"/>
                <a:ea typeface="Meiryo UI" panose="020B0604030504040204" pitchFamily="34" charset="-128"/>
              </a:rPr>
              <a:t>備考：専用ポーチ・クロス・メガネストラップ付き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目に優しいブルーライトカット機能が付いたメガネ型のルーペです。通常のメガネの上からでもかけられますし、ストラップや専用ケースなども付いているため、とっても便利です。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396B51C7-34AD-CD44-9A0B-E433F000172E}"/>
              </a:ext>
            </a:extLst>
          </p:cNvPr>
          <p:cNvPicPr>
            <a:picLocks noChangeAspect="1"/>
          </p:cNvPicPr>
          <p:nvPr/>
        </p:nvPicPr>
        <p:blipFill>
          <a:blip r:embed="rId5"/>
          <a:stretch>
            <a:fillRect/>
          </a:stretch>
        </p:blipFill>
        <p:spPr>
          <a:xfrm>
            <a:off x="669798" y="1362462"/>
            <a:ext cx="3721517" cy="3721517"/>
          </a:xfrm>
          <a:prstGeom prst="rect">
            <a:avLst/>
          </a:prstGeom>
        </p:spPr>
      </p:pic>
    </p:spTree>
    <p:extLst>
      <p:ext uri="{BB962C8B-B14F-4D97-AF65-F5344CB8AC3E}">
        <p14:creationId xmlns:p14="http://schemas.microsoft.com/office/powerpoint/2010/main" val="1120025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ストラップ付ルーペ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・アクリル・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35×106×4mm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胸ポケットに入れられるコンパクトさに加え、首から下げられるストラップ付きのため、いつでもどこでも必要なとき取り出せる便利なルーペです。特典用やノベルティ用におすすめです。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6DE61E8-49E3-093F-9A0C-C0A8933A95A7}"/>
              </a:ext>
            </a:extLst>
          </p:cNvPr>
          <p:cNvPicPr>
            <a:picLocks noChangeAspect="1"/>
          </p:cNvPicPr>
          <p:nvPr/>
        </p:nvPicPr>
        <p:blipFill>
          <a:blip r:embed="rId5"/>
          <a:stretch>
            <a:fillRect/>
          </a:stretch>
        </p:blipFill>
        <p:spPr>
          <a:xfrm>
            <a:off x="709736" y="1427510"/>
            <a:ext cx="3560089" cy="3560089"/>
          </a:xfrm>
          <a:prstGeom prst="rect">
            <a:avLst/>
          </a:prstGeom>
        </p:spPr>
      </p:pic>
    </p:spTree>
    <p:extLst>
      <p:ext uri="{BB962C8B-B14F-4D97-AF65-F5344CB8AC3E}">
        <p14:creationId xmlns:p14="http://schemas.microsoft.com/office/powerpoint/2010/main" val="2027644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オリジナル手ぬぐい（顔料プリント）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備考：印刷：顔料プリント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手ぬぐいの生地の上にインクを乗せる事で、細かな線のデザインを再現する顔料プリント手ぬぐい。展示会用ノベルティや物販品を。大量枚数＆低コストで製作したいとお考えの方にはオススメです。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B640182-1B88-ACD0-1EAC-421A5D029BED}"/>
              </a:ext>
            </a:extLst>
          </p:cNvPr>
          <p:cNvPicPr>
            <a:picLocks noChangeAspect="1"/>
          </p:cNvPicPr>
          <p:nvPr/>
        </p:nvPicPr>
        <p:blipFill>
          <a:blip r:embed="rId5"/>
          <a:stretch>
            <a:fillRect/>
          </a:stretch>
        </p:blipFill>
        <p:spPr>
          <a:xfrm>
            <a:off x="720771" y="1414369"/>
            <a:ext cx="3573052" cy="3573052"/>
          </a:xfrm>
          <a:prstGeom prst="rect">
            <a:avLst/>
          </a:prstGeom>
        </p:spPr>
      </p:pic>
    </p:spTree>
    <p:extLst>
      <p:ext uri="{BB962C8B-B14F-4D97-AF65-F5344CB8AC3E}">
        <p14:creationId xmlns:p14="http://schemas.microsoft.com/office/powerpoint/2010/main" val="1048697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プレート付キーホルダー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・ステンレススチール・亜鉛合金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123×28×5mm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/45×135mm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メタルシルバーにオリジナル名入れが出来る、洗練されたとってもオシャレなキーホルダーです。オリジナルグッズやノベルティアイテムとしておすすめ。是非ご活用ください。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71740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ダイナモ</a:t>
            </a:r>
            <a:r>
              <a:rPr lang="en-US" altLang="ja-JP" sz="2000" dirty="0">
                <a:solidFill>
                  <a:schemeClr val="bg1"/>
                </a:solidFill>
                <a:latin typeface="Meiryo UI" panose="020B0604030504040204" pitchFamily="34" charset="-128"/>
                <a:ea typeface="Meiryo UI" panose="020B0604030504040204" pitchFamily="34" charset="-128"/>
              </a:rPr>
              <a:t>LED</a:t>
            </a:r>
            <a:r>
              <a:rPr lang="ja-JP" altLang="en-US" sz="2000" dirty="0">
                <a:solidFill>
                  <a:schemeClr val="bg1"/>
                </a:solidFill>
                <a:latin typeface="Meiryo UI" panose="020B0604030504040204" pitchFamily="34" charset="-128"/>
                <a:ea typeface="Meiryo UI" panose="020B0604030504040204" pitchFamily="34" charset="-128"/>
              </a:rPr>
              <a:t>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100×52×26mm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,105×58×30mm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内蔵電池とダイナモ発電による</a:t>
            </a:r>
            <a:r>
              <a:rPr lang="en-US" altLang="ja-JP" sz="1600" dirty="0"/>
              <a:t>2</a:t>
            </a:r>
            <a:r>
              <a:rPr lang="ja-JP" altLang="en-US" sz="1600" dirty="0"/>
              <a:t>電源方式の省エネ</a:t>
            </a:r>
            <a:r>
              <a:rPr lang="en-US" altLang="ja-JP" sz="1600" dirty="0"/>
              <a:t>LED</a:t>
            </a:r>
            <a:r>
              <a:rPr lang="ja-JP" altLang="en-US" sz="1600" dirty="0"/>
              <a:t>ライト。グリップを繰り返し握るだけで高輝度</a:t>
            </a:r>
            <a:r>
              <a:rPr lang="en-US" altLang="ja-JP" sz="1600" dirty="0"/>
              <a:t>LED</a:t>
            </a:r>
            <a:r>
              <a:rPr lang="ja-JP" altLang="en-US" sz="1600" dirty="0"/>
              <a:t>ライト</a:t>
            </a:r>
            <a:r>
              <a:rPr lang="en-US" altLang="ja-JP" sz="1600" dirty="0"/>
              <a:t>2</a:t>
            </a:r>
            <a:r>
              <a:rPr lang="ja-JP" altLang="en-US" sz="1600" dirty="0"/>
              <a:t>個が点灯します。名入れをして防災啓発のノベルティグッズにご活用ください。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433F411D-5B97-5D28-8FAE-51370325453F}"/>
              </a:ext>
            </a:extLst>
          </p:cNvPr>
          <p:cNvPicPr>
            <a:picLocks noChangeAspect="1"/>
          </p:cNvPicPr>
          <p:nvPr/>
        </p:nvPicPr>
        <p:blipFill>
          <a:blip r:embed="rId5"/>
          <a:stretch>
            <a:fillRect/>
          </a:stretch>
        </p:blipFill>
        <p:spPr>
          <a:xfrm>
            <a:off x="736580" y="1354722"/>
            <a:ext cx="3644099" cy="3644099"/>
          </a:xfrm>
          <a:prstGeom prst="rect">
            <a:avLst/>
          </a:prstGeom>
        </p:spPr>
      </p:pic>
    </p:spTree>
    <p:extLst>
      <p:ext uri="{BB962C8B-B14F-4D97-AF65-F5344CB8AC3E}">
        <p14:creationId xmlns:p14="http://schemas.microsoft.com/office/powerpoint/2010/main" val="739372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ソーラーライトホイッスル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・鉄</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73×35×14mm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/76×45×21mm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ソーラー</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太陽光で充電するタイプですので電源要らずの上、ライトとホイッスル機能が一緒になっていて非常に便利です。名入れプリント可能ですので、オリジナルグッズやノベルティアイテムにおすすめ。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13969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不織布保冷ボックストート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210×170×150mm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考：レッド・オレンジ・ディープブルー・ブラウン・ナイトブラック・ピーチピンク</a:t>
            </a:r>
          </a:p>
          <a:p>
            <a:r>
              <a:rPr lang="ja-JP" altLang="en-US" sz="900">
                <a:latin typeface="Meiryo UI" panose="020B0604030504040204" pitchFamily="34" charset="-128"/>
                <a:ea typeface="Meiryo UI" panose="020B0604030504040204" pitchFamily="34" charset="-128"/>
              </a:rPr>
              <a:t>　　　　　　フロスティブルー・スカイブルー・ビビッドピンク・ナチュラルホワイト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軽量で耐久性にも優れた不織布素材の内側に保冷効果を持たせた、レジャー用などに大変おすすめのボックス型トートです。カラー展開もありますので名入れデザインに合わせてお選び下さい。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DB04516-8E45-2F43-8100-FC851F566E20}"/>
              </a:ext>
            </a:extLst>
          </p:cNvPr>
          <p:cNvPicPr>
            <a:picLocks noChangeAspect="1"/>
          </p:cNvPicPr>
          <p:nvPr/>
        </p:nvPicPr>
        <p:blipFill>
          <a:blip r:embed="rId5"/>
          <a:stretch>
            <a:fillRect/>
          </a:stretch>
        </p:blipFill>
        <p:spPr>
          <a:xfrm>
            <a:off x="719177" y="1426852"/>
            <a:ext cx="3651882" cy="3555780"/>
          </a:xfrm>
          <a:prstGeom prst="rect">
            <a:avLst/>
          </a:prstGeom>
        </p:spPr>
      </p:pic>
    </p:spTree>
    <p:extLst>
      <p:ext uri="{BB962C8B-B14F-4D97-AF65-F5344CB8AC3E}">
        <p14:creationId xmlns:p14="http://schemas.microsoft.com/office/powerpoint/2010/main" val="1793475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バンブーカトラリー</a:t>
            </a:r>
            <a:r>
              <a:rPr lang="en-US" altLang="ja-JP" sz="2000" dirty="0">
                <a:solidFill>
                  <a:schemeClr val="bg1"/>
                </a:solidFill>
                <a:latin typeface="Meiryo UI" panose="020B0604030504040204" pitchFamily="34" charset="-128"/>
                <a:ea typeface="Meiryo UI" panose="020B0604030504040204" pitchFamily="34" charset="-128"/>
              </a:rPr>
              <a:t>3P</a:t>
            </a:r>
            <a:r>
              <a:rPr lang="ja-JP" altLang="en-US" sz="2000" dirty="0">
                <a:solidFill>
                  <a:schemeClr val="bg1"/>
                </a:solidFill>
                <a:latin typeface="Meiryo UI" panose="020B0604030504040204" pitchFamily="34" charset="-128"/>
                <a:ea typeface="Meiryo UI" panose="020B0604030504040204" pitchFamily="34" charset="-128"/>
              </a:rPr>
              <a:t>セット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ケース付き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素材：箸・スプーン・フォーク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a:t>
            </a:r>
          </a:p>
          <a:p>
            <a:r>
              <a:rPr lang="ja-JP" altLang="en-US" sz="900" dirty="0">
                <a:latin typeface="Meiryo UI" panose="020B0604030504040204" pitchFamily="34" charset="-128"/>
                <a:ea typeface="Meiryo UI" panose="020B0604030504040204" pitchFamily="34" charset="-128"/>
              </a:rPr>
              <a:t>サイズ：箸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200mm</a:t>
            </a:r>
            <a:r>
              <a:rPr lang="ja-JP" altLang="en-US" sz="900" dirty="0">
                <a:latin typeface="Meiryo UI" panose="020B0604030504040204" pitchFamily="34" charset="-128"/>
                <a:ea typeface="Meiryo UI" panose="020B0604030504040204" pitchFamily="34" charset="-128"/>
              </a:rPr>
              <a:t>スプーン・フォーク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160mm</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230×70mm</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展開時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230×130mm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ケース、スプーン、フォーク、箸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箸・スプーン・フォークは素材の特徴としてフシの出方、表情・サイズに個体差がございます。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竹素材</a:t>
            </a:r>
            <a:r>
              <a:rPr lang="en-US" altLang="ja-JP" sz="1600" dirty="0"/>
              <a:t>100</a:t>
            </a:r>
            <a:r>
              <a:rPr lang="ja-JP" altLang="en-US" sz="1600" dirty="0"/>
              <a:t>％のエコカトラリー</a:t>
            </a:r>
            <a:r>
              <a:rPr lang="en-US" altLang="ja-JP" sz="1600" dirty="0"/>
              <a:t>3</a:t>
            </a:r>
            <a:r>
              <a:rPr lang="ja-JP" altLang="en-US" sz="1600" dirty="0"/>
              <a:t>点を専用ケースに収納。毎日のランチをはじめ、様々な場面で活躍します。シンプルなデザインで名入れが映えるので、オリジナリティの高い商品製作が可能です。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8547A64-CADA-E833-E91F-5EB065F8E291}"/>
              </a:ext>
            </a:extLst>
          </p:cNvPr>
          <p:cNvPicPr>
            <a:picLocks noChangeAspect="1"/>
          </p:cNvPicPr>
          <p:nvPr/>
        </p:nvPicPr>
        <p:blipFill>
          <a:blip r:embed="rId5"/>
          <a:stretch>
            <a:fillRect/>
          </a:stretch>
        </p:blipFill>
        <p:spPr>
          <a:xfrm>
            <a:off x="609223" y="1360034"/>
            <a:ext cx="3558540" cy="3558540"/>
          </a:xfrm>
          <a:prstGeom prst="rect">
            <a:avLst/>
          </a:prstGeom>
        </p:spPr>
      </p:pic>
    </p:spTree>
    <p:extLst>
      <p:ext uri="{BB962C8B-B14F-4D97-AF65-F5344CB8AC3E}">
        <p14:creationId xmlns:p14="http://schemas.microsoft.com/office/powerpoint/2010/main" val="2368949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 リフレッシュポット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30×60×30(mm)</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地球環境に優しいゴムの木素材を使用したコンパクトサイズのリフレッシュポットです。オリジナル名入れも可能なアイテムですので、のベルティやオリジナルグッズ用にもおすすめです。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BC9B9C-788A-270B-BC14-E509617A478A}"/>
              </a:ext>
            </a:extLst>
          </p:cNvPr>
          <p:cNvPicPr>
            <a:picLocks noChangeAspect="1"/>
          </p:cNvPicPr>
          <p:nvPr/>
        </p:nvPicPr>
        <p:blipFill>
          <a:blip r:embed="rId5"/>
          <a:stretch>
            <a:fillRect/>
          </a:stretch>
        </p:blipFill>
        <p:spPr>
          <a:xfrm>
            <a:off x="772434" y="1407930"/>
            <a:ext cx="3560088" cy="3560088"/>
          </a:xfrm>
          <a:prstGeom prst="rect">
            <a:avLst/>
          </a:prstGeom>
        </p:spPr>
      </p:pic>
    </p:spTree>
    <p:extLst>
      <p:ext uri="{BB962C8B-B14F-4D97-AF65-F5344CB8AC3E}">
        <p14:creationId xmlns:p14="http://schemas.microsoft.com/office/powerpoint/2010/main" val="7868928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1139</TotalTime>
  <Words>2722</Words>
  <Application>Microsoft Office PowerPoint</Application>
  <PresentationFormat>画面に合わせる (4:3)</PresentationFormat>
  <Paragraphs>457</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-apple-system</vt: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272</cp:revision>
  <cp:lastPrinted>2021-07-20T08:57:41Z</cp:lastPrinted>
  <dcterms:created xsi:type="dcterms:W3CDTF">2021-06-21T09:41:39Z</dcterms:created>
  <dcterms:modified xsi:type="dcterms:W3CDTF">2024-08-07T02:36:27Z</dcterms:modified>
</cp:coreProperties>
</file>