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6959"/>
    <p:restoredTop sz="94656"/>
  </p:normalViewPr>
  <p:slideViewPr>
    <p:cSldViewPr snapToGrid="0" snapToObjects="1">
      <p:cViewPr varScale="1">
        <p:scale>
          <a:sx n="84" d="100"/>
          <a:sy n="84" d="100"/>
        </p:scale>
        <p:origin x="660"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2024/8/7</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2024/8/7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bmp"/><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bmp"/><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bmp"/><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bmp"/><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bmp"/><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オリジナル扇子（片貼り紙）</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素材：紙・竹（白・茶・黒）</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寸</a:t>
            </a:r>
            <a:r>
              <a:rPr lang="en-US" altLang="ja-JP" sz="900" dirty="0">
                <a:latin typeface="Meiryo UI" panose="020B0604030504040204" pitchFamily="34" charset="-128"/>
                <a:ea typeface="Meiryo UI" panose="020B0604030504040204" pitchFamily="34" charset="-128"/>
              </a:rPr>
              <a:t>30</a:t>
            </a:r>
            <a:r>
              <a:rPr lang="ja-JP" altLang="en-US" sz="900" dirty="0">
                <a:latin typeface="Meiryo UI" panose="020B0604030504040204" pitchFamily="34" charset="-128"/>
                <a:ea typeface="Meiryo UI" panose="020B0604030504040204" pitchFamily="34" charset="-128"/>
              </a:rPr>
              <a:t>間</a:t>
            </a:r>
          </a:p>
          <a:p>
            <a:r>
              <a:rPr lang="ja-JP" altLang="en-US" sz="900" dirty="0">
                <a:latin typeface="Meiryo UI" panose="020B0604030504040204" pitchFamily="34" charset="-128"/>
                <a:ea typeface="Meiryo UI" panose="020B0604030504040204" pitchFamily="34" charset="-128"/>
              </a:rPr>
              <a:t>備考：印刷：片面オフセット印刷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紙製の扇面の片側に、フルカラーのオフセット印刷でイラスト・文字などのオリジナルデザインを自由に入れることができます。骨の色も、白・黒・茶色の中からお好みの色をお選びください。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2992384E-FC14-6428-787A-851365CA5F1B}"/>
              </a:ext>
            </a:extLst>
          </p:cNvPr>
          <p:cNvPicPr>
            <a:picLocks noChangeAspect="1"/>
          </p:cNvPicPr>
          <p:nvPr/>
        </p:nvPicPr>
        <p:blipFill>
          <a:blip r:embed="rId5"/>
          <a:stretch>
            <a:fillRect/>
          </a:stretch>
        </p:blipFill>
        <p:spPr>
          <a:xfrm>
            <a:off x="686818" y="1461600"/>
            <a:ext cx="3560089" cy="3560089"/>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ぺん先ヒカル君</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アルミニウム</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145×16×12mm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ボタン電池</a:t>
            </a:r>
            <a:r>
              <a:rPr lang="en-US" altLang="ja-JP" sz="900" b="0" i="0" dirty="0">
                <a:solidFill>
                  <a:srgbClr val="333333"/>
                </a:solidFill>
                <a:effectLst/>
                <a:latin typeface="-apple-system"/>
              </a:rPr>
              <a:t>(LR626)4</a:t>
            </a:r>
            <a:r>
              <a:rPr lang="ja-JP" altLang="en-US" sz="900" b="0" i="0" dirty="0">
                <a:solidFill>
                  <a:srgbClr val="333333"/>
                </a:solidFill>
                <a:effectLst/>
                <a:latin typeface="-apple-system"/>
              </a:rPr>
              <a:t>ヶ付</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モニター</a:t>
            </a:r>
            <a:r>
              <a:rPr lang="en-US" altLang="ja-JP" sz="900" b="0" i="0" dirty="0">
                <a:solidFill>
                  <a:srgbClr val="333333"/>
                </a:solidFill>
                <a:effectLst/>
                <a:latin typeface="-apple-system"/>
              </a:rPr>
              <a:t>)</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台紙付ポリ入　台紙サイズ</a:t>
            </a:r>
            <a:r>
              <a:rPr lang="en-US" altLang="ja-JP" sz="900" b="0" i="0" dirty="0">
                <a:solidFill>
                  <a:srgbClr val="333333"/>
                </a:solidFill>
                <a:effectLst/>
                <a:latin typeface="-apple-system"/>
              </a:rPr>
              <a:t>/150×40mm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ペン先が内蔵ライトで光りますので暗い場所でも文字がらくらく書けてとっても便利なボールペンです。カラーバリエーションはホワイトとブラックの</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色展開。是非ご活用ください。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829342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ハードカバーノート </a:t>
            </a:r>
            <a:r>
              <a:rPr lang="en-US" altLang="ja-JP" sz="2000" dirty="0">
                <a:solidFill>
                  <a:schemeClr val="bg1"/>
                </a:solidFill>
                <a:latin typeface="Meiryo UI" panose="020B0604030504040204" pitchFamily="34" charset="-128"/>
                <a:ea typeface="Meiryo UI" panose="020B0604030504040204" pitchFamily="34" charset="-128"/>
              </a:rPr>
              <a:t>A5</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PU</a:t>
            </a:r>
            <a:r>
              <a:rPr lang="ja-JP" altLang="en-US" sz="900" b="0" i="0" dirty="0">
                <a:solidFill>
                  <a:srgbClr val="333333"/>
                </a:solidFill>
                <a:effectLst/>
                <a:latin typeface="-apple-system"/>
              </a:rPr>
              <a:t>・紙</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210×143×18mm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ノート</a:t>
            </a:r>
            <a:r>
              <a:rPr lang="en-US" altLang="ja-JP" sz="900" b="0" i="0" dirty="0">
                <a:solidFill>
                  <a:srgbClr val="333333"/>
                </a:solidFill>
                <a:effectLst/>
                <a:latin typeface="-apple-system"/>
              </a:rPr>
              <a:t>96</a:t>
            </a:r>
            <a:r>
              <a:rPr lang="ja-JP" altLang="en-US" sz="900" b="0" i="0" dirty="0">
                <a:solidFill>
                  <a:srgbClr val="333333"/>
                </a:solidFill>
                <a:effectLst/>
                <a:latin typeface="-apple-system"/>
              </a:rPr>
              <a:t>枚</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本革のような重厚感のあるハードカバーが印象的で格好良い</a:t>
            </a:r>
            <a:r>
              <a:rPr lang="en-US" altLang="ja-JP" sz="1600" b="0" i="0" dirty="0">
                <a:solidFill>
                  <a:srgbClr val="333333"/>
                </a:solidFill>
                <a:effectLst/>
                <a:latin typeface="-apple-system"/>
              </a:rPr>
              <a:t>A5</a:t>
            </a:r>
            <a:r>
              <a:rPr lang="ja-JP" altLang="en-US" sz="1600" b="0" i="0" dirty="0">
                <a:solidFill>
                  <a:srgbClr val="333333"/>
                </a:solidFill>
                <a:effectLst/>
                <a:latin typeface="-apple-system"/>
              </a:rPr>
              <a:t>サイズのノートです。型押しでオリジナル名入れも可能です記念品などにも最適。カラー展開はレッド、ブラック、ネイビーの</a:t>
            </a:r>
            <a:r>
              <a:rPr lang="en-US" altLang="ja-JP" sz="1600" b="0" i="0" dirty="0">
                <a:solidFill>
                  <a:srgbClr val="333333"/>
                </a:solidFill>
                <a:effectLst/>
                <a:latin typeface="-apple-system"/>
              </a:rPr>
              <a:t>3</a:t>
            </a:r>
            <a:r>
              <a:rPr lang="ja-JP" altLang="en-US" sz="1600" b="0" i="0" dirty="0">
                <a:solidFill>
                  <a:srgbClr val="333333"/>
                </a:solidFill>
                <a:effectLst/>
                <a:latin typeface="-apple-system"/>
              </a:rPr>
              <a:t>色。</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B39C84BD-2165-8255-C729-858438C94F64}"/>
              </a:ext>
            </a:extLst>
          </p:cNvPr>
          <p:cNvPicPr>
            <a:picLocks noChangeAspect="1"/>
          </p:cNvPicPr>
          <p:nvPr/>
        </p:nvPicPr>
        <p:blipFill>
          <a:blip r:embed="rId5"/>
          <a:stretch>
            <a:fillRect/>
          </a:stretch>
        </p:blipFill>
        <p:spPr>
          <a:xfrm>
            <a:off x="671826" y="1357024"/>
            <a:ext cx="3726955" cy="3726955"/>
          </a:xfrm>
          <a:prstGeom prst="rect">
            <a:avLst/>
          </a:prstGeom>
        </p:spPr>
      </p:pic>
    </p:spTree>
    <p:extLst>
      <p:ext uri="{BB962C8B-B14F-4D97-AF65-F5344CB8AC3E}">
        <p14:creationId xmlns:p14="http://schemas.microsoft.com/office/powerpoint/2010/main" val="767523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コルクストレッチボール</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巾着付き</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素材：ストレッチボール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天然草木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コルク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綿・レーヨン・ポリエステル混</a:t>
            </a:r>
          </a:p>
          <a:p>
            <a:r>
              <a:rPr lang="ja-JP" altLang="en-US" sz="900" dirty="0">
                <a:latin typeface="Meiryo UI" panose="020B0604030504040204" pitchFamily="34" charset="-128"/>
                <a:ea typeface="Meiryo UI" panose="020B0604030504040204" pitchFamily="34" charset="-128"/>
              </a:rPr>
              <a:t>サイズ：ストレッチボール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φ50mm </a:t>
            </a:r>
            <a:r>
              <a:rPr lang="ja-JP" altLang="en-US" sz="900" dirty="0">
                <a:latin typeface="Meiryo UI" panose="020B0604030504040204" pitchFamily="34" charset="-128"/>
                <a:ea typeface="Meiryo UI" panose="020B0604030504040204" pitchFamily="34" charset="-128"/>
              </a:rPr>
              <a:t>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120×140mm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天然素材の為、風合いなどに若干の個体差が生じます。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巾着付きのコルクストレッチボール。コンパクトで軽量なストレッチボールを手で転がしたり、膝裏に挟んだりして気になる部分を手軽にケアできます。美容やスポーツ関連のノベルティに最適です。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9" name="図 38">
            <a:extLst>
              <a:ext uri="{FF2B5EF4-FFF2-40B4-BE49-F238E27FC236}">
                <a16:creationId xmlns:a16="http://schemas.microsoft.com/office/drawing/2014/main" id="{E19A4033-8868-7F70-1BAE-B0B3BDF73359}"/>
              </a:ext>
            </a:extLst>
          </p:cNvPr>
          <p:cNvPicPr>
            <a:picLocks noChangeAspect="1"/>
          </p:cNvPicPr>
          <p:nvPr/>
        </p:nvPicPr>
        <p:blipFill>
          <a:blip r:embed="rId5"/>
          <a:stretch>
            <a:fillRect/>
          </a:stretch>
        </p:blipFill>
        <p:spPr>
          <a:xfrm>
            <a:off x="701277" y="1395022"/>
            <a:ext cx="3605530" cy="3605530"/>
          </a:xfrm>
          <a:prstGeom prst="rect">
            <a:avLst/>
          </a:prstGeom>
        </p:spPr>
      </p:pic>
    </p:spTree>
    <p:extLst>
      <p:ext uri="{BB962C8B-B14F-4D97-AF65-F5344CB8AC3E}">
        <p14:creationId xmlns:p14="http://schemas.microsoft.com/office/powerpoint/2010/main" val="3133791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メモ付きハンディ電卓</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PU</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・紙</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130×80×22mm</a:t>
            </a:r>
          </a:p>
          <a:p>
            <a:r>
              <a:rPr lang="ja-JP" altLang="en-US" sz="900" dirty="0">
                <a:latin typeface="Meiryo UI" panose="020B0604030504040204" pitchFamily="34" charset="-128"/>
                <a:ea typeface="Meiryo UI" panose="020B0604030504040204" pitchFamily="34" charset="-128"/>
              </a:rPr>
              <a:t>包装：化粧箱</a:t>
            </a:r>
            <a:r>
              <a:rPr lang="en-US" altLang="ja-JP" sz="900" dirty="0">
                <a:latin typeface="Meiryo UI" panose="020B0604030504040204" pitchFamily="34" charset="-128"/>
                <a:ea typeface="Meiryo UI" panose="020B0604030504040204" pitchFamily="34" charset="-128"/>
              </a:rPr>
              <a:t>,135×85×28mm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電卓・メモ帳・ボールペンが一体になった便利なステーショナリー。メモ帳はなくなったら市販品で補充可能。ケース外側と電卓の</a:t>
            </a:r>
            <a:r>
              <a:rPr lang="en-US" altLang="ja-JP" sz="1600" dirty="0"/>
              <a:t>2</a:t>
            </a:r>
            <a:r>
              <a:rPr lang="ja-JP" altLang="en-US" sz="1600" dirty="0"/>
              <a:t>ヶ所に名入れができます。社内備品・ノベルティ両方で使えます。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99" name="図 98">
            <a:extLst>
              <a:ext uri="{FF2B5EF4-FFF2-40B4-BE49-F238E27FC236}">
                <a16:creationId xmlns:a16="http://schemas.microsoft.com/office/drawing/2014/main" id="{76C03DB0-BAE0-3775-1B77-310326C4053D}"/>
              </a:ext>
            </a:extLst>
          </p:cNvPr>
          <p:cNvPicPr>
            <a:picLocks noChangeAspect="1"/>
          </p:cNvPicPr>
          <p:nvPr/>
        </p:nvPicPr>
        <p:blipFill>
          <a:blip r:embed="rId5"/>
          <a:stretch>
            <a:fillRect/>
          </a:stretch>
        </p:blipFill>
        <p:spPr>
          <a:xfrm>
            <a:off x="688202" y="1411148"/>
            <a:ext cx="3560089" cy="3560089"/>
          </a:xfrm>
          <a:prstGeom prst="rect">
            <a:avLst/>
          </a:prstGeom>
        </p:spPr>
      </p:pic>
    </p:spTree>
    <p:extLst>
      <p:ext uri="{BB962C8B-B14F-4D97-AF65-F5344CB8AC3E}">
        <p14:creationId xmlns:p14="http://schemas.microsoft.com/office/powerpoint/2010/main" val="2636063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カトラリーセット バンブーファイバー入タイプ</a:t>
            </a:r>
            <a:r>
              <a:rPr lang="en-US" altLang="ja-JP" sz="2000" dirty="0">
                <a:solidFill>
                  <a:schemeClr val="bg1"/>
                </a:solidFill>
                <a:latin typeface="Meiryo UI" panose="020B0604030504040204" pitchFamily="34" charset="-128"/>
                <a:ea typeface="Meiryo UI" panose="020B0604030504040204" pitchFamily="34" charset="-128"/>
              </a:rPr>
              <a:t>(3</a:t>
            </a:r>
            <a:r>
              <a:rPr lang="ja-JP" altLang="en-US" sz="2000" dirty="0">
                <a:solidFill>
                  <a:schemeClr val="bg1"/>
                </a:solidFill>
                <a:latin typeface="Meiryo UI" panose="020B0604030504040204" pitchFamily="34" charset="-128"/>
                <a:ea typeface="Meiryo UI" panose="020B0604030504040204" pitchFamily="34" charset="-128"/>
              </a:rPr>
              <a:t>点</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50" charset="-128"/>
                <a:ea typeface="Meiryo UI" panose="020B0604030504040204" pitchFamily="50" charset="-128"/>
              </a:rPr>
              <a:t>素材：</a:t>
            </a:r>
            <a:r>
              <a:rPr lang="en-US" altLang="ja-JP" sz="900" dirty="0">
                <a:latin typeface="Meiryo UI" panose="020B0604030504040204" pitchFamily="50" charset="-128"/>
                <a:ea typeface="Meiryo UI" panose="020B0604030504040204" pitchFamily="50" charset="-128"/>
              </a:rPr>
              <a:t>PP</a:t>
            </a:r>
            <a:r>
              <a:rPr lang="ja-JP" altLang="en-US" sz="900" dirty="0">
                <a:latin typeface="Meiryo UI" panose="020B0604030504040204" pitchFamily="50" charset="-128"/>
                <a:ea typeface="Meiryo UI" panose="020B0604030504040204" pitchFamily="50" charset="-128"/>
              </a:rPr>
              <a:t>、バンブーファイバー 他</a:t>
            </a:r>
          </a:p>
          <a:p>
            <a:pPr>
              <a:tabLst>
                <a:tab pos="542925" algn="l"/>
                <a:tab pos="715963" algn="l"/>
              </a:tabLst>
            </a:pPr>
            <a:r>
              <a:rPr lang="ja-JP" altLang="en-US" sz="900" dirty="0">
                <a:latin typeface="Meiryo UI" panose="020B0604030504040204" pitchFamily="50" charset="-128"/>
                <a:ea typeface="Meiryo UI" panose="020B0604030504040204" pitchFamily="50" charset="-128"/>
              </a:rPr>
              <a:t>サイズ：ケース</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約</a:t>
            </a:r>
            <a:r>
              <a:rPr lang="en-US" altLang="ja-JP" sz="900" dirty="0">
                <a:latin typeface="Meiryo UI" panose="020B0604030504040204" pitchFamily="50" charset="-128"/>
                <a:ea typeface="Meiryo UI" panose="020B0604030504040204" pitchFamily="50" charset="-128"/>
              </a:rPr>
              <a:t>W54×H26×D207(mm)</a:t>
            </a:r>
            <a:r>
              <a:rPr lang="ja-JP" altLang="en-US" sz="900" dirty="0">
                <a:latin typeface="Meiryo UI" panose="020B0604030504040204" pitchFamily="50" charset="-128"/>
                <a:ea typeface="Meiryo UI" panose="020B0604030504040204" pitchFamily="50" charset="-128"/>
              </a:rPr>
              <a:t>、スプーン</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組み立て時約</a:t>
            </a:r>
            <a:r>
              <a:rPr lang="en-US" altLang="ja-JP" sz="900" dirty="0">
                <a:latin typeface="Meiryo UI" panose="020B0604030504040204" pitchFamily="50" charset="-128"/>
                <a:ea typeface="Meiryo UI" panose="020B0604030504040204" pitchFamily="50" charset="-128"/>
              </a:rPr>
              <a:t>W31×H160(mm)</a:t>
            </a:r>
            <a:r>
              <a:rPr lang="ja-JP" altLang="en-US" sz="900" dirty="0">
                <a:latin typeface="Meiryo UI" panose="020B0604030504040204" pitchFamily="50" charset="-128"/>
                <a:ea typeface="Meiryo UI" panose="020B0604030504040204" pitchFamily="50" charset="-128"/>
              </a:rPr>
              <a:t>、フォーク</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約</a:t>
            </a:r>
            <a:r>
              <a:rPr lang="en-US" altLang="ja-JP" sz="900" dirty="0">
                <a:latin typeface="Meiryo UI" panose="020B0604030504040204" pitchFamily="50" charset="-128"/>
                <a:ea typeface="Meiryo UI" panose="020B0604030504040204" pitchFamily="50" charset="-128"/>
              </a:rPr>
              <a:t>W27×H154(mm)</a:t>
            </a:r>
            <a:r>
              <a:rPr lang="ja-JP" altLang="en-US" sz="900" dirty="0">
                <a:latin typeface="Meiryo UI" panose="020B0604030504040204" pitchFamily="50" charset="-128"/>
                <a:ea typeface="Meiryo UI" panose="020B0604030504040204" pitchFamily="50" charset="-128"/>
              </a:rPr>
              <a:t>、箸</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約</a:t>
            </a:r>
            <a:r>
              <a:rPr lang="en-US" altLang="ja-JP" sz="900" dirty="0">
                <a:latin typeface="Meiryo UI" panose="020B0604030504040204" pitchFamily="50" charset="-128"/>
                <a:ea typeface="Meiryo UI" panose="020B0604030504040204" pitchFamily="50" charset="-128"/>
              </a:rPr>
              <a:t>185(mm)</a:t>
            </a:r>
          </a:p>
          <a:p>
            <a:pPr>
              <a:tabLst>
                <a:tab pos="542925" algn="l"/>
                <a:tab pos="715963" algn="l"/>
              </a:tabLst>
            </a:pPr>
            <a:r>
              <a:rPr lang="ja-JP" altLang="en-US" sz="900" dirty="0">
                <a:latin typeface="Meiryo UI" panose="020B0604030504040204" pitchFamily="50" charset="-128"/>
                <a:ea typeface="Meiryo UI" panose="020B0604030504040204" pitchFamily="50" charset="-128"/>
              </a:rPr>
              <a:t>付属：取説付き</a:t>
            </a:r>
          </a:p>
          <a:p>
            <a:pPr>
              <a:tabLst>
                <a:tab pos="542925" algn="l"/>
                <a:tab pos="715963" algn="l"/>
              </a:tabLst>
            </a:pPr>
            <a:r>
              <a:rPr lang="ja-JP" altLang="en-US" sz="900" dirty="0">
                <a:latin typeface="Meiryo UI" panose="020B0604030504040204" pitchFamily="50" charset="-128"/>
                <a:ea typeface="Meiryo UI" panose="020B0604030504040204" pitchFamily="50" charset="-128"/>
              </a:rPr>
              <a:t>包装：</a:t>
            </a:r>
            <a:r>
              <a:rPr lang="en-US" altLang="ja-JP" sz="900" dirty="0">
                <a:latin typeface="Meiryo UI" panose="020B0604030504040204" pitchFamily="50" charset="-128"/>
                <a:ea typeface="Meiryo UI" panose="020B0604030504040204" pitchFamily="50" charset="-128"/>
              </a:rPr>
              <a:t>PP</a:t>
            </a:r>
            <a:r>
              <a:rPr lang="ja-JP" altLang="en-US" sz="900" dirty="0">
                <a:latin typeface="Meiryo UI" panose="020B0604030504040204" pitchFamily="50" charset="-128"/>
                <a:ea typeface="Meiryo UI" panose="020B0604030504040204" pitchFamily="50" charset="-128"/>
              </a:rPr>
              <a:t>袋</a:t>
            </a:r>
            <a:endParaRPr lang="en-US" altLang="ja-JP" sz="900" b="0" i="0" dirty="0">
              <a:solidFill>
                <a:srgbClr val="333333"/>
              </a:solidFill>
              <a:effectLst/>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Meiryo UI" panose="020B0604030504040204" pitchFamily="50" charset="-128"/>
                <a:ea typeface="Meiryo UI" panose="020B0604030504040204" pitchFamily="50" charset="-128"/>
              </a:rPr>
              <a:t>スプーン、フォーク、お箸の</a:t>
            </a:r>
            <a:r>
              <a:rPr lang="en-US" altLang="ja-JP" sz="1600" b="0" i="0" dirty="0">
                <a:solidFill>
                  <a:srgbClr val="333333"/>
                </a:solidFill>
                <a:effectLst/>
                <a:latin typeface="Meiryo UI" panose="020B0604030504040204" pitchFamily="50" charset="-128"/>
                <a:ea typeface="Meiryo UI" panose="020B0604030504040204" pitchFamily="50" charset="-128"/>
              </a:rPr>
              <a:t>3</a:t>
            </a:r>
            <a:r>
              <a:rPr lang="ja-JP" altLang="en-US" sz="1600" b="0" i="0" dirty="0">
                <a:solidFill>
                  <a:srgbClr val="333333"/>
                </a:solidFill>
                <a:effectLst/>
                <a:latin typeface="Meiryo UI" panose="020B0604030504040204" pitchFamily="50" charset="-128"/>
                <a:ea typeface="Meiryo UI" panose="020B0604030504040204" pitchFamily="50" charset="-128"/>
              </a:rPr>
              <a:t>点をコンパクトに携帯できる、折りたたみ式のカトラリーセットです。繰り返し使用できるため地球環境に優しく、</a:t>
            </a:r>
            <a:r>
              <a:rPr lang="en-US" altLang="ja-JP" sz="1600" b="0" i="0" dirty="0">
                <a:solidFill>
                  <a:srgbClr val="333333"/>
                </a:solidFill>
                <a:effectLst/>
                <a:latin typeface="Meiryo UI" panose="020B0604030504040204" pitchFamily="50" charset="-128"/>
                <a:ea typeface="Meiryo UI" panose="020B0604030504040204" pitchFamily="50" charset="-128"/>
              </a:rPr>
              <a:t>3</a:t>
            </a:r>
            <a:r>
              <a:rPr lang="ja-JP" altLang="en-US" sz="1600" b="0" i="0" dirty="0">
                <a:solidFill>
                  <a:srgbClr val="333333"/>
                </a:solidFill>
                <a:effectLst/>
                <a:latin typeface="Meiryo UI" panose="020B0604030504040204" pitchFamily="50" charset="-128"/>
                <a:ea typeface="Meiryo UI" panose="020B0604030504040204" pitchFamily="50" charset="-128"/>
              </a:rPr>
              <a:t>色のカラー展開から自由にお選びいただけます。</a:t>
            </a:r>
            <a:endParaRPr lang="ja-JP" altLang="en-US"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7222A8FE-14AB-815C-C5B7-04AA4E485851}"/>
              </a:ext>
            </a:extLst>
          </p:cNvPr>
          <p:cNvPicPr>
            <a:picLocks noChangeAspect="1"/>
          </p:cNvPicPr>
          <p:nvPr/>
        </p:nvPicPr>
        <p:blipFill>
          <a:blip r:embed="rId5"/>
          <a:stretch>
            <a:fillRect/>
          </a:stretch>
        </p:blipFill>
        <p:spPr>
          <a:xfrm>
            <a:off x="686818" y="1411959"/>
            <a:ext cx="3560089" cy="3560089"/>
          </a:xfrm>
          <a:prstGeom prst="rect">
            <a:avLst/>
          </a:prstGeom>
        </p:spPr>
      </p:pic>
    </p:spTree>
    <p:extLst>
      <p:ext uri="{BB962C8B-B14F-4D97-AF65-F5344CB8AC3E}">
        <p14:creationId xmlns:p14="http://schemas.microsoft.com/office/powerpoint/2010/main" val="2811277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再生</a:t>
            </a:r>
            <a:r>
              <a:rPr lang="en-US" altLang="ja-JP" sz="2000" dirty="0">
                <a:solidFill>
                  <a:schemeClr val="bg1"/>
                </a:solidFill>
                <a:latin typeface="Meiryo UI" panose="020B0604030504040204" pitchFamily="34" charset="-128"/>
                <a:ea typeface="Meiryo UI" panose="020B0604030504040204" pitchFamily="34" charset="-128"/>
              </a:rPr>
              <a:t>PET</a:t>
            </a:r>
            <a:r>
              <a:rPr lang="ja-JP" altLang="en-US" sz="2000" dirty="0">
                <a:solidFill>
                  <a:schemeClr val="bg1"/>
                </a:solidFill>
                <a:latin typeface="Meiryo UI" panose="020B0604030504040204" pitchFamily="34" charset="-128"/>
                <a:ea typeface="Meiryo UI" panose="020B0604030504040204" pitchFamily="34" charset="-128"/>
              </a:rPr>
              <a:t>クールタオル</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カラビナ付ボトル入</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1064010"/>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カラー展開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全</a:t>
            </a:r>
            <a:r>
              <a:rPr lang="en-US" altLang="ja-JP" sz="900" spc="200" dirty="0">
                <a:latin typeface="Meiryo UI" panose="020B0604030504040204" pitchFamily="34" charset="-128"/>
                <a:ea typeface="Meiryo UI" panose="020B0604030504040204" pitchFamily="34" charset="-128"/>
              </a:rPr>
              <a:t>2</a:t>
            </a:r>
            <a:r>
              <a:rPr lang="ja-JP" altLang="en-US" sz="900" spc="200" dirty="0">
                <a:latin typeface="Meiryo UI" panose="020B0604030504040204" pitchFamily="34" charset="-128"/>
                <a:ea typeface="Meiryo UI" panose="020B0604030504040204" pitchFamily="34" charset="-128"/>
              </a:rPr>
              <a:t>色</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素材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タオル</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ポリエステル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再生</a:t>
            </a:r>
            <a:r>
              <a:rPr lang="en-US" altLang="ja-JP" sz="900" spc="200" dirty="0">
                <a:latin typeface="Meiryo UI" panose="020B0604030504040204" pitchFamily="34" charset="-128"/>
                <a:ea typeface="Meiryo UI" panose="020B0604030504040204" pitchFamily="34" charset="-128"/>
              </a:rPr>
              <a:t>PET)</a:t>
            </a:r>
            <a:r>
              <a:rPr lang="ja-JP" altLang="en-US" sz="900" spc="200" dirty="0">
                <a:latin typeface="Meiryo UI" panose="020B0604030504040204" pitchFamily="34" charset="-128"/>
                <a:ea typeface="Meiryo UI" panose="020B0604030504040204" pitchFamily="34" charset="-128"/>
              </a:rPr>
              <a:t>ボトル</a:t>
            </a:r>
            <a:r>
              <a:rPr lang="en-US" altLang="ja-JP" sz="900" spc="200" dirty="0">
                <a:latin typeface="Meiryo UI" panose="020B0604030504040204" pitchFamily="34" charset="-128"/>
                <a:ea typeface="Meiryo UI" panose="020B0604030504040204" pitchFamily="34" charset="-128"/>
              </a:rPr>
              <a:t>:PET</a:t>
            </a:r>
            <a:r>
              <a:rPr lang="ja-JP" altLang="en-US" sz="900" spc="200" dirty="0">
                <a:latin typeface="Meiryo UI" panose="020B0604030504040204" pitchFamily="34" charset="-128"/>
                <a:ea typeface="Meiryo UI" panose="020B0604030504040204" pitchFamily="34" charset="-128"/>
              </a:rPr>
              <a:t>、</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en-US" altLang="ja-JP" sz="900" spc="200" dirty="0">
                <a:latin typeface="Meiryo UI" panose="020B0604030504040204" pitchFamily="34" charset="-128"/>
                <a:ea typeface="Meiryo UI" panose="020B0604030504040204" pitchFamily="34" charset="-128"/>
              </a:rPr>
              <a:t>           </a:t>
            </a:r>
            <a:r>
              <a:rPr lang="ja-JP" altLang="en-US" sz="900" spc="200" dirty="0">
                <a:latin typeface="Meiryo UI" panose="020B0604030504040204" pitchFamily="34" charset="-128"/>
                <a:ea typeface="Meiryo UI" panose="020B0604030504040204" pitchFamily="34" charset="-128"/>
              </a:rPr>
              <a:t>ポリプロピレン</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タオル</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約</a:t>
            </a:r>
            <a:r>
              <a:rPr lang="en-US" altLang="ja-JP" sz="900" spc="200" dirty="0">
                <a:latin typeface="Meiryo UI" panose="020B0604030504040204" pitchFamily="34" charset="-128"/>
                <a:ea typeface="Meiryo UI" panose="020B0604030504040204" pitchFamily="34" charset="-128"/>
              </a:rPr>
              <a:t>300×800mm </a:t>
            </a:r>
            <a:r>
              <a:rPr lang="ja-JP" altLang="en-US" sz="900" spc="200" dirty="0">
                <a:latin typeface="Meiryo UI" panose="020B0604030504040204" pitchFamily="34" charset="-128"/>
                <a:ea typeface="Meiryo UI" panose="020B0604030504040204" pitchFamily="34" charset="-128"/>
              </a:rPr>
              <a:t>ボトル</a:t>
            </a:r>
            <a:r>
              <a:rPr lang="en-US" altLang="ja-JP" sz="900" spc="200" dirty="0">
                <a:latin typeface="Meiryo UI" panose="020B0604030504040204" pitchFamily="34" charset="-128"/>
                <a:ea typeface="Meiryo UI" panose="020B0604030504040204" pitchFamily="34" charset="-128"/>
              </a:rPr>
              <a:t>:φ65×160mm </a:t>
            </a:r>
          </a:p>
          <a:p>
            <a:pPr>
              <a:tabLst>
                <a:tab pos="542925" algn="l"/>
                <a:tab pos="715963" algn="l"/>
              </a:tabLst>
            </a:pPr>
            <a:r>
              <a:rPr lang="en-US" altLang="ja-JP" sz="900" spc="200">
                <a:latin typeface="Meiryo UI" panose="020B0604030504040204" pitchFamily="34" charset="-128"/>
                <a:ea typeface="Meiryo UI" panose="020B0604030504040204" pitchFamily="34" charset="-128"/>
              </a:rPr>
              <a:t>           </a:t>
            </a:r>
            <a:r>
              <a:rPr lang="ja-JP" altLang="en-US" sz="900" spc="200">
                <a:latin typeface="Meiryo UI" panose="020B0604030504040204" pitchFamily="34" charset="-128"/>
                <a:ea typeface="Meiryo UI" panose="020B0604030504040204" pitchFamily="34" charset="-128"/>
              </a:rPr>
              <a:t>箱</a:t>
            </a: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168×73×73mm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包装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化粧箱入</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備考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名入れ可能</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水に濡らして絞るだけでひんやり冷たくて気持ちが良いクールタオルのボトル入り！ボトルは地球環境に優しい再生</a:t>
            </a:r>
            <a:r>
              <a:rPr lang="en-US" altLang="ja-JP" sz="1600" b="0" i="0" dirty="0">
                <a:solidFill>
                  <a:srgbClr val="333333"/>
                </a:solidFill>
                <a:effectLst/>
                <a:latin typeface="-apple-system"/>
              </a:rPr>
              <a:t>PET</a:t>
            </a:r>
            <a:r>
              <a:rPr lang="ja-JP" altLang="en-US" sz="1600" b="0" i="0" dirty="0">
                <a:solidFill>
                  <a:srgbClr val="333333"/>
                </a:solidFill>
                <a:effectLst/>
                <a:latin typeface="-apple-system"/>
              </a:rPr>
              <a:t>素材に加え、カラビナ付きため持ち歩きも非常に便利でおすすめです。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F38DB31D-59F5-2E3C-A982-8F15EF8A0E62}"/>
              </a:ext>
            </a:extLst>
          </p:cNvPr>
          <p:cNvPicPr>
            <a:picLocks noChangeAspect="1"/>
          </p:cNvPicPr>
          <p:nvPr/>
        </p:nvPicPr>
        <p:blipFill>
          <a:blip r:embed="rId5"/>
          <a:stretch>
            <a:fillRect/>
          </a:stretch>
        </p:blipFill>
        <p:spPr>
          <a:xfrm>
            <a:off x="768089" y="1431662"/>
            <a:ext cx="3540386" cy="3540386"/>
          </a:xfrm>
          <a:prstGeom prst="rect">
            <a:avLst/>
          </a:prstGeom>
        </p:spPr>
      </p:pic>
    </p:spTree>
    <p:extLst>
      <p:ext uri="{BB962C8B-B14F-4D97-AF65-F5344CB8AC3E}">
        <p14:creationId xmlns:p14="http://schemas.microsoft.com/office/powerpoint/2010/main" val="122949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オーガニックコットンキャンバスデイリーポーチ</a:t>
            </a:r>
            <a:r>
              <a:rPr lang="en-US" altLang="ja-JP" sz="2000" dirty="0">
                <a:solidFill>
                  <a:schemeClr val="bg1"/>
                </a:solidFill>
                <a:latin typeface="Meiryo UI" panose="020B0604030504040204" pitchFamily="34" charset="-128"/>
                <a:ea typeface="Meiryo UI" panose="020B0604030504040204" pitchFamily="34" charset="-128"/>
              </a:rPr>
              <a:t>(S)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素材：コットン</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200×135×70(mm)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S</a:t>
            </a:r>
            <a:r>
              <a:rPr lang="ja-JP" altLang="en-US" sz="1600" dirty="0"/>
              <a:t>サイズのシンプルなキャンバスポーチです。メイク道具やステーショナリーなどを纏めて持ち歩くのに非常に便利。生地にはオーガニックコットンを使用しており環境にも優しいアイテムです。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1" name="図 20">
            <a:extLst>
              <a:ext uri="{FF2B5EF4-FFF2-40B4-BE49-F238E27FC236}">
                <a16:creationId xmlns:a16="http://schemas.microsoft.com/office/drawing/2014/main" id="{A6AE749E-56D1-3B1E-3484-B03464318A70}"/>
              </a:ext>
            </a:extLst>
          </p:cNvPr>
          <p:cNvPicPr>
            <a:picLocks noChangeAspect="1"/>
          </p:cNvPicPr>
          <p:nvPr/>
        </p:nvPicPr>
        <p:blipFill>
          <a:blip r:embed="rId5"/>
          <a:stretch>
            <a:fillRect/>
          </a:stretch>
        </p:blipFill>
        <p:spPr>
          <a:xfrm>
            <a:off x="653478" y="1310338"/>
            <a:ext cx="3729018" cy="3729018"/>
          </a:xfrm>
          <a:prstGeom prst="rect">
            <a:avLst/>
          </a:prstGeom>
        </p:spPr>
      </p:pic>
    </p:spTree>
    <p:extLst>
      <p:ext uri="{BB962C8B-B14F-4D97-AF65-F5344CB8AC3E}">
        <p14:creationId xmlns:p14="http://schemas.microsoft.com/office/powerpoint/2010/main" val="3826678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フェアトレードコットンマルチケース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素材：コットン</a:t>
            </a:r>
          </a:p>
          <a:p>
            <a:r>
              <a:rPr lang="ja-JP" altLang="en-US" sz="900" dirty="0">
                <a:latin typeface="Meiryo UI" panose="020B0604030504040204" pitchFamily="34" charset="-128"/>
                <a:ea typeface="Meiryo UI" panose="020B0604030504040204" pitchFamily="34" charset="-128"/>
              </a:rPr>
              <a:t>サイズ：展開時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210×240(mm)</a:t>
            </a:r>
            <a:r>
              <a:rPr lang="ja-JP" altLang="en-US" sz="900" dirty="0">
                <a:latin typeface="Meiryo UI" panose="020B0604030504040204" pitchFamily="34" charset="-128"/>
                <a:ea typeface="Meiryo UI" panose="020B0604030504040204" pitchFamily="34" charset="-128"/>
              </a:rPr>
              <a:t>・コットンテープ部分</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12×400(mm)</a:t>
            </a:r>
          </a:p>
          <a:p>
            <a:r>
              <a:rPr lang="ja-JP" altLang="en-US" sz="900" dirty="0">
                <a:latin typeface="Meiryo UI" panose="020B0604030504040204" pitchFamily="34" charset="-128"/>
                <a:ea typeface="Meiryo UI" panose="020B0604030504040204" pitchFamily="34" charset="-128"/>
              </a:rPr>
              <a:t>備考：フェアトレードオーガニックコットン使用、取説付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カトラリーやステーショナリーなどの小物をまとめて持ち歩くのに便利なマルチケースです。</a:t>
            </a:r>
            <a:r>
              <a:rPr lang="en-US" altLang="ja-JP" sz="1600" dirty="0"/>
              <a:t>7</a:t>
            </a:r>
            <a:r>
              <a:rPr lang="ja-JP" altLang="en-US" sz="1600" dirty="0"/>
              <a:t>オンスのフェアトレードコットンを使用しており耐久性にも優れたサステナブルなアイテムです。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AA713A3-D81A-B88E-2169-DB5629622954}"/>
              </a:ext>
            </a:extLst>
          </p:cNvPr>
          <p:cNvPicPr>
            <a:picLocks noChangeAspect="1"/>
          </p:cNvPicPr>
          <p:nvPr/>
        </p:nvPicPr>
        <p:blipFill>
          <a:blip r:embed="rId5"/>
          <a:stretch>
            <a:fillRect/>
          </a:stretch>
        </p:blipFill>
        <p:spPr>
          <a:xfrm>
            <a:off x="690244" y="1411958"/>
            <a:ext cx="3560090" cy="3560090"/>
          </a:xfrm>
          <a:prstGeom prst="rect">
            <a:avLst/>
          </a:prstGeom>
        </p:spPr>
      </p:pic>
    </p:spTree>
    <p:extLst>
      <p:ext uri="{BB962C8B-B14F-4D97-AF65-F5344CB8AC3E}">
        <p14:creationId xmlns:p14="http://schemas.microsoft.com/office/powerpoint/2010/main" val="919155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メタルプレートキーホルダー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材：亜鉛合金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32×94×9mm </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飽きの来ないシンプルな長方形は、洗練された高級感ある見た目で、とても格好良いメタルプレートキーホルダーです。オリジナル名入れがよく映えるアイテムですのでオリジナルグッズにおすすめ。</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8" name="図 27">
            <a:extLst>
              <a:ext uri="{FF2B5EF4-FFF2-40B4-BE49-F238E27FC236}">
                <a16:creationId xmlns:a16="http://schemas.microsoft.com/office/drawing/2014/main" id="{1E295878-4F8F-124C-835A-4C3F0EE45077}"/>
              </a:ext>
            </a:extLst>
          </p:cNvPr>
          <p:cNvPicPr>
            <a:picLocks noChangeAspect="1"/>
          </p:cNvPicPr>
          <p:nvPr/>
        </p:nvPicPr>
        <p:blipFill>
          <a:blip r:embed="rId5"/>
          <a:stretch>
            <a:fillRect/>
          </a:stretch>
        </p:blipFill>
        <p:spPr>
          <a:xfrm>
            <a:off x="917108" y="1413951"/>
            <a:ext cx="2854774" cy="3380441"/>
          </a:xfrm>
          <a:prstGeom prst="rect">
            <a:avLst/>
          </a:prstGeom>
        </p:spPr>
      </p:pic>
    </p:spTree>
    <p:extLst>
      <p:ext uri="{BB962C8B-B14F-4D97-AF65-F5344CB8AC3E}">
        <p14:creationId xmlns:p14="http://schemas.microsoft.com/office/powerpoint/2010/main" val="162716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ダブルウォールタンブラー</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バンブーファイバー配合</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、ﾊﾞﾝﾌﾞｰﾌｧｲﾊﾞｰ 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φ92×128</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340ml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本体耐熱温度</a:t>
            </a:r>
            <a:r>
              <a:rPr lang="en-US" altLang="ja-JP" sz="900" dirty="0">
                <a:latin typeface="Meiryo UI" panose="020B0604030504040204" pitchFamily="34" charset="-128"/>
                <a:ea typeface="Meiryo UI" panose="020B0604030504040204" pitchFamily="34" charset="-128"/>
              </a:rPr>
              <a:t>100℃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軽量で割れにくく</a:t>
            </a:r>
            <a:r>
              <a:rPr lang="en-US" altLang="ja-JP" sz="1600" dirty="0" err="1"/>
              <a:t>SDgs</a:t>
            </a:r>
            <a:r>
              <a:rPr lang="ja-JP" altLang="en-US" sz="1600" dirty="0"/>
              <a:t>に貢献できる、バイブーファイバー配合素材のタンブラーです。カラーバリエーションはホワイト、ブラック、カーキの全</a:t>
            </a:r>
            <a:r>
              <a:rPr lang="en-US" altLang="ja-JP" sz="1600" dirty="0"/>
              <a:t>3</a:t>
            </a:r>
            <a:r>
              <a:rPr lang="ja-JP" altLang="en-US" sz="1600" dirty="0"/>
              <a:t>色展開。特典用やノベルティ用におすすめ。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F9D5AE4-11E4-8BCC-FBE8-3C2D45AB9F7D}"/>
              </a:ext>
            </a:extLst>
          </p:cNvPr>
          <p:cNvPicPr>
            <a:picLocks noChangeAspect="1"/>
          </p:cNvPicPr>
          <p:nvPr/>
        </p:nvPicPr>
        <p:blipFill>
          <a:blip r:embed="rId5"/>
          <a:stretch>
            <a:fillRect/>
          </a:stretch>
        </p:blipFill>
        <p:spPr>
          <a:xfrm>
            <a:off x="705073" y="1397246"/>
            <a:ext cx="3636743" cy="3636743"/>
          </a:xfrm>
          <a:prstGeom prst="rect">
            <a:avLst/>
          </a:prstGeom>
        </p:spPr>
      </p:pic>
    </p:spTree>
    <p:extLst>
      <p:ext uri="{BB962C8B-B14F-4D97-AF65-F5344CB8AC3E}">
        <p14:creationId xmlns:p14="http://schemas.microsoft.com/office/powerpoint/2010/main" val="1027246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オリジナル手ぬぐい（反応染め）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素材：綿</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900×340mm</a:t>
            </a:r>
            <a:r>
              <a:rPr lang="ja-JP" altLang="en-US" sz="900" dirty="0">
                <a:latin typeface="Meiryo UI" panose="020B0604030504040204" pitchFamily="34" charset="-128"/>
                <a:ea typeface="Meiryo UI" panose="020B0604030504040204" pitchFamily="34" charset="-128"/>
              </a:rPr>
              <a:t>程度</a:t>
            </a:r>
          </a:p>
          <a:p>
            <a:r>
              <a:rPr lang="ja-JP" altLang="en-US" sz="900" dirty="0">
                <a:latin typeface="Meiryo UI" panose="020B0604030504040204" pitchFamily="34" charset="-128"/>
                <a:ea typeface="Meiryo UI" panose="020B0604030504040204" pitchFamily="34" charset="-128"/>
              </a:rPr>
              <a:t>備考：印刷：反応染め　１色　塗り</a:t>
            </a:r>
            <a:r>
              <a:rPr lang="en-US" altLang="ja-JP" sz="900" dirty="0">
                <a:latin typeface="Meiryo UI" panose="020B0604030504040204" pitchFamily="34" charset="-128"/>
                <a:ea typeface="Meiryo UI" panose="020B0604030504040204" pitchFamily="34" charset="-128"/>
              </a:rPr>
              <a:t>50</a:t>
            </a:r>
            <a:r>
              <a:rPr lang="ja-JP" altLang="en-US" sz="900" dirty="0">
                <a:latin typeface="Meiryo UI" panose="020B0604030504040204" pitchFamily="34" charset="-128"/>
                <a:ea typeface="Meiryo UI" panose="020B0604030504040204" pitchFamily="34" charset="-128"/>
              </a:rPr>
              <a:t>％以内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綿</a:t>
            </a:r>
            <a:r>
              <a:rPr lang="en-US" altLang="ja-JP" sz="1600" dirty="0"/>
              <a:t>100%</a:t>
            </a:r>
            <a:r>
              <a:rPr lang="ja-JP" altLang="en-US" sz="1600" dirty="0"/>
              <a:t>素材で柔らかい風合いの本格的な反応染め手ぬぐい。インクがしっかり生地を通り抜けるので、裏も表も同じ様にキレイなプリントに仕上ります。展示会やイベントノベルティに人気です。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4" name="図 63">
            <a:extLst>
              <a:ext uri="{FF2B5EF4-FFF2-40B4-BE49-F238E27FC236}">
                <a16:creationId xmlns:a16="http://schemas.microsoft.com/office/drawing/2014/main" id="{77E8BB79-6167-2AD0-B92F-0E79396C6004}"/>
              </a:ext>
            </a:extLst>
          </p:cNvPr>
          <p:cNvPicPr>
            <a:picLocks noChangeAspect="1"/>
          </p:cNvPicPr>
          <p:nvPr/>
        </p:nvPicPr>
        <p:blipFill>
          <a:blip r:embed="rId5"/>
          <a:stretch>
            <a:fillRect/>
          </a:stretch>
        </p:blipFill>
        <p:spPr>
          <a:xfrm>
            <a:off x="732317" y="1427331"/>
            <a:ext cx="3560090" cy="3560090"/>
          </a:xfrm>
          <a:prstGeom prst="rect">
            <a:avLst/>
          </a:prstGeom>
        </p:spPr>
      </p:pic>
    </p:spTree>
    <p:extLst>
      <p:ext uri="{BB962C8B-B14F-4D97-AF65-F5344CB8AC3E}">
        <p14:creationId xmlns:p14="http://schemas.microsoft.com/office/powerpoint/2010/main" val="34780696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ウッドヘアケアブラシ</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a:solidFill>
                  <a:schemeClr val="bg1"/>
                </a:solidFill>
                <a:latin typeface="Meiryo UI" panose="020B0604030504040204" pitchFamily="34" charset="-128"/>
                <a:ea typeface="Meiryo UI" panose="020B0604030504040204" pitchFamily="34" charset="-128"/>
              </a:rPr>
              <a:t>巾着付き</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材：ブラシ：木、竹、ゴム 巾着：綿</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：□ブラシ：</a:t>
            </a:r>
            <a:r>
              <a:rPr lang="en-US" altLang="ja-JP" sz="900" dirty="0">
                <a:latin typeface="Meiryo UI" panose="020B0604030504040204" pitchFamily="34" charset="-128"/>
                <a:ea typeface="Meiryo UI" panose="020B0604030504040204" pitchFamily="34" charset="-128"/>
              </a:rPr>
              <a:t>225×60×35mm</a:t>
            </a:r>
            <a:r>
              <a:rPr lang="ja-JP" altLang="en-US" sz="900">
                <a:latin typeface="Meiryo UI" panose="020B0604030504040204" pitchFamily="34" charset="-128"/>
                <a:ea typeface="Meiryo UI" panose="020B0604030504040204" pitchFamily="34" charset="-128"/>
              </a:rPr>
              <a:t>、巾着：約</a:t>
            </a:r>
            <a:r>
              <a:rPr lang="en-US" altLang="ja-JP" sz="900" dirty="0">
                <a:latin typeface="Meiryo UI" panose="020B0604030504040204" pitchFamily="34" charset="-128"/>
                <a:ea typeface="Meiryo UI" panose="020B0604030504040204" pitchFamily="34" charset="-128"/>
              </a:rPr>
              <a:t>250×110mm</a:t>
            </a:r>
          </a:p>
          <a:p>
            <a:r>
              <a:rPr lang="ja-JP" altLang="en-US" sz="900">
                <a:latin typeface="Meiryo UI" panose="020B0604030504040204" pitchFamily="34" charset="-128"/>
                <a:ea typeface="Meiryo UI" panose="020B0604030504040204" pitchFamily="34" charset="-128"/>
              </a:rPr>
              <a:t>　　　　　（包装形態：ポリ袋入）</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注意事項：天然素材の為、色味・風合いに個体差が生じる場合があります。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クッション性のあるゴムパット使用で、頭部への刺激も少なく便利なヘアケアブラシです。専用の袋や柄の部分にも名入れが可能。オリジナルグッズやノベルティアイテム用におすすめです。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A18840B-691D-8C4C-A828-F0EBC39AB86C}"/>
              </a:ext>
            </a:extLst>
          </p:cNvPr>
          <p:cNvPicPr>
            <a:picLocks noChangeAspect="1"/>
          </p:cNvPicPr>
          <p:nvPr/>
        </p:nvPicPr>
        <p:blipFill>
          <a:blip r:embed="rId5"/>
          <a:stretch>
            <a:fillRect/>
          </a:stretch>
        </p:blipFill>
        <p:spPr>
          <a:xfrm>
            <a:off x="840946" y="1622659"/>
            <a:ext cx="3253946" cy="3320353"/>
          </a:xfrm>
          <a:prstGeom prst="rect">
            <a:avLst/>
          </a:prstGeom>
        </p:spPr>
      </p:pic>
    </p:spTree>
    <p:extLst>
      <p:ext uri="{BB962C8B-B14F-4D97-AF65-F5344CB8AC3E}">
        <p14:creationId xmlns:p14="http://schemas.microsoft.com/office/powerpoint/2010/main" val="31531237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クリアマリンボトル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PET､PP､</a:t>
            </a:r>
            <a:r>
              <a:rPr lang="ja-JP" altLang="en-US" sz="900">
                <a:latin typeface="Meiryo UI" panose="020B0604030504040204" pitchFamily="34" charset="-128"/>
                <a:ea typeface="Meiryo UI" panose="020B0604030504040204" pitchFamily="34" charset="-128"/>
              </a:rPr>
              <a:t>アルミ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Φ71×198</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500ml</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能：本体耐熱温度</a:t>
            </a:r>
            <a:r>
              <a:rPr lang="en-US" altLang="ja-JP" sz="900" dirty="0">
                <a:latin typeface="Meiryo UI" panose="020B0604030504040204" pitchFamily="34" charset="-128"/>
                <a:ea typeface="Meiryo UI" panose="020B0604030504040204" pitchFamily="34" charset="-128"/>
              </a:rPr>
              <a:t>60℃</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考：クリアブルー・クリアレッド・クリア・クリアブラック</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スポーツ系やアウトドア系のイベント、もしくはキャンペーンのノベルティグッズとして人気の高い、カラビナ付きのクリアボトル。軽量なため持ち運びも容易ですので二次的な広告効果も期待大！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36CE5EB-EE92-B645-AAFA-8A2CB595048A}"/>
              </a:ext>
            </a:extLst>
          </p:cNvPr>
          <p:cNvPicPr>
            <a:picLocks noChangeAspect="1"/>
          </p:cNvPicPr>
          <p:nvPr/>
        </p:nvPicPr>
        <p:blipFill>
          <a:blip r:embed="rId5"/>
          <a:stretch>
            <a:fillRect/>
          </a:stretch>
        </p:blipFill>
        <p:spPr>
          <a:xfrm>
            <a:off x="392837" y="1596069"/>
            <a:ext cx="4193888" cy="3395052"/>
          </a:xfrm>
          <a:prstGeom prst="rect">
            <a:avLst/>
          </a:prstGeom>
        </p:spPr>
      </p:pic>
    </p:spTree>
    <p:extLst>
      <p:ext uri="{BB962C8B-B14F-4D97-AF65-F5344CB8AC3E}">
        <p14:creationId xmlns:p14="http://schemas.microsoft.com/office/powerpoint/2010/main" val="5975458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ポータブル防災</a:t>
            </a:r>
            <a:r>
              <a:rPr lang="en-US" altLang="ja-JP" sz="2000" dirty="0">
                <a:solidFill>
                  <a:schemeClr val="bg1"/>
                </a:solidFill>
                <a:latin typeface="Meiryo UI" panose="020B0604030504040204" pitchFamily="34" charset="-128"/>
                <a:ea typeface="Meiryo UI" panose="020B0604030504040204" pitchFamily="34" charset="-128"/>
              </a:rPr>
              <a:t>7</a:t>
            </a:r>
            <a:r>
              <a:rPr lang="ja-JP" altLang="en-US" sz="2000" dirty="0">
                <a:solidFill>
                  <a:schemeClr val="bg1"/>
                </a:solidFill>
                <a:latin typeface="Meiryo UI" panose="020B0604030504040204" pitchFamily="34" charset="-128"/>
                <a:ea typeface="Meiryo UI" panose="020B0604030504040204" pitchFamily="34" charset="-128"/>
              </a:rPr>
              <a:t>点セット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サイズ：収納ケース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150×220mm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商品のセット内容、パッケージデザインが変更になる場合がございます。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最低限これだけあれば、という厳選アイテム</a:t>
            </a:r>
            <a:r>
              <a:rPr lang="en-US" altLang="ja-JP" sz="1600" dirty="0"/>
              <a:t>7</a:t>
            </a:r>
            <a:r>
              <a:rPr lang="ja-JP" altLang="en-US" sz="1600" dirty="0"/>
              <a:t>点を詰め合わせた防災セットです。コンパクトサイズなため持ち運びやすく、また収納時も邪魔になりにくいところも利点な商品です。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8DFD903-8D73-F36D-17F8-FD3FE90628C4}"/>
              </a:ext>
            </a:extLst>
          </p:cNvPr>
          <p:cNvPicPr>
            <a:picLocks noChangeAspect="1"/>
          </p:cNvPicPr>
          <p:nvPr/>
        </p:nvPicPr>
        <p:blipFill>
          <a:blip r:embed="rId5"/>
          <a:stretch>
            <a:fillRect/>
          </a:stretch>
        </p:blipFill>
        <p:spPr>
          <a:xfrm>
            <a:off x="707143" y="1448183"/>
            <a:ext cx="3523865" cy="3523865"/>
          </a:xfrm>
          <a:prstGeom prst="rect">
            <a:avLst/>
          </a:prstGeom>
        </p:spPr>
      </p:pic>
    </p:spTree>
    <p:extLst>
      <p:ext uri="{BB962C8B-B14F-4D97-AF65-F5344CB8AC3E}">
        <p14:creationId xmlns:p14="http://schemas.microsoft.com/office/powerpoint/2010/main" val="5352578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スリムフロストボトル </a:t>
            </a:r>
            <a:r>
              <a:rPr lang="en-US" altLang="ja-JP" sz="2000" dirty="0">
                <a:solidFill>
                  <a:schemeClr val="bg1"/>
                </a:solidFill>
                <a:latin typeface="Meiryo UI" panose="020B0604030504040204" pitchFamily="34" charset="-128"/>
                <a:ea typeface="Meiryo UI" panose="020B0604030504040204" pitchFamily="34" charset="-128"/>
              </a:rPr>
              <a:t>500</a:t>
            </a:r>
            <a:r>
              <a:rPr lang="en" altLang="ja-JP" sz="2000" dirty="0">
                <a:solidFill>
                  <a:schemeClr val="bg1"/>
                </a:solidFill>
                <a:latin typeface="Meiryo UI" panose="020B0604030504040204" pitchFamily="34" charset="-128"/>
                <a:ea typeface="Meiryo UI" panose="020B0604030504040204" pitchFamily="34" charset="-128"/>
              </a:rPr>
              <a:t>ml </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AS</a:t>
            </a:r>
            <a:r>
              <a:rPr lang="ja-JP" altLang="en"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PP</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φ67×187</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500ml</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機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能：本体耐熱温度</a:t>
            </a:r>
            <a:r>
              <a:rPr lang="en-US" altLang="ja-JP" sz="900" dirty="0">
                <a:latin typeface="Meiryo UI" panose="020B0604030504040204" pitchFamily="34" charset="-128"/>
                <a:ea typeface="Meiryo UI" panose="020B0604030504040204" pitchFamily="34" charset="-128"/>
              </a:rPr>
              <a:t>80℃</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考：食品衛生検査済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ブルー、クリア、ブラック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ノベルティ用にも最適な、フロストな半透明ボディが爽やかかつシンプルなスリムボディです。カラーバリエーションは全</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色。オリジナルデザインの名入れプリントに合わせてお選びください。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AAD2B8C-05C4-732C-F513-EA808B77EE4E}"/>
              </a:ext>
            </a:extLst>
          </p:cNvPr>
          <p:cNvPicPr>
            <a:picLocks noChangeAspect="1"/>
          </p:cNvPicPr>
          <p:nvPr/>
        </p:nvPicPr>
        <p:blipFill>
          <a:blip r:embed="rId5"/>
          <a:stretch>
            <a:fillRect/>
          </a:stretch>
        </p:blipFill>
        <p:spPr>
          <a:xfrm>
            <a:off x="638795" y="1371901"/>
            <a:ext cx="3711819" cy="3711819"/>
          </a:xfrm>
          <a:prstGeom prst="rect">
            <a:avLst/>
          </a:prstGeom>
        </p:spPr>
      </p:pic>
    </p:spTree>
    <p:extLst>
      <p:ext uri="{BB962C8B-B14F-4D97-AF65-F5344CB8AC3E}">
        <p14:creationId xmlns:p14="http://schemas.microsoft.com/office/powerpoint/2010/main" val="31719596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new</a:t>
            </a:r>
            <a:r>
              <a:rPr lang="ja-JP" altLang="en-US" sz="2000" dirty="0">
                <a:solidFill>
                  <a:schemeClr val="bg1"/>
                </a:solidFill>
                <a:latin typeface="Meiryo UI" panose="020B0604030504040204" pitchFamily="34" charset="-128"/>
                <a:ea typeface="Meiryo UI" panose="020B0604030504040204" pitchFamily="34" charset="-128"/>
              </a:rPr>
              <a:t>リトルガーデン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83φ×33</a:t>
            </a:r>
            <a:r>
              <a:rPr lang="ja-JP" altLang="en-US" sz="900" dirty="0">
                <a:latin typeface="Meiryo UI" panose="020B0604030504040204" pitchFamily="34" charset="-128"/>
                <a:ea typeface="Meiryo UI" panose="020B0604030504040204" pitchFamily="34" charset="-128"/>
              </a:rPr>
              <a:t>Ｈ</a:t>
            </a:r>
            <a:r>
              <a:rPr lang="en-US" altLang="ja-JP" sz="900" dirty="0">
                <a:latin typeface="Meiryo UI" panose="020B0604030504040204" pitchFamily="34" charset="-128"/>
                <a:ea typeface="Meiryo UI" panose="020B0604030504040204" pitchFamily="34" charset="-128"/>
              </a:rPr>
              <a:t>(mm)</a:t>
            </a:r>
          </a:p>
          <a:p>
            <a:r>
              <a:rPr lang="ja-JP" altLang="en-US" sz="900" dirty="0">
                <a:latin typeface="Meiryo UI" panose="020B0604030504040204" pitchFamily="34" charset="-128"/>
                <a:ea typeface="Meiryo UI" panose="020B0604030504040204" pitchFamily="34" charset="-128"/>
              </a:rPr>
              <a:t>付属品：種、土、説明書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お菓子の缶のような可愛らしいパッケージを開けると土と種が入っており、</a:t>
            </a:r>
            <a:r>
              <a:rPr lang="en-US" altLang="ja-JP" sz="1600" dirty="0"/>
              <a:t>1</a:t>
            </a:r>
            <a:r>
              <a:rPr lang="ja-JP" altLang="en-US" sz="1600" dirty="0"/>
              <a:t>年中いつでも栽培を楽しむことができるキットです。ラベルはオリジナルプリント可能なため販促用としても人気です。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076717C-515C-BB03-5BD4-47845E6CE0F9}"/>
              </a:ext>
            </a:extLst>
          </p:cNvPr>
          <p:cNvPicPr>
            <a:picLocks noChangeAspect="1"/>
          </p:cNvPicPr>
          <p:nvPr/>
        </p:nvPicPr>
        <p:blipFill>
          <a:blip r:embed="rId5"/>
          <a:stretch>
            <a:fillRect/>
          </a:stretch>
        </p:blipFill>
        <p:spPr>
          <a:xfrm>
            <a:off x="680992" y="1378023"/>
            <a:ext cx="3560088" cy="3560088"/>
          </a:xfrm>
          <a:prstGeom prst="rect">
            <a:avLst/>
          </a:prstGeom>
        </p:spPr>
      </p:pic>
    </p:spTree>
    <p:extLst>
      <p:ext uri="{BB962C8B-B14F-4D97-AF65-F5344CB8AC3E}">
        <p14:creationId xmlns:p14="http://schemas.microsoft.com/office/powerpoint/2010/main" val="31775956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書キ込メル保存容器 </a:t>
            </a:r>
            <a:r>
              <a:rPr lang="en-US" altLang="ja-JP" sz="2000" dirty="0">
                <a:solidFill>
                  <a:schemeClr val="bg1"/>
                </a:solidFill>
                <a:latin typeface="Meiryo UI" panose="020B0604030504040204" pitchFamily="34" charset="-128"/>
                <a:ea typeface="Meiryo UI" panose="020B0604030504040204" pitchFamily="34" charset="-128"/>
              </a:rPr>
              <a:t>400ml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シリコーンゴム</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124×53×124mm </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400ml</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電子レンジ対応可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蓋に油性ボールペンで書き込める上、簡単に洗い落とせて何度でも繰り返し使える、</a:t>
            </a:r>
            <a:r>
              <a:rPr lang="en-US" altLang="ja-JP" sz="1600" dirty="0">
                <a:latin typeface="Meiryo UI" panose="020B0604030504040204" pitchFamily="34" charset="-128"/>
                <a:ea typeface="Meiryo UI" panose="020B0604030504040204" pitchFamily="34" charset="-128"/>
              </a:rPr>
              <a:t>400ml</a:t>
            </a:r>
            <a:r>
              <a:rPr lang="ja-JP" altLang="en-US" sz="1600">
                <a:latin typeface="Meiryo UI" panose="020B0604030504040204" pitchFamily="34" charset="-128"/>
                <a:ea typeface="Meiryo UI" panose="020B0604030504040204" pitchFamily="34" charset="-128"/>
              </a:rPr>
              <a:t>サイズの保存容器。オリジナル名入れは側面に可能で、カラーはブラックとホワイトから選択可能。</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AFBFEDA-CD8F-6C4E-9EA8-50EEB0DAAD55}"/>
              </a:ext>
            </a:extLst>
          </p:cNvPr>
          <p:cNvPicPr>
            <a:picLocks noChangeAspect="1"/>
          </p:cNvPicPr>
          <p:nvPr/>
        </p:nvPicPr>
        <p:blipFill>
          <a:blip r:embed="rId5"/>
          <a:stretch>
            <a:fillRect/>
          </a:stretch>
        </p:blipFill>
        <p:spPr>
          <a:xfrm>
            <a:off x="412213" y="1812479"/>
            <a:ext cx="4262823" cy="3026857"/>
          </a:xfrm>
          <a:prstGeom prst="rect">
            <a:avLst/>
          </a:prstGeom>
        </p:spPr>
      </p:pic>
    </p:spTree>
    <p:extLst>
      <p:ext uri="{BB962C8B-B14F-4D97-AF65-F5344CB8AC3E}">
        <p14:creationId xmlns:p14="http://schemas.microsoft.com/office/powerpoint/2010/main" val="25232330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仕分けできる</a:t>
            </a:r>
            <a:r>
              <a:rPr lang="en-US" altLang="ja-JP" sz="2000" dirty="0">
                <a:solidFill>
                  <a:schemeClr val="bg1"/>
                </a:solidFill>
                <a:latin typeface="Meiryo UI" panose="020B0604030504040204" pitchFamily="34" charset="-128"/>
                <a:ea typeface="Meiryo UI" panose="020B0604030504040204" pitchFamily="34" charset="-128"/>
              </a:rPr>
              <a:t>3</a:t>
            </a:r>
            <a:r>
              <a:rPr lang="ja-JP" altLang="en-US" sz="2000" dirty="0">
                <a:solidFill>
                  <a:schemeClr val="bg1"/>
                </a:solidFill>
                <a:latin typeface="Meiryo UI" panose="020B0604030504040204" pitchFamily="34" charset="-128"/>
                <a:ea typeface="Meiryo UI" panose="020B0604030504040204" pitchFamily="34" charset="-128"/>
              </a:rPr>
              <a:t>層ポーチ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130×170×40mm</a:t>
            </a:r>
            <a:r>
              <a:rPr lang="ja-JP" altLang="en-US" sz="900" dirty="0">
                <a:latin typeface="Meiryo UI" panose="020B0604030504040204" pitchFamily="34" charset="-128"/>
                <a:ea typeface="Meiryo UI" panose="020B0604030504040204" pitchFamily="34" charset="-128"/>
              </a:rPr>
              <a:t>（間口</a:t>
            </a:r>
            <a:r>
              <a:rPr lang="en-US" altLang="ja-JP" sz="900" dirty="0">
                <a:latin typeface="Meiryo UI" panose="020B0604030504040204" pitchFamily="34" charset="-128"/>
                <a:ea typeface="Meiryo UI" panose="020B0604030504040204" pitchFamily="34" charset="-128"/>
              </a:rPr>
              <a:t>210mm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機能：</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室構造によりごちゃつかず綺麗に収納</a:t>
            </a:r>
          </a:p>
          <a:p>
            <a:r>
              <a:rPr lang="ja-JP" altLang="en-US" sz="900" dirty="0">
                <a:latin typeface="Meiryo UI" panose="020B0604030504040204" pitchFamily="34" charset="-128"/>
                <a:ea typeface="Meiryo UI" panose="020B0604030504040204" pitchFamily="34" charset="-128"/>
              </a:rPr>
              <a:t>包装：ポリ袋入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外からでも中身が見える上、中は</a:t>
            </a:r>
            <a:r>
              <a:rPr lang="en-US" altLang="ja-JP" sz="1600" dirty="0"/>
              <a:t>3</a:t>
            </a:r>
            <a:r>
              <a:rPr lang="ja-JP" altLang="en-US" sz="1600" dirty="0"/>
              <a:t>層になっているため整理整頓が非常に便利なポーチです。お化粧品やステーショナリー、モバイルグッズなど細かなものをまとめて持ち歩くのにおすすめ。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96C918C4-BBB1-5EA0-E955-5755E7C3BF0F}"/>
              </a:ext>
            </a:extLst>
          </p:cNvPr>
          <p:cNvPicPr>
            <a:picLocks noChangeAspect="1"/>
          </p:cNvPicPr>
          <p:nvPr/>
        </p:nvPicPr>
        <p:blipFill>
          <a:blip r:embed="rId5"/>
          <a:stretch>
            <a:fillRect/>
          </a:stretch>
        </p:blipFill>
        <p:spPr>
          <a:xfrm>
            <a:off x="695867" y="1404472"/>
            <a:ext cx="3611796" cy="3611796"/>
          </a:xfrm>
          <a:prstGeom prst="rect">
            <a:avLst/>
          </a:prstGeom>
        </p:spPr>
      </p:pic>
    </p:spTree>
    <p:extLst>
      <p:ext uri="{BB962C8B-B14F-4D97-AF65-F5344CB8AC3E}">
        <p14:creationId xmlns:p14="http://schemas.microsoft.com/office/powerpoint/2010/main" val="37428983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電子メモパッド</a:t>
            </a:r>
            <a:r>
              <a:rPr lang="en-US" altLang="ja-JP" sz="2000" dirty="0">
                <a:solidFill>
                  <a:schemeClr val="bg1"/>
                </a:solidFill>
                <a:latin typeface="Meiryo UI" panose="020B0604030504040204" pitchFamily="34" charset="-128"/>
                <a:ea typeface="Meiryo UI" panose="020B0604030504040204" pitchFamily="34" charset="-128"/>
              </a:rPr>
              <a:t>4.4</a:t>
            </a:r>
            <a:r>
              <a:rPr lang="ja-JP" altLang="en-US" sz="2000" dirty="0">
                <a:solidFill>
                  <a:schemeClr val="bg1"/>
                </a:solidFill>
                <a:latin typeface="Meiryo UI" panose="020B0604030504040204" pitchFamily="34" charset="-128"/>
                <a:ea typeface="Meiryo UI" panose="020B0604030504040204" pitchFamily="34" charset="-128"/>
              </a:rPr>
              <a:t>インチ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カラー展開：ブラック</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W90×D9×H129mm</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42g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繰り返し書いて消せる電子メモパッド。紙を使わないので、環境に優しくコンパクトで持ち運びにも便利。操作も簡単で職場や家庭で伝言帳として気軽に使えます。オリジナルの名入れも承ります。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1" name="図 80">
            <a:extLst>
              <a:ext uri="{FF2B5EF4-FFF2-40B4-BE49-F238E27FC236}">
                <a16:creationId xmlns:a16="http://schemas.microsoft.com/office/drawing/2014/main" id="{11E4F4F1-4BA8-D9D6-0080-F9DFB3337F27}"/>
              </a:ext>
            </a:extLst>
          </p:cNvPr>
          <p:cNvPicPr>
            <a:picLocks noChangeAspect="1"/>
          </p:cNvPicPr>
          <p:nvPr/>
        </p:nvPicPr>
        <p:blipFill>
          <a:blip r:embed="rId5"/>
          <a:stretch>
            <a:fillRect/>
          </a:stretch>
        </p:blipFill>
        <p:spPr>
          <a:xfrm>
            <a:off x="784484" y="1456927"/>
            <a:ext cx="3482686" cy="3482686"/>
          </a:xfrm>
          <a:prstGeom prst="rect">
            <a:avLst/>
          </a:prstGeom>
        </p:spPr>
      </p:pic>
    </p:spTree>
    <p:extLst>
      <p:ext uri="{BB962C8B-B14F-4D97-AF65-F5344CB8AC3E}">
        <p14:creationId xmlns:p14="http://schemas.microsoft.com/office/powerpoint/2010/main" val="27098553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フリースベーシックブランケット レギュラー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カラー展開：ネイビー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ブラック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ロイヤルブルー</a:t>
            </a:r>
          </a:p>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780×620(mm)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レギュラーサイズのすっきりシンプルなベーシックタイプのブランケットです。ネイビー、ブラック、ライトブルーの</a:t>
            </a:r>
            <a:r>
              <a:rPr lang="en-US" altLang="ja-JP" sz="1600" dirty="0"/>
              <a:t>3</a:t>
            </a:r>
            <a:r>
              <a:rPr lang="ja-JP" altLang="en-US" sz="1600" dirty="0"/>
              <a:t>色展開でジェンダーレスに使用でき、オフィスなどでも利用可能です。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DE1EBDC-8A21-9AA5-253C-6C1323CCD8DE}"/>
              </a:ext>
            </a:extLst>
          </p:cNvPr>
          <p:cNvPicPr>
            <a:picLocks noChangeAspect="1"/>
          </p:cNvPicPr>
          <p:nvPr/>
        </p:nvPicPr>
        <p:blipFill>
          <a:blip r:embed="rId5"/>
          <a:stretch>
            <a:fillRect/>
          </a:stretch>
        </p:blipFill>
        <p:spPr>
          <a:xfrm>
            <a:off x="764816" y="1397432"/>
            <a:ext cx="3605940" cy="3605940"/>
          </a:xfrm>
          <a:prstGeom prst="rect">
            <a:avLst/>
          </a:prstGeom>
        </p:spPr>
      </p:pic>
    </p:spTree>
    <p:extLst>
      <p:ext uri="{BB962C8B-B14F-4D97-AF65-F5344CB8AC3E}">
        <p14:creationId xmlns:p14="http://schemas.microsoft.com/office/powerpoint/2010/main" val="19411051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涼感フェイスタオル</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巾着付</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素材：タオル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 他</a:t>
            </a:r>
          </a:p>
          <a:p>
            <a:r>
              <a:rPr lang="ja-JP" altLang="en-US" sz="900" dirty="0">
                <a:latin typeface="Meiryo UI" panose="020B0604030504040204" pitchFamily="34" charset="-128"/>
                <a:ea typeface="Meiryo UI" panose="020B0604030504040204" pitchFamily="34" charset="-128"/>
              </a:rPr>
              <a:t>サイズ：タオル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850×340(mm)</a:t>
            </a:r>
            <a:r>
              <a:rPr lang="ja-JP" altLang="en-US" sz="900" dirty="0">
                <a:latin typeface="Meiryo UI" panose="020B0604030504040204" pitchFamily="34" charset="-128"/>
                <a:ea typeface="Meiryo UI" panose="020B0604030504040204" pitchFamily="34" charset="-128"/>
              </a:rPr>
              <a:t>、巾着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120×160〈mm〉</a:t>
            </a:r>
            <a:r>
              <a:rPr lang="ja-JP" altLang="en-US" sz="900" dirty="0">
                <a:latin typeface="Meiryo UI" panose="020B0604030504040204" pitchFamily="34" charset="-128"/>
                <a:ea typeface="Meiryo UI" panose="020B0604030504040204" pitchFamily="34" charset="-128"/>
              </a:rPr>
              <a:t>、巾着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底面</a:t>
            </a:r>
            <a:r>
              <a:rPr lang="en-US" altLang="ja-JP" sz="900" dirty="0">
                <a:latin typeface="Meiryo UI" panose="020B0604030504040204" pitchFamily="34" charset="-128"/>
                <a:ea typeface="Meiryo UI" panose="020B0604030504040204" pitchFamily="34" charset="-128"/>
              </a:rPr>
              <a:t>)/φ57(mm)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台紙</a:t>
            </a:r>
          </a:p>
          <a:p>
            <a:r>
              <a:rPr lang="ja-JP" altLang="en-US" sz="900" dirty="0">
                <a:latin typeface="Meiryo UI" panose="020B0604030504040204" pitchFamily="34" charset="-128"/>
                <a:ea typeface="Meiryo UI" panose="020B0604030504040204" pitchFamily="34" charset="-128"/>
              </a:rPr>
              <a:t>備考：取説付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水に濡らすとひんやりとした涼感を得ることができるフェイスタオルです。暑い夏の屋外イベントなどでは熱中症対策用としても非常に有効なため、ノベルティ用としてもおすすめです。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81836EF-2A23-5D85-AC74-A52244ECECD2}"/>
              </a:ext>
            </a:extLst>
          </p:cNvPr>
          <p:cNvPicPr>
            <a:picLocks noChangeAspect="1"/>
          </p:cNvPicPr>
          <p:nvPr/>
        </p:nvPicPr>
        <p:blipFill>
          <a:blip r:embed="rId5"/>
          <a:stretch>
            <a:fillRect/>
          </a:stretch>
        </p:blipFill>
        <p:spPr>
          <a:xfrm>
            <a:off x="724120" y="1395261"/>
            <a:ext cx="3619302" cy="3619302"/>
          </a:xfrm>
          <a:prstGeom prst="rect">
            <a:avLst/>
          </a:prstGeom>
        </p:spPr>
      </p:pic>
    </p:spTree>
    <p:extLst>
      <p:ext uri="{BB962C8B-B14F-4D97-AF65-F5344CB8AC3E}">
        <p14:creationId xmlns:p14="http://schemas.microsoft.com/office/powerpoint/2010/main" val="841785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オリジナル風呂敷（中）</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W600×H600㎜</a:t>
            </a:r>
            <a:r>
              <a:rPr lang="ja-JP" altLang="en-US" sz="900" dirty="0">
                <a:latin typeface="Meiryo UI" panose="020B0604030504040204" pitchFamily="34" charset="-128"/>
                <a:ea typeface="Meiryo UI" panose="020B0604030504040204" pitchFamily="34" charset="-128"/>
              </a:rPr>
              <a:t>程度</a:t>
            </a:r>
          </a:p>
          <a:p>
            <a:r>
              <a:rPr lang="ja-JP" altLang="en-US" sz="900" dirty="0">
                <a:latin typeface="Meiryo UI" panose="020B0604030504040204" pitchFamily="34" charset="-128"/>
                <a:ea typeface="Meiryo UI" panose="020B0604030504040204" pitchFamily="34" charset="-128"/>
              </a:rPr>
              <a:t>包装：個別袋入れ</a:t>
            </a:r>
          </a:p>
          <a:p>
            <a:r>
              <a:rPr lang="ja-JP" altLang="en-US" sz="900" dirty="0">
                <a:latin typeface="Meiryo UI" panose="020B0604030504040204" pitchFamily="34" charset="-128"/>
                <a:ea typeface="Meiryo UI" panose="020B0604030504040204" pitchFamily="34" charset="-128"/>
              </a:rPr>
              <a:t>備考：印刷：昇華転写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物を包んで持ち運んだり収納したりと、多用途で繰り返し使える風呂敷は、環境に優しいエコアイテムとして再び注目が集まっています。名入れをすれば、ノベルティにも物販品にも活用できます。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1" name="図 20">
            <a:extLst>
              <a:ext uri="{FF2B5EF4-FFF2-40B4-BE49-F238E27FC236}">
                <a16:creationId xmlns:a16="http://schemas.microsoft.com/office/drawing/2014/main" id="{1F3A08D5-487E-77C5-4661-F209F9A04E3A}"/>
              </a:ext>
            </a:extLst>
          </p:cNvPr>
          <p:cNvPicPr>
            <a:picLocks noChangeAspect="1"/>
          </p:cNvPicPr>
          <p:nvPr/>
        </p:nvPicPr>
        <p:blipFill>
          <a:blip r:embed="rId5"/>
          <a:stretch>
            <a:fillRect/>
          </a:stretch>
        </p:blipFill>
        <p:spPr>
          <a:xfrm>
            <a:off x="647688" y="1332187"/>
            <a:ext cx="3702925" cy="3702925"/>
          </a:xfrm>
          <a:prstGeom prst="rect">
            <a:avLst/>
          </a:prstGeom>
        </p:spPr>
      </p:pic>
    </p:spTree>
    <p:extLst>
      <p:ext uri="{BB962C8B-B14F-4D97-AF65-F5344CB8AC3E}">
        <p14:creationId xmlns:p14="http://schemas.microsoft.com/office/powerpoint/2010/main" val="39973455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スフィア・バンブーファイバーマルチ保存容器</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素材：素材　本体：ポリプロピレン（バンブーファイバー</a:t>
            </a:r>
            <a:r>
              <a:rPr lang="en-US" altLang="ja-JP" sz="900" dirty="0">
                <a:latin typeface="Meiryo UI" panose="020B0604030504040204" pitchFamily="34" charset="-128"/>
                <a:ea typeface="Meiryo UI" panose="020B0604030504040204" pitchFamily="34" charset="-128"/>
              </a:rPr>
              <a:t>30</a:t>
            </a:r>
            <a:r>
              <a:rPr lang="ja-JP" altLang="en-US" sz="900" dirty="0">
                <a:latin typeface="Meiryo UI" panose="020B0604030504040204" pitchFamily="34" charset="-128"/>
                <a:ea typeface="Meiryo UI" panose="020B0604030504040204" pitchFamily="34" charset="-128"/>
              </a:rPr>
              <a:t>％配合） 蓋：竹 パッキン：シリコーンゴム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53×166×115mm </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59×170×120mm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600ml</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備考：竹部分の素材の特徴としてフシの出方、表情に個体差がございます。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バンブーファイバー配合の本体とバンブー素材の蓋の丈夫で便利でエコな保存容器です。カラーバリエーションはミントとアイボリーの</a:t>
            </a:r>
            <a:r>
              <a:rPr lang="en-US" altLang="ja-JP" sz="1600" dirty="0"/>
              <a:t>2</a:t>
            </a:r>
            <a:r>
              <a:rPr lang="ja-JP" altLang="en-US" sz="1600" dirty="0"/>
              <a:t>色展開。オリジナル名入れも格安で可能です。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5" name="図 34">
            <a:extLst>
              <a:ext uri="{FF2B5EF4-FFF2-40B4-BE49-F238E27FC236}">
                <a16:creationId xmlns:a16="http://schemas.microsoft.com/office/drawing/2014/main" id="{0759CC84-F15D-3241-9672-A28D05A4AC68}"/>
              </a:ext>
            </a:extLst>
          </p:cNvPr>
          <p:cNvPicPr>
            <a:picLocks noChangeAspect="1"/>
          </p:cNvPicPr>
          <p:nvPr/>
        </p:nvPicPr>
        <p:blipFill>
          <a:blip r:embed="rId5"/>
          <a:stretch>
            <a:fillRect/>
          </a:stretch>
        </p:blipFill>
        <p:spPr>
          <a:xfrm>
            <a:off x="709737" y="1384733"/>
            <a:ext cx="3560088" cy="3560088"/>
          </a:xfrm>
          <a:prstGeom prst="rect">
            <a:avLst/>
          </a:prstGeom>
        </p:spPr>
      </p:pic>
    </p:spTree>
    <p:extLst>
      <p:ext uri="{BB962C8B-B14F-4D97-AF65-F5344CB8AC3E}">
        <p14:creationId xmlns:p14="http://schemas.microsoft.com/office/powerpoint/2010/main" val="41576199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エマージェンシーボトルキット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材：ボトル：</a:t>
            </a:r>
            <a:r>
              <a:rPr lang="en-US" altLang="ja-JP" sz="900" dirty="0">
                <a:latin typeface="Meiryo UI" panose="020B0604030504040204" pitchFamily="34" charset="-128"/>
                <a:ea typeface="Meiryo UI" panose="020B0604030504040204" pitchFamily="34" charset="-128"/>
              </a:rPr>
              <a:t>AS</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：ボトル：</a:t>
            </a:r>
            <a:r>
              <a:rPr lang="el-GR" altLang="ja-JP" sz="900" dirty="0">
                <a:latin typeface="Meiryo UI" panose="020B0604030504040204" pitchFamily="34" charset="-128"/>
                <a:ea typeface="Meiryo UI" panose="020B0604030504040204" pitchFamily="34" charset="-128"/>
              </a:rPr>
              <a:t>φ75×190</a:t>
            </a:r>
            <a:r>
              <a:rPr lang="en-US"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（包装形態：化粧箱：</a:t>
            </a:r>
            <a:r>
              <a:rPr lang="en-US" altLang="ja-JP" sz="900" dirty="0">
                <a:latin typeface="Meiryo UI" panose="020B0604030504040204" pitchFamily="34" charset="-128"/>
                <a:ea typeface="Meiryo UI" panose="020B0604030504040204" pitchFamily="34" charset="-128"/>
              </a:rPr>
              <a:t>80×80×200mm</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重</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190g</a:t>
            </a:r>
          </a:p>
          <a:p>
            <a:r>
              <a:rPr lang="ja-JP" altLang="en-US" sz="900">
                <a:latin typeface="Meiryo UI" panose="020B0604030504040204" pitchFamily="34" charset="-128"/>
                <a:ea typeface="Meiryo UI" panose="020B0604030504040204" pitchFamily="34" charset="-128"/>
              </a:rPr>
              <a:t>付属品：セット内容：ウォーターボトル（満水容量</a:t>
            </a:r>
            <a:r>
              <a:rPr lang="en-US" altLang="ja-JP" sz="900" dirty="0">
                <a:latin typeface="Meiryo UI" panose="020B0604030504040204" pitchFamily="34" charset="-128"/>
                <a:ea typeface="Meiryo UI" panose="020B0604030504040204" pitchFamily="34" charset="-128"/>
              </a:rPr>
              <a:t>690ml)</a:t>
            </a:r>
            <a:r>
              <a:rPr lang="ja-JP" altLang="en-US" sz="900">
                <a:latin typeface="Meiryo UI" panose="020B0604030504040204" pitchFamily="34" charset="-128"/>
                <a:ea typeface="Meiryo UI" panose="020B0604030504040204" pitchFamily="34" charset="-128"/>
              </a:rPr>
              <a:t>・懐中電灯、</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防寒用アルミシート、マスク、救急絆創膏</a:t>
            </a:r>
            <a:r>
              <a:rPr lang="en-US" altLang="ja-JP" sz="900" dirty="0">
                <a:latin typeface="Meiryo UI" panose="020B0604030504040204" pitchFamily="34" charset="-128"/>
                <a:ea typeface="Meiryo UI" panose="020B0604030504040204" pitchFamily="34" charset="-128"/>
              </a:rPr>
              <a:t>2</a:t>
            </a:r>
            <a:r>
              <a:rPr lang="ja-JP" altLang="en-US" sz="900">
                <a:latin typeface="Meiryo UI" panose="020B0604030504040204" pitchFamily="34" charset="-128"/>
                <a:ea typeface="Meiryo UI" panose="020B0604030504040204" pitchFamily="34" charset="-128"/>
              </a:rPr>
              <a:t>枚</a:t>
            </a:r>
          </a:p>
          <a:p>
            <a:r>
              <a:rPr lang="ja-JP" altLang="en-US" sz="900">
                <a:latin typeface="Meiryo UI" panose="020B0604030504040204" pitchFamily="34" charset="-128"/>
                <a:ea typeface="Meiryo UI" panose="020B0604030504040204" pitchFamily="34" charset="-128"/>
              </a:rPr>
              <a:t>生産国：日本国内でセット加工しています。</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考：電池（懐中電灯）：単</a:t>
            </a:r>
            <a:r>
              <a:rPr lang="en-US" altLang="ja-JP" sz="900" dirty="0">
                <a:latin typeface="Meiryo UI" panose="020B0604030504040204" pitchFamily="34" charset="-128"/>
                <a:ea typeface="Meiryo UI" panose="020B0604030504040204" pitchFamily="34" charset="-128"/>
              </a:rPr>
              <a:t>4</a:t>
            </a:r>
            <a:r>
              <a:rPr lang="ja-JP" altLang="en-US" sz="900">
                <a:latin typeface="Meiryo UI" panose="020B0604030504040204" pitchFamily="34" charset="-128"/>
                <a:ea typeface="Meiryo UI" panose="020B0604030504040204" pitchFamily="34" charset="-128"/>
              </a:rPr>
              <a:t>電池</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本使用（別売</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携帯がしやすいウォーターボトルに非常時重宝する懐中電灯、防寒用アルミシート、マスク、救急絆創膏をセットしました。ご家庭で必要なものを追加封入して常備する事もできます。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F11455E0-9B11-7C4C-961F-141378B54FA9}"/>
              </a:ext>
            </a:extLst>
          </p:cNvPr>
          <p:cNvPicPr>
            <a:picLocks noChangeAspect="1"/>
          </p:cNvPicPr>
          <p:nvPr/>
        </p:nvPicPr>
        <p:blipFill>
          <a:blip r:embed="rId5"/>
          <a:stretch>
            <a:fillRect/>
          </a:stretch>
        </p:blipFill>
        <p:spPr>
          <a:xfrm>
            <a:off x="366315" y="1743476"/>
            <a:ext cx="4212984" cy="3078719"/>
          </a:xfrm>
          <a:prstGeom prst="rect">
            <a:avLst/>
          </a:prstGeom>
        </p:spPr>
      </p:pic>
    </p:spTree>
    <p:extLst>
      <p:ext uri="{BB962C8B-B14F-4D97-AF65-F5344CB8AC3E}">
        <p14:creationId xmlns:p14="http://schemas.microsoft.com/office/powerpoint/2010/main" val="37907397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ハンディチョッパー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素材：ステンレス、</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PET</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127×</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125×</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ｍｍ</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包装：箱入</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180</a:t>
            </a:r>
            <a:r>
              <a:rPr lang="ja-JP" altLang="en-US" sz="900">
                <a:latin typeface="Meiryo UI" panose="020B0604030504040204" pitchFamily="34" charset="-128"/>
                <a:ea typeface="Meiryo UI" panose="020B0604030504040204" pitchFamily="34" charset="-128"/>
              </a:rPr>
              <a:t>個以上元払いサービス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面倒なみじん切りが手軽にできるハンディチョッパーです。人参や玉ねぎなどの具材を適当なサイズにカットして中に入れハンドルを引くだけ。見た目も可愛らしいためノベルティ用におすすめ。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9DD065C-AA7E-4504-0F8F-567AB4262EEE}"/>
              </a:ext>
            </a:extLst>
          </p:cNvPr>
          <p:cNvPicPr>
            <a:picLocks noChangeAspect="1"/>
          </p:cNvPicPr>
          <p:nvPr/>
        </p:nvPicPr>
        <p:blipFill>
          <a:blip r:embed="rId5"/>
          <a:stretch>
            <a:fillRect/>
          </a:stretch>
        </p:blipFill>
        <p:spPr>
          <a:xfrm>
            <a:off x="730669" y="1388456"/>
            <a:ext cx="3628701" cy="3628701"/>
          </a:xfrm>
          <a:prstGeom prst="rect">
            <a:avLst/>
          </a:prstGeom>
        </p:spPr>
      </p:pic>
    </p:spTree>
    <p:extLst>
      <p:ext uri="{BB962C8B-B14F-4D97-AF65-F5344CB8AC3E}">
        <p14:creationId xmlns:p14="http://schemas.microsoft.com/office/powerpoint/2010/main" val="2167565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シャンブリックラウンドボトムバッグ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ポリエステル</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390×360mm</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20×760mm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考：ブルー・グレー・ベージュ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霜降り調の独特の見た目と柔らかな質感が個性的なラウンドボトムトート。カラーバリエーションはグレー、ブルー、ベージュの三色。もちろんオリジナル名入れも可能ですので是非ご活用ください。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F0BD4302-E921-0562-8AD2-D12ABB994EAE}"/>
              </a:ext>
            </a:extLst>
          </p:cNvPr>
          <p:cNvPicPr>
            <a:picLocks noChangeAspect="1"/>
          </p:cNvPicPr>
          <p:nvPr/>
        </p:nvPicPr>
        <p:blipFill>
          <a:blip r:embed="rId5"/>
          <a:stretch>
            <a:fillRect/>
          </a:stretch>
        </p:blipFill>
        <p:spPr>
          <a:xfrm>
            <a:off x="715031" y="1343082"/>
            <a:ext cx="3644339" cy="3644339"/>
          </a:xfrm>
          <a:prstGeom prst="rect">
            <a:avLst/>
          </a:prstGeom>
        </p:spPr>
      </p:pic>
    </p:spTree>
    <p:extLst>
      <p:ext uri="{BB962C8B-B14F-4D97-AF65-F5344CB8AC3E}">
        <p14:creationId xmlns:p14="http://schemas.microsoft.com/office/powerpoint/2010/main" val="2731709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スリムクリアボトル</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S)</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 PET､PP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φ58×150</a:t>
            </a:r>
            <a:r>
              <a:rPr lang="en"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300ml </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能：本体耐熱温度</a:t>
            </a:r>
            <a:r>
              <a:rPr lang="en-US" altLang="ja-JP" sz="900" dirty="0">
                <a:latin typeface="Meiryo UI" panose="020B0604030504040204" pitchFamily="34" charset="-128"/>
                <a:ea typeface="Meiryo UI" panose="020B0604030504040204" pitchFamily="34" charset="-128"/>
              </a:rPr>
              <a:t>60℃ </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考：食品衛生検査済 　　ブラック・ピンク・ホワイト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スポーツ系・アウトドア系から飲食系まで、幅広い業種のノベルティグッズとして活用される人気のクリアボトル</a:t>
            </a:r>
            <a:r>
              <a:rPr lang="en" altLang="ja-JP" sz="1600" dirty="0">
                <a:latin typeface="Meiryo UI" panose="020B0604030504040204" pitchFamily="34" charset="-128"/>
                <a:ea typeface="Meiryo UI" panose="020B0604030504040204" pitchFamily="34" charset="-128"/>
              </a:rPr>
              <a:t>S</a:t>
            </a:r>
            <a:r>
              <a:rPr lang="ja-JP" altLang="en-US" sz="1600">
                <a:latin typeface="Meiryo UI" panose="020B0604030504040204" pitchFamily="34" charset="-128"/>
                <a:ea typeface="Meiryo UI" panose="020B0604030504040204" pitchFamily="34" charset="-128"/>
              </a:rPr>
              <a:t>サイズです。カラー展開も豊富ですので名入れデザインに合わせてお選び下さい。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2B0BB1D-EB39-D4FD-50C3-11A9F28E7E6C}"/>
              </a:ext>
            </a:extLst>
          </p:cNvPr>
          <p:cNvPicPr>
            <a:picLocks noChangeAspect="1"/>
          </p:cNvPicPr>
          <p:nvPr/>
        </p:nvPicPr>
        <p:blipFill>
          <a:blip r:embed="rId5"/>
          <a:stretch>
            <a:fillRect/>
          </a:stretch>
        </p:blipFill>
        <p:spPr>
          <a:xfrm>
            <a:off x="748380" y="1432297"/>
            <a:ext cx="3535680" cy="3535680"/>
          </a:xfrm>
          <a:prstGeom prst="rect">
            <a:avLst/>
          </a:prstGeom>
        </p:spPr>
      </p:pic>
    </p:spTree>
    <p:extLst>
      <p:ext uri="{BB962C8B-B14F-4D97-AF65-F5344CB8AC3E}">
        <p14:creationId xmlns:p14="http://schemas.microsoft.com/office/powerpoint/2010/main" val="2219714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涼感マフラータオル 抗菌タイプ</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ボトル ケース付</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863955"/>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カラー展開：全</a:t>
            </a:r>
            <a:r>
              <a:rPr lang="en-US" altLang="ja-JP" sz="1000" dirty="0">
                <a:latin typeface="Meiryo UI" panose="020B0604030504040204" pitchFamily="34" charset="-128"/>
                <a:ea typeface="Meiryo UI" panose="020B0604030504040204" pitchFamily="34" charset="-128"/>
              </a:rPr>
              <a:t>2</a:t>
            </a:r>
            <a:r>
              <a:rPr lang="ja-JP" altLang="en-US" sz="1000" dirty="0">
                <a:latin typeface="Meiryo UI" panose="020B0604030504040204" pitchFamily="34" charset="-128"/>
                <a:ea typeface="Meiryo UI" panose="020B0604030504040204" pitchFamily="34" charset="-128"/>
              </a:rPr>
              <a:t>色</a:t>
            </a:r>
          </a:p>
          <a:p>
            <a:r>
              <a:rPr lang="ja-JP" altLang="en-US" sz="1000" dirty="0">
                <a:latin typeface="Meiryo UI" panose="020B0604030504040204" pitchFamily="34" charset="-128"/>
                <a:ea typeface="Meiryo UI" panose="020B0604030504040204" pitchFamily="34" charset="-128"/>
              </a:rPr>
              <a:t>素材：タオル</a:t>
            </a:r>
            <a:r>
              <a:rPr lang="en-US" altLang="ja-JP" sz="1000" dirty="0">
                <a:latin typeface="Meiryo UI" panose="020B0604030504040204" pitchFamily="34" charset="-128"/>
                <a:ea typeface="Meiryo UI" panose="020B0604030504040204" pitchFamily="34" charset="-128"/>
              </a:rPr>
              <a:t>/</a:t>
            </a:r>
            <a:r>
              <a:rPr lang="ja-JP" altLang="en-US" sz="1000" dirty="0">
                <a:latin typeface="Meiryo UI" panose="020B0604030504040204" pitchFamily="34" charset="-128"/>
                <a:ea typeface="Meiryo UI" panose="020B0604030504040204" pitchFamily="34" charset="-128"/>
              </a:rPr>
              <a:t>ポリエステル、ボトル</a:t>
            </a:r>
            <a:r>
              <a:rPr lang="en-US" altLang="ja-JP" sz="1000" dirty="0">
                <a:latin typeface="Meiryo UI" panose="020B0604030504040204" pitchFamily="34" charset="-128"/>
                <a:ea typeface="Meiryo UI" panose="020B0604030504040204" pitchFamily="34" charset="-128"/>
              </a:rPr>
              <a:t>/PET </a:t>
            </a:r>
            <a:r>
              <a:rPr lang="ja-JP" altLang="en-US" sz="1000" dirty="0">
                <a:latin typeface="Meiryo UI" panose="020B0604030504040204" pitchFamily="34" charset="-128"/>
                <a:ea typeface="Meiryo UI" panose="020B0604030504040204" pitchFamily="34" charset="-128"/>
              </a:rPr>
              <a:t>他</a:t>
            </a:r>
          </a:p>
          <a:p>
            <a:r>
              <a:rPr lang="ja-JP" altLang="en-US" sz="1000" dirty="0">
                <a:latin typeface="Meiryo UI" panose="020B0604030504040204" pitchFamily="34" charset="-128"/>
                <a:ea typeface="Meiryo UI" panose="020B0604030504040204" pitchFamily="34" charset="-128"/>
              </a:rPr>
              <a:t>サイズ：タオル</a:t>
            </a:r>
            <a:r>
              <a:rPr lang="en-US" altLang="ja-JP" sz="1000" dirty="0">
                <a:latin typeface="Meiryo UI" panose="020B0604030504040204" pitchFamily="34" charset="-128"/>
                <a:ea typeface="Meiryo UI" panose="020B0604030504040204" pitchFamily="34" charset="-128"/>
              </a:rPr>
              <a:t>/</a:t>
            </a:r>
            <a:r>
              <a:rPr lang="ja-JP" altLang="en-US" sz="1000" dirty="0">
                <a:latin typeface="Meiryo UI" panose="020B0604030504040204" pitchFamily="34" charset="-128"/>
                <a:ea typeface="Meiryo UI" panose="020B0604030504040204" pitchFamily="34" charset="-128"/>
              </a:rPr>
              <a:t>約</a:t>
            </a:r>
            <a:r>
              <a:rPr lang="en-US" altLang="ja-JP" sz="1000" dirty="0">
                <a:latin typeface="Meiryo UI" panose="020B0604030504040204" pitchFamily="34" charset="-128"/>
                <a:ea typeface="Meiryo UI" panose="020B0604030504040204" pitchFamily="34" charset="-128"/>
              </a:rPr>
              <a:t>900×200(mm)</a:t>
            </a:r>
            <a:r>
              <a:rPr lang="ja-JP" altLang="en-US" sz="1000" dirty="0">
                <a:latin typeface="Meiryo UI" panose="020B0604030504040204" pitchFamily="34" charset="-128"/>
                <a:ea typeface="Meiryo UI" panose="020B0604030504040204" pitchFamily="34" charset="-128"/>
              </a:rPr>
              <a:t>、ボトル</a:t>
            </a:r>
            <a:r>
              <a:rPr lang="en-US" altLang="ja-JP" sz="1000" dirty="0">
                <a:latin typeface="Meiryo UI" panose="020B0604030504040204" pitchFamily="34" charset="-128"/>
                <a:ea typeface="Meiryo UI" panose="020B0604030504040204" pitchFamily="34" charset="-128"/>
              </a:rPr>
              <a:t>/φ67×159(mm)</a:t>
            </a:r>
          </a:p>
          <a:p>
            <a:r>
              <a:rPr lang="ja-JP" altLang="en-US" sz="1000" dirty="0">
                <a:latin typeface="Meiryo UI" panose="020B0604030504040204" pitchFamily="34" charset="-128"/>
                <a:ea typeface="Meiryo UI" panose="020B0604030504040204" pitchFamily="34" charset="-128"/>
              </a:rPr>
              <a:t>包装：</a:t>
            </a:r>
            <a:r>
              <a:rPr lang="en-US" altLang="ja-JP" sz="1000" dirty="0">
                <a:latin typeface="Meiryo UI" panose="020B0604030504040204" pitchFamily="34" charset="-128"/>
                <a:ea typeface="Meiryo UI" panose="020B0604030504040204" pitchFamily="34" charset="-128"/>
              </a:rPr>
              <a:t>PE</a:t>
            </a:r>
            <a:r>
              <a:rPr lang="ja-JP" altLang="en-US" sz="1000" dirty="0">
                <a:latin typeface="Meiryo UI" panose="020B0604030504040204" pitchFamily="34" charset="-128"/>
                <a:ea typeface="Meiryo UI" panose="020B0604030504040204" pitchFamily="34" charset="-128"/>
              </a:rPr>
              <a:t>袋、紙箱</a:t>
            </a:r>
          </a:p>
          <a:p>
            <a:r>
              <a:rPr lang="ja-JP" altLang="en-US" sz="1000" dirty="0">
                <a:latin typeface="Meiryo UI" panose="020B0604030504040204" pitchFamily="34" charset="-128"/>
                <a:ea typeface="Meiryo UI" panose="020B0604030504040204" pitchFamily="34" charset="-128"/>
              </a:rPr>
              <a:t>備考：取説付 </a:t>
            </a:r>
            <a:endParaRPr lang="en-US" altLang="ja-JP" sz="10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水に濡らして絞るだけでひんやりと気持ち良い涼感マフラータオルと専用のボトルケースです。ボトルは持ち手付きのため携帯するのにも便利で、スポーツイベントの特典用などに人気です。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46CBD42-2B54-C8E1-E2B0-648FD640CCBC}"/>
              </a:ext>
            </a:extLst>
          </p:cNvPr>
          <p:cNvPicPr>
            <a:picLocks noChangeAspect="1"/>
          </p:cNvPicPr>
          <p:nvPr/>
        </p:nvPicPr>
        <p:blipFill>
          <a:blip r:embed="rId5"/>
          <a:stretch>
            <a:fillRect/>
          </a:stretch>
        </p:blipFill>
        <p:spPr>
          <a:xfrm>
            <a:off x="677087" y="1393370"/>
            <a:ext cx="3666335" cy="3666335"/>
          </a:xfrm>
          <a:prstGeom prst="rect">
            <a:avLst/>
          </a:prstGeom>
        </p:spPr>
      </p:pic>
    </p:spTree>
    <p:extLst>
      <p:ext uri="{BB962C8B-B14F-4D97-AF65-F5344CB8AC3E}">
        <p14:creationId xmlns:p14="http://schemas.microsoft.com/office/powerpoint/2010/main" val="319908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メモリ付きフロスティボトル </a:t>
            </a:r>
            <a:r>
              <a:rPr lang="en-US" altLang="ja-JP" sz="2000" dirty="0">
                <a:solidFill>
                  <a:schemeClr val="bg1"/>
                </a:solidFill>
                <a:latin typeface="Meiryo UI" panose="020B0604030504040204" pitchFamily="34" charset="-128"/>
                <a:ea typeface="Meiryo UI" panose="020B0604030504040204" pitchFamily="34" charset="-128"/>
              </a:rPr>
              <a:t>350ml(</a:t>
            </a:r>
            <a:r>
              <a:rPr lang="ja-JP" altLang="en-US" sz="2000" dirty="0">
                <a:solidFill>
                  <a:schemeClr val="bg1"/>
                </a:solidFill>
                <a:latin typeface="Meiryo UI" panose="020B0604030504040204" pitchFamily="34" charset="-128"/>
                <a:ea typeface="Meiryo UI" panose="020B0604030504040204" pitchFamily="34" charset="-128"/>
              </a:rPr>
              <a:t>ストラップ付き</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:AS</a:t>
            </a:r>
            <a:r>
              <a:rPr lang="ja-JP" altLang="en-US" sz="900" dirty="0">
                <a:latin typeface="Meiryo UI" panose="020B0604030504040204" pitchFamily="34" charset="-128"/>
                <a:ea typeface="Meiryo UI" panose="020B0604030504040204" pitchFamily="34" charset="-128"/>
              </a:rPr>
              <a:t>樹脂蓋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ステンレス、ポリプロピレン、シリコーンゴム ストラップ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φ57×187mm </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195×60×60mm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備考：名入れ可能、容量</a:t>
            </a:r>
            <a:r>
              <a:rPr lang="en-US" altLang="ja-JP" sz="900" dirty="0">
                <a:latin typeface="Meiryo UI" panose="020B0604030504040204" pitchFamily="34" charset="-128"/>
                <a:ea typeface="Meiryo UI" panose="020B0604030504040204" pitchFamily="34" charset="-128"/>
              </a:rPr>
              <a:t>:350ml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en-US" altLang="ja-JP" sz="1600" dirty="0"/>
              <a:t>350ml</a:t>
            </a:r>
            <a:r>
              <a:rPr lang="ja-JP" altLang="en-US" sz="1600" dirty="0"/>
              <a:t>サイズのフロスティボトルです。すっきりとしたシンプルなデザインながらハイセンスなデザインで、どんなオリジナル名入れにもマッチします。メモリ付きでダイエットなどにも最適！</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4" name="図 73">
            <a:extLst>
              <a:ext uri="{FF2B5EF4-FFF2-40B4-BE49-F238E27FC236}">
                <a16:creationId xmlns:a16="http://schemas.microsoft.com/office/drawing/2014/main" id="{3F0EC3B2-CFDD-13EA-2D25-7DF5A8648312}"/>
              </a:ext>
            </a:extLst>
          </p:cNvPr>
          <p:cNvPicPr>
            <a:picLocks noChangeAspect="1"/>
          </p:cNvPicPr>
          <p:nvPr/>
        </p:nvPicPr>
        <p:blipFill>
          <a:blip r:embed="rId5"/>
          <a:stretch>
            <a:fillRect/>
          </a:stretch>
        </p:blipFill>
        <p:spPr>
          <a:xfrm>
            <a:off x="661438" y="1329942"/>
            <a:ext cx="3704048" cy="3704048"/>
          </a:xfrm>
          <a:prstGeom prst="rect">
            <a:avLst/>
          </a:prstGeom>
        </p:spPr>
      </p:pic>
    </p:spTree>
    <p:extLst>
      <p:ext uri="{BB962C8B-B14F-4D97-AF65-F5344CB8AC3E}">
        <p14:creationId xmlns:p14="http://schemas.microsoft.com/office/powerpoint/2010/main" val="2044835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ホット</a:t>
            </a:r>
            <a:r>
              <a:rPr lang="en-US" altLang="ja-JP" sz="2000" dirty="0">
                <a:solidFill>
                  <a:schemeClr val="bg1"/>
                </a:solidFill>
                <a:latin typeface="Meiryo UI" panose="020B0604030504040204" pitchFamily="34" charset="-128"/>
                <a:ea typeface="Meiryo UI" panose="020B0604030504040204" pitchFamily="34" charset="-128"/>
              </a:rPr>
              <a:t>&amp;</a:t>
            </a:r>
            <a:r>
              <a:rPr lang="ja-JP" altLang="en-US" sz="2000" dirty="0">
                <a:solidFill>
                  <a:schemeClr val="bg1"/>
                </a:solidFill>
                <a:latin typeface="Meiryo UI" panose="020B0604030504040204" pitchFamily="34" charset="-128"/>
                <a:ea typeface="Meiryo UI" panose="020B0604030504040204" pitchFamily="34" charset="-128"/>
              </a:rPr>
              <a:t>クールアイピロー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素材：カバー：ポリエステルビーズ袋：綿、活性アルミナ</a:t>
            </a:r>
          </a:p>
          <a:p>
            <a:r>
              <a:rPr lang="ja-JP" altLang="en-US" sz="900" dirty="0">
                <a:latin typeface="Meiryo UI" panose="020B0604030504040204" pitchFamily="34" charset="-128"/>
                <a:ea typeface="Meiryo UI" panose="020B0604030504040204" pitchFamily="34" charset="-128"/>
              </a:rPr>
              <a:t>サイズ：カバー：約</a:t>
            </a:r>
            <a:r>
              <a:rPr lang="en-US" altLang="ja-JP" sz="900" dirty="0">
                <a:latin typeface="Meiryo UI" panose="020B0604030504040204" pitchFamily="34" charset="-128"/>
                <a:ea typeface="Meiryo UI" panose="020B0604030504040204" pitchFamily="34" charset="-128"/>
              </a:rPr>
              <a:t>100×200mm </a:t>
            </a:r>
            <a:r>
              <a:rPr lang="ja-JP" altLang="en-US" sz="900" dirty="0">
                <a:latin typeface="Meiryo UI" panose="020B0604030504040204" pitchFamily="34" charset="-128"/>
                <a:ea typeface="Meiryo UI" panose="020B0604030504040204" pitchFamily="34" charset="-128"/>
              </a:rPr>
              <a:t>ビーズ袋：約</a:t>
            </a:r>
            <a:r>
              <a:rPr lang="en-US" altLang="ja-JP" sz="900" dirty="0">
                <a:latin typeface="Meiryo UI" panose="020B0604030504040204" pitchFamily="34" charset="-128"/>
                <a:ea typeface="Meiryo UI" panose="020B0604030504040204" pitchFamily="34" charset="-128"/>
              </a:rPr>
              <a:t>90×190mm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パソコンやスマホで疲れた目元を温めて、緊張を和らげリラックスさせてくれるアイピロー。中身をレンジで温めれば繰り返し使えます。冷凍庫で冷やせばクールアイピローとしても使えます。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2F350B1-7990-A395-7D95-503EE3EB2E7B}"/>
              </a:ext>
            </a:extLst>
          </p:cNvPr>
          <p:cNvPicPr>
            <a:picLocks noChangeAspect="1"/>
          </p:cNvPicPr>
          <p:nvPr/>
        </p:nvPicPr>
        <p:blipFill>
          <a:blip r:embed="rId5"/>
          <a:stretch>
            <a:fillRect/>
          </a:stretch>
        </p:blipFill>
        <p:spPr>
          <a:xfrm>
            <a:off x="753402" y="1399162"/>
            <a:ext cx="3560089" cy="3560089"/>
          </a:xfrm>
          <a:prstGeom prst="rect">
            <a:avLst/>
          </a:prstGeom>
        </p:spPr>
      </p:pic>
    </p:spTree>
    <p:extLst>
      <p:ext uri="{BB962C8B-B14F-4D97-AF65-F5344CB8AC3E}">
        <p14:creationId xmlns:p14="http://schemas.microsoft.com/office/powerpoint/2010/main" val="3240067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カフェタンブラースタッキング</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バンブーファイバー配合</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カラー展開：ブラック、ホワイト、カーキ、ネイビー、アンバー</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、バンブーファイバー、シリコーンゴム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φ83×126(mm)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370ml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、食品衛生検査済、本体耐熱温度</a:t>
            </a:r>
            <a:r>
              <a:rPr lang="en-US" altLang="ja-JP" sz="900" dirty="0">
                <a:latin typeface="Meiryo UI" panose="020B0604030504040204" pitchFamily="34" charset="-128"/>
                <a:ea typeface="Meiryo UI" panose="020B0604030504040204" pitchFamily="34" charset="-128"/>
              </a:rPr>
              <a:t>80℃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バンブーファイバー配合のエシカルなカフェタンブラー。ホット用の小飲み口とアイス用の大飲み口付きで、分解＆重ねてコンパクトに収納できます。オリジナルの名入れをすれば物販品に最適です。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92293A24-039C-E568-BE43-753FCA0E6890}"/>
              </a:ext>
            </a:extLst>
          </p:cNvPr>
          <p:cNvPicPr>
            <a:picLocks noChangeAspect="1"/>
          </p:cNvPicPr>
          <p:nvPr/>
        </p:nvPicPr>
        <p:blipFill>
          <a:blip r:embed="rId5"/>
          <a:stretch>
            <a:fillRect/>
          </a:stretch>
        </p:blipFill>
        <p:spPr>
          <a:xfrm>
            <a:off x="724180" y="1411148"/>
            <a:ext cx="3628910" cy="3628910"/>
          </a:xfrm>
          <a:prstGeom prst="rect">
            <a:avLst/>
          </a:prstGeom>
        </p:spPr>
      </p:pic>
    </p:spTree>
    <p:extLst>
      <p:ext uri="{BB962C8B-B14F-4D97-AF65-F5344CB8AC3E}">
        <p14:creationId xmlns:p14="http://schemas.microsoft.com/office/powerpoint/2010/main" val="192693912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666</TotalTime>
  <Words>2868</Words>
  <Application>Microsoft Office PowerPoint</Application>
  <PresentationFormat>画面に合わせる (4:3)</PresentationFormat>
  <Paragraphs>468</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245</cp:revision>
  <cp:lastPrinted>2021-07-20T08:57:41Z</cp:lastPrinted>
  <dcterms:created xsi:type="dcterms:W3CDTF">2021-06-21T09:41:39Z</dcterms:created>
  <dcterms:modified xsi:type="dcterms:W3CDTF">2024-08-07T05:51:11Z</dcterms:modified>
</cp:coreProperties>
</file>