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35"/>
  </p:notesMasterIdLst>
  <p:sldIdLst>
    <p:sldId id="256" r:id="rId3"/>
    <p:sldId id="257" r:id="rId4"/>
    <p:sldId id="258" r:id="rId5"/>
    <p:sldId id="259"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74"/>
  </p:normalViewPr>
  <p:slideViewPr>
    <p:cSldViewPr snapToGrid="0" snapToObjects="1">
      <p:cViewPr varScale="1">
        <p:scale>
          <a:sx n="84" d="100"/>
          <a:sy n="84" d="100"/>
        </p:scale>
        <p:origin x="660"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PlaceHolder 1"/>
          <p:cNvSpPr>
            <a:spLocks noGrp="1" noRot="1" noChangeAspect="1"/>
          </p:cNvSpPr>
          <p:nvPr>
            <p:ph type="sldImg"/>
          </p:nvPr>
        </p:nvSpPr>
        <p:spPr>
          <a:xfrm>
            <a:off x="1371600" y="1143000"/>
            <a:ext cx="4114800" cy="3086100"/>
          </a:xfrm>
          <a:prstGeom prst="rect">
            <a:avLst/>
          </a:prstGeom>
          <a:ln w="0">
            <a:noFill/>
          </a:ln>
        </p:spPr>
      </p:sp>
      <p:sp>
        <p:nvSpPr>
          <p:cNvPr id="81"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n-US" sz="2000" b="0" strike="noStrike" spc="-1">
              <a:latin typeface="Arial"/>
            </a:endParaRPr>
          </a:p>
        </p:txBody>
      </p:sp>
      <p:sp>
        <p:nvSpPr>
          <p:cNvPr id="82" name="PlaceHolder 3"/>
          <p:cNvSpPr>
            <a:spLocks noGrp="1"/>
          </p:cNvSpPr>
          <p:nvPr>
            <p:ph type="sldNum"/>
          </p:nvPr>
        </p:nvSpPr>
        <p:spPr>
          <a:xfrm>
            <a:off x="3884760" y="8685360"/>
            <a:ext cx="2971440" cy="458280"/>
          </a:xfrm>
          <a:prstGeom prst="rect">
            <a:avLst/>
          </a:prstGeom>
          <a:noFill/>
          <a:ln w="0">
            <a:noFill/>
          </a:ln>
        </p:spPr>
        <p:txBody>
          <a:bodyPr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E8D7F-A8AB-42DD-A537-F854AD0EF141}" type="slidenum">
              <a:rPr kumimoji="1" lang="en-US" sz="1200" b="0" i="0" u="none" strike="noStrike" kern="1200" cap="none" spc="-1" normalizeH="0" baseline="0" noProof="0">
                <a:ln>
                  <a:noFill/>
                </a:ln>
                <a:solidFill>
                  <a:prstClr val="black"/>
                </a:solidFill>
                <a:effectLst/>
                <a:uLnTx/>
                <a:uFillTx/>
                <a:latin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en-US" sz="1200" b="0" i="0" u="none" strike="noStrike" kern="1200" cap="none" spc="-1" normalizeH="0" baseline="0" noProof="0">
              <a:ln>
                <a:noFill/>
              </a:ln>
              <a:solidFill>
                <a:prstClr val="black"/>
              </a:solidFill>
              <a:effectLst/>
              <a:uLnTx/>
              <a:uFillTx/>
              <a:latin typeface="Times New Roman"/>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7541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8"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191904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0"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3993601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2"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13"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3281587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Tree>
    <p:extLst>
      <p:ext uri="{BB962C8B-B14F-4D97-AF65-F5344CB8AC3E}">
        <p14:creationId xmlns:p14="http://schemas.microsoft.com/office/powerpoint/2010/main" val="2354563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685800" y="1122480"/>
            <a:ext cx="7772040" cy="1106676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1020234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7"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18"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19"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1355213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1"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2"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3"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658309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5"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6"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7"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11551915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9"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0"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12815811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32"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3"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4"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5"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5960307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37"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8"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9"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40"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41"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42"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7687128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6726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1122480"/>
            <a:ext cx="7772040" cy="2387160"/>
          </a:xfrm>
          <a:prstGeom prst="rect">
            <a:avLst/>
          </a:prstGeom>
          <a:noFill/>
          <a:ln w="0">
            <a:noFill/>
          </a:ln>
        </p:spPr>
        <p:txBody>
          <a:bodyPr anchor="b">
            <a:noAutofit/>
          </a:bodyPr>
          <a:lstStyle/>
          <a:p>
            <a:pPr algn="ctr">
              <a:lnSpc>
                <a:spcPct val="90000"/>
              </a:lnSpc>
            </a:pPr>
            <a:r>
              <a:rPr lang="ja-JP" sz="6000" b="0" strike="noStrike" spc="-1">
                <a:solidFill>
                  <a:srgbClr val="000000"/>
                </a:solidFill>
                <a:latin typeface="Calibri Light"/>
              </a:rPr>
              <a:t>マスター タイトルの書式設定</a:t>
            </a:r>
            <a:endParaRPr lang="en-US" sz="6000" b="0" strike="noStrike" spc="-1">
              <a:solidFill>
                <a:srgbClr val="000000"/>
              </a:solidFill>
              <a:latin typeface="Calibri"/>
            </a:endParaRPr>
          </a:p>
        </p:txBody>
      </p:sp>
      <p:sp>
        <p:nvSpPr>
          <p:cNvPr id="8" name="PlaceHolder 2"/>
          <p:cNvSpPr>
            <a:spLocks noGrp="1"/>
          </p:cNvSpPr>
          <p:nvPr>
            <p:ph type="dt"/>
          </p:nvPr>
        </p:nvSpPr>
        <p:spPr>
          <a:xfrm>
            <a:off x="628560" y="6356520"/>
            <a:ext cx="2057040" cy="364680"/>
          </a:xfrm>
          <a:prstGeom prst="rect">
            <a:avLst/>
          </a:prstGeom>
          <a:noFill/>
          <a:ln w="0">
            <a:noFill/>
          </a:ln>
        </p:spPr>
        <p:txBody>
          <a:bodyPr anchor="ctr">
            <a:noAutofit/>
          </a:bodyPr>
          <a:lstStyle/>
          <a:p>
            <a:pPr>
              <a:lnSpc>
                <a:spcPct val="100000"/>
              </a:lnSpc>
            </a:pPr>
            <a:fld id="{2A9A95ED-60F8-4884-8EDA-3265CD7C26DC}" type="datetime">
              <a:rPr lang="en-US" sz="1200" b="0" strike="noStrike" spc="-1">
                <a:solidFill>
                  <a:srgbClr val="8B8B8B"/>
                </a:solidFill>
                <a:latin typeface="Calibri"/>
              </a:rPr>
              <a:t>8/6/2024</a:t>
            </a:fld>
            <a:endParaRPr lang="en-US" sz="1200" b="0" strike="noStrike" spc="-1">
              <a:latin typeface="Times New Roman"/>
            </a:endParaRPr>
          </a:p>
        </p:txBody>
      </p:sp>
      <p:sp>
        <p:nvSpPr>
          <p:cNvPr id="2" name="PlaceHolder 3"/>
          <p:cNvSpPr>
            <a:spLocks noGrp="1"/>
          </p:cNvSpPr>
          <p:nvPr>
            <p:ph type="ftr"/>
          </p:nvPr>
        </p:nvSpPr>
        <p:spPr>
          <a:xfrm>
            <a:off x="3029040" y="6356520"/>
            <a:ext cx="3085920" cy="364680"/>
          </a:xfrm>
          <a:prstGeom prst="rect">
            <a:avLst/>
          </a:prstGeom>
          <a:noFill/>
          <a:ln w="0">
            <a:noFill/>
          </a:ln>
        </p:spPr>
        <p:txBody>
          <a:bodyPr anchor="ctr">
            <a:noAutofit/>
          </a:bodyPr>
          <a:lstStyle/>
          <a:p>
            <a:endParaRPr lang="en-US" sz="2400" b="0" strike="noStrike" spc="-1">
              <a:latin typeface="Times New Roman"/>
            </a:endParaRPr>
          </a:p>
        </p:txBody>
      </p:sp>
      <p:sp>
        <p:nvSpPr>
          <p:cNvPr id="3" name="PlaceHolder 4"/>
          <p:cNvSpPr>
            <a:spLocks noGrp="1"/>
          </p:cNvSpPr>
          <p:nvPr>
            <p:ph type="sldNum"/>
          </p:nvPr>
        </p:nvSpPr>
        <p:spPr>
          <a:xfrm>
            <a:off x="6458040" y="6356520"/>
            <a:ext cx="2057040" cy="364680"/>
          </a:xfrm>
          <a:prstGeom prst="rect">
            <a:avLst/>
          </a:prstGeom>
          <a:noFill/>
          <a:ln w="0">
            <a:noFill/>
          </a:ln>
        </p:spPr>
        <p:txBody>
          <a:bodyPr anchor="ctr">
            <a:noAutofit/>
          </a:bodyPr>
          <a:lstStyle/>
          <a:p>
            <a:pPr algn="r">
              <a:lnSpc>
                <a:spcPct val="100000"/>
              </a:lnSpc>
            </a:pPr>
            <a:fld id="{C395EBE3-8AC4-4741-BFA9-4D166BF79C7D}" type="slidenum">
              <a:rPr lang="en-US" sz="1200" b="0" strike="noStrike" spc="-1">
                <a:solidFill>
                  <a:srgbClr val="8B8B8B"/>
                </a:solidFill>
                <a:latin typeface="Calibri"/>
              </a:rPr>
              <a:t>‹#›</a:t>
            </a:fld>
            <a:endParaRPr lang="en-US" sz="1200" b="0" strike="noStrike" spc="-1">
              <a:latin typeface="Times New Roman"/>
            </a:endParaRPr>
          </a:p>
        </p:txBody>
      </p:sp>
      <p:sp>
        <p:nvSpPr>
          <p:cNvPr id="4" name="正方形/長方形 7"/>
          <p:cNvSpPr/>
          <p:nvPr/>
        </p:nvSpPr>
        <p:spPr>
          <a:xfrm>
            <a:off x="279360" y="1295280"/>
            <a:ext cx="4471200" cy="5081400"/>
          </a:xfrm>
          <a:prstGeom prst="rect">
            <a:avLst/>
          </a:prstGeom>
          <a:solidFill>
            <a:schemeClr val="bg1"/>
          </a:solidFill>
          <a:ln>
            <a:noFill/>
          </a:ln>
          <a:effectLst>
            <a:outerShdw blurRad="127080" dist="50402"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5" name="正方形/長方形 8"/>
          <p:cNvSpPr/>
          <p:nvPr/>
        </p:nvSpPr>
        <p:spPr>
          <a:xfrm>
            <a:off x="281520" y="484920"/>
            <a:ext cx="8582760" cy="603000"/>
          </a:xfrm>
          <a:prstGeom prst="rect">
            <a:avLst/>
          </a:prstGeom>
          <a:gradFill rotWithShape="0">
            <a:gsLst>
              <a:gs pos="0">
                <a:srgbClr val="203864"/>
              </a:gs>
              <a:gs pos="100000">
                <a:srgbClr val="3660AB"/>
              </a:gs>
            </a:gsLst>
            <a:lin ang="0"/>
          </a:gradFill>
          <a:ln>
            <a:noFill/>
          </a:ln>
        </p:spPr>
        <p:style>
          <a:lnRef idx="2">
            <a:schemeClr val="accent1">
              <a:shade val="50000"/>
            </a:schemeClr>
          </a:lnRef>
          <a:fillRef idx="1">
            <a:schemeClr val="accent1"/>
          </a:fillRef>
          <a:effectRef idx="0">
            <a:schemeClr val="accent1"/>
          </a:effectRef>
          <a:fontRef idx="minor"/>
        </p:style>
      </p:sp>
      <p:sp>
        <p:nvSpPr>
          <p:cNvPr id="6"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ja-JP" sz="2800" b="0" strike="noStrike" spc="-1">
                <a:solidFill>
                  <a:srgbClr val="000000"/>
                </a:solidFill>
                <a:latin typeface="Calibri"/>
              </a:rPr>
              <a:t>クリックしてアウトラインのテキストを編集</a:t>
            </a:r>
            <a:endParaRPr lang="en-US" sz="2800" b="0" strike="noStrike" spc="-1">
              <a:solidFill>
                <a:srgbClr val="000000"/>
              </a:solidFill>
              <a:latin typeface="Calibri"/>
            </a:endParaRPr>
          </a:p>
          <a:p>
            <a:pPr marL="864000" lvl="1" indent="-324000">
              <a:spcBef>
                <a:spcPts val="1134"/>
              </a:spcBef>
              <a:buClr>
                <a:srgbClr val="000000"/>
              </a:buClr>
              <a:buSzPct val="75000"/>
              <a:buFont typeface="Symbol" charset="2"/>
              <a:buChar char=""/>
            </a:pPr>
            <a:r>
              <a:rPr lang="en-US" sz="2000" b="0" strike="noStrike" spc="-1">
                <a:solidFill>
                  <a:srgbClr val="000000"/>
                </a:solidFill>
                <a:latin typeface="Calibri"/>
              </a:rPr>
              <a:t>2</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Calibri"/>
              </a:rPr>
              <a:t>3</a:t>
            </a:r>
            <a:r>
              <a:rPr lang="ja-JP" sz="1800" b="0" strike="noStrike" spc="-1">
                <a:solidFill>
                  <a:srgbClr val="000000"/>
                </a:solidFill>
                <a:latin typeface="Calibri"/>
              </a:rPr>
              <a:t>レベル目のアウトライン</a:t>
            </a:r>
            <a:endParaRPr lang="en-US" sz="1800" b="0" strike="noStrike" spc="-1">
              <a:solidFill>
                <a:srgbClr val="000000"/>
              </a:solidFill>
              <a:latin typeface="Calibri"/>
            </a:endParaRPr>
          </a:p>
          <a:p>
            <a:pPr marL="1728000" lvl="3" indent="-216000">
              <a:spcBef>
                <a:spcPts val="567"/>
              </a:spcBef>
              <a:buClr>
                <a:srgbClr val="000000"/>
              </a:buClr>
              <a:buSzPct val="75000"/>
              <a:buFont typeface="Symbol" charset="2"/>
              <a:buChar char=""/>
            </a:pPr>
            <a:r>
              <a:rPr lang="en-US" sz="1800" b="0" strike="noStrike" spc="-1">
                <a:solidFill>
                  <a:srgbClr val="000000"/>
                </a:solidFill>
                <a:latin typeface="Calibri"/>
              </a:rPr>
              <a:t>4</a:t>
            </a:r>
            <a:r>
              <a:rPr lang="ja-JP" sz="1800" b="0" strike="noStrike" spc="-1">
                <a:solidFill>
                  <a:srgbClr val="000000"/>
                </a:solidFill>
                <a:latin typeface="Calibri"/>
              </a:rPr>
              <a:t>レベル目のアウトライン</a:t>
            </a:r>
            <a:endParaRPr lang="en-US" sz="1800" b="0" strike="noStrike" spc="-1">
              <a:solidFill>
                <a:srgbClr val="000000"/>
              </a:solidFill>
              <a:latin typeface="Calibri"/>
            </a:endParaRP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5</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6</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7</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p:txBody>
      </p:sp>
    </p:spTree>
    <p:extLst>
      <p:ext uri="{BB962C8B-B14F-4D97-AF65-F5344CB8AC3E}">
        <p14:creationId xmlns:p14="http://schemas.microsoft.com/office/powerpoint/2010/main" val="34411884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24.xml"/><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24.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24.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image" Target="../media/image15.jp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24.xml"/><Relationship Id="rId5" Type="http://schemas.openxmlformats.org/officeDocument/2006/relationships/image" Target="../media/image17.bmp"/><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24.xml"/><Relationship Id="rId5" Type="http://schemas.openxmlformats.org/officeDocument/2006/relationships/image" Target="../media/image18.jpe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24.xml"/><Relationship Id="rId5" Type="http://schemas.openxmlformats.org/officeDocument/2006/relationships/image" Target="../media/image19.bmp"/><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24.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24.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bmp"/><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24.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24.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24.xml"/><Relationship Id="rId5" Type="http://schemas.openxmlformats.org/officeDocument/2006/relationships/image" Target="../media/image24.jpe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24.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24.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24.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24.xml"/><Relationship Id="rId5" Type="http://schemas.openxmlformats.org/officeDocument/2006/relationships/image" Target="../media/image28.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24.xml"/><Relationship Id="rId5" Type="http://schemas.openxmlformats.org/officeDocument/2006/relationships/image" Target="../media/image29.bmp"/><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24.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24.xml"/><Relationship Id="rId5" Type="http://schemas.openxmlformats.org/officeDocument/2006/relationships/image" Target="../media/image31.jpe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5.bmp"/><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24.xml"/><Relationship Id="rId5" Type="http://schemas.openxmlformats.org/officeDocument/2006/relationships/image" Target="../media/image32.jpe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24.xml"/><Relationship Id="rId5" Type="http://schemas.openxmlformats.org/officeDocument/2006/relationships/image" Target="../media/image33.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24.xml"/><Relationship Id="rId5" Type="http://schemas.openxmlformats.org/officeDocument/2006/relationships/image" Target="../media/image3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7.jp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4.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4.xml"/><Relationship Id="rId5" Type="http://schemas.openxmlformats.org/officeDocument/2006/relationships/image" Target="../media/image9.bmp"/><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4.xml"/><Relationship Id="rId5" Type="http://schemas.openxmlformats.org/officeDocument/2006/relationships/image" Target="../media/image10.bmp"/><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11.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ポケットモバイルチャージャー</a:t>
            </a:r>
            <a:r>
              <a:rPr lang="en-US" altLang="ja-JP" sz="2000" dirty="0">
                <a:solidFill>
                  <a:schemeClr val="bg1"/>
                </a:solidFill>
                <a:latin typeface="Meiryo UI" panose="020B0604030504040204" pitchFamily="34" charset="-128"/>
                <a:ea typeface="Meiryo UI" panose="020B0604030504040204" pitchFamily="34" charset="-128"/>
              </a:rPr>
              <a:t>2200</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30×93×21mm</a:t>
            </a:r>
          </a:p>
          <a:p>
            <a:r>
              <a:rPr lang="ja-JP" altLang="en-US" sz="900">
                <a:latin typeface="Meiryo UI" panose="020B0604030504040204" pitchFamily="34" charset="-128"/>
                <a:ea typeface="Meiryo UI" panose="020B0604030504040204" pitchFamily="34" charset="-128"/>
              </a:rPr>
              <a:t>重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66</a:t>
            </a:r>
            <a:r>
              <a:rPr lang="en" altLang="ja-JP" sz="900" dirty="0">
                <a:latin typeface="Meiryo UI" panose="020B0604030504040204" pitchFamily="34" charset="-128"/>
                <a:ea typeface="Meiryo UI" panose="020B0604030504040204" pitchFamily="34" charset="-128"/>
              </a:rPr>
              <a:t>g</a:t>
            </a:r>
          </a:p>
          <a:p>
            <a:r>
              <a:rPr lang="ja-JP" altLang="en-US" sz="900">
                <a:latin typeface="Meiryo UI" panose="020B0604030504040204" pitchFamily="34" charset="-128"/>
                <a:ea typeface="Meiryo UI" panose="020B0604030504040204" pitchFamily="34" charset="-128"/>
              </a:rPr>
              <a:t>機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能：最大出力</a:t>
            </a:r>
            <a:r>
              <a:rPr lang="en-US" altLang="ja-JP" sz="900" dirty="0">
                <a:latin typeface="Meiryo UI" panose="020B0604030504040204" pitchFamily="34" charset="-128"/>
                <a:ea typeface="Meiryo UI" panose="020B0604030504040204" pitchFamily="34" charset="-128"/>
              </a:rPr>
              <a:t>1</a:t>
            </a:r>
            <a:r>
              <a:rPr lang="en" altLang="ja-JP" sz="900" dirty="0">
                <a:latin typeface="Meiryo UI" panose="020B0604030504040204" pitchFamily="34" charset="-128"/>
                <a:ea typeface="Meiryo UI" panose="020B0604030504040204" pitchFamily="34" charset="-128"/>
              </a:rPr>
              <a:t>A</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バッテリー容量</a:t>
            </a:r>
            <a:r>
              <a:rPr lang="en-US" altLang="ja-JP" sz="900" dirty="0">
                <a:latin typeface="Meiryo UI" panose="020B0604030504040204" pitchFamily="34" charset="-128"/>
                <a:ea typeface="Meiryo UI" panose="020B0604030504040204" pitchFamily="34" charset="-128"/>
              </a:rPr>
              <a:t>2200</a:t>
            </a:r>
            <a:r>
              <a:rPr lang="en" altLang="ja-JP" sz="900" dirty="0" err="1">
                <a:latin typeface="Meiryo UI" panose="020B0604030504040204" pitchFamily="34" charset="-128"/>
                <a:ea typeface="Meiryo UI" panose="020B0604030504040204" pitchFamily="34" charset="-128"/>
              </a:rPr>
              <a:t>mAh</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r>
              <a:rPr lang="en" altLang="ja-JP" sz="900" dirty="0">
                <a:latin typeface="Meiryo UI" panose="020B0604030504040204" pitchFamily="34" charset="-128"/>
                <a:ea typeface="Meiryo UI" panose="020B0604030504040204" pitchFamily="34" charset="-128"/>
              </a:rPr>
              <a:t>micro USB</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Type-C</a:t>
            </a:r>
            <a:r>
              <a:rPr lang="ja-JP" altLang="en-US" sz="900">
                <a:latin typeface="Meiryo UI" panose="020B0604030504040204" pitchFamily="34" charset="-128"/>
                <a:ea typeface="Meiryo UI" panose="020B0604030504040204" pitchFamily="34" charset="-128"/>
              </a:rPr>
              <a:t>ケーブル付属</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考：スマートフォン約</a:t>
            </a: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回充電可能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バッグの中に入れておいても邪魔にならないコンパクトな手の平サイズの、</a:t>
            </a:r>
            <a:r>
              <a:rPr lang="en-US" altLang="ja-JP" sz="1600" dirty="0">
                <a:latin typeface="Meiryo UI" panose="020B0604030504040204" pitchFamily="34" charset="-128"/>
                <a:ea typeface="Meiryo UI" panose="020B0604030504040204" pitchFamily="34" charset="-128"/>
              </a:rPr>
              <a:t>2200</a:t>
            </a:r>
            <a:r>
              <a:rPr lang="en" altLang="ja-JP" sz="1600" dirty="0" err="1">
                <a:latin typeface="Meiryo UI" panose="020B0604030504040204" pitchFamily="34" charset="-128"/>
                <a:ea typeface="Meiryo UI" panose="020B0604030504040204" pitchFamily="34" charset="-128"/>
              </a:rPr>
              <a:t>mAh</a:t>
            </a:r>
            <a:r>
              <a:rPr lang="ja-JP" altLang="en-US" sz="1600">
                <a:latin typeface="Meiryo UI" panose="020B0604030504040204" pitchFamily="34" charset="-128"/>
                <a:ea typeface="Meiryo UI" panose="020B0604030504040204" pitchFamily="34" charset="-128"/>
              </a:rPr>
              <a:t>タイプなモバイルチャージャーです。ホワイトとブラックの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色展開からお選びください。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9289816-3FB1-DB4B-B71A-E977BDA11808}"/>
              </a:ext>
            </a:extLst>
          </p:cNvPr>
          <p:cNvPicPr>
            <a:picLocks noChangeAspect="1"/>
          </p:cNvPicPr>
          <p:nvPr/>
        </p:nvPicPr>
        <p:blipFill>
          <a:blip r:embed="rId5"/>
          <a:stretch>
            <a:fillRect/>
          </a:stretch>
        </p:blipFill>
        <p:spPr>
          <a:xfrm>
            <a:off x="867784" y="1567422"/>
            <a:ext cx="3175000" cy="3175000"/>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ライトナイロン リップストップ ショルダーバッグ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カラー展開：全</a:t>
            </a:r>
            <a:r>
              <a:rPr lang="en-US" altLang="ja-JP" sz="800" dirty="0">
                <a:latin typeface="Meiryo UI" panose="020B0604030504040204" pitchFamily="34" charset="-128"/>
                <a:ea typeface="Meiryo UI" panose="020B0604030504040204" pitchFamily="34" charset="-128"/>
              </a:rPr>
              <a:t>5</a:t>
            </a:r>
            <a:r>
              <a:rPr lang="ja-JP" altLang="en-US" sz="800" dirty="0">
                <a:latin typeface="Meiryo UI" panose="020B0604030504040204" pitchFamily="34" charset="-128"/>
                <a:ea typeface="Meiryo UI" panose="020B0604030504040204" pitchFamily="34" charset="-128"/>
              </a:rPr>
              <a:t>色</a:t>
            </a:r>
          </a:p>
          <a:p>
            <a:r>
              <a:rPr lang="ja-JP" altLang="en-US" sz="800" dirty="0">
                <a:latin typeface="Meiryo UI" panose="020B0604030504040204" pitchFamily="34" charset="-128"/>
                <a:ea typeface="Meiryo UI" panose="020B0604030504040204" pitchFamily="34" charset="-128"/>
              </a:rPr>
              <a:t>素材：ナイロン</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％（リップストップ生地）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ショルダーテープ部分：ポリエステル</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a:t>
            </a:r>
          </a:p>
          <a:p>
            <a:r>
              <a:rPr lang="ja-JP" altLang="en-US" sz="800" dirty="0">
                <a:latin typeface="Meiryo UI" panose="020B0604030504040204" pitchFamily="34" charset="-128"/>
                <a:ea typeface="Meiryo UI" panose="020B0604030504040204" pitchFamily="34" charset="-128"/>
              </a:rPr>
              <a:t>サイズ：横</a:t>
            </a:r>
            <a:r>
              <a:rPr lang="en-US" altLang="ja-JP" sz="800" dirty="0">
                <a:latin typeface="Meiryo UI" panose="020B0604030504040204" pitchFamily="34" charset="-128"/>
                <a:ea typeface="Meiryo UI" panose="020B0604030504040204" pitchFamily="34" charset="-128"/>
              </a:rPr>
              <a:t>33×</a:t>
            </a:r>
            <a:r>
              <a:rPr lang="ja-JP" altLang="en-US" sz="800" dirty="0">
                <a:latin typeface="Meiryo UI" panose="020B0604030504040204" pitchFamily="34" charset="-128"/>
                <a:ea typeface="Meiryo UI" panose="020B0604030504040204" pitchFamily="34" charset="-128"/>
              </a:rPr>
              <a:t>縦</a:t>
            </a:r>
            <a:r>
              <a:rPr lang="en-US" altLang="ja-JP" sz="800" dirty="0">
                <a:latin typeface="Meiryo UI" panose="020B0604030504040204" pitchFamily="34" charset="-128"/>
                <a:ea typeface="Meiryo UI" panose="020B0604030504040204" pitchFamily="34" charset="-128"/>
              </a:rPr>
              <a:t>32×</a:t>
            </a:r>
            <a:r>
              <a:rPr lang="ja-JP" altLang="en-US" sz="800" dirty="0">
                <a:latin typeface="Meiryo UI" panose="020B0604030504040204" pitchFamily="34" charset="-128"/>
                <a:ea typeface="Meiryo UI" panose="020B0604030504040204" pitchFamily="34" charset="-128"/>
              </a:rPr>
              <a:t>奥行</a:t>
            </a:r>
            <a:r>
              <a:rPr lang="en-US" altLang="ja-JP" sz="800" dirty="0">
                <a:latin typeface="Meiryo UI" panose="020B0604030504040204" pitchFamily="34" charset="-128"/>
                <a:ea typeface="Meiryo UI" panose="020B0604030504040204" pitchFamily="34" charset="-128"/>
              </a:rPr>
              <a:t>13cm</a:t>
            </a:r>
            <a:r>
              <a:rPr lang="ja-JP" altLang="en-US" sz="800" dirty="0">
                <a:latin typeface="Meiryo UI" panose="020B0604030504040204" pitchFamily="34" charset="-128"/>
                <a:ea typeface="Meiryo UI" panose="020B0604030504040204" pitchFamily="34" charset="-128"/>
              </a:rPr>
              <a:t>、ショルダーテープの長さ</a:t>
            </a:r>
            <a:r>
              <a:rPr lang="en-US" altLang="ja-JP" sz="800" dirty="0">
                <a:latin typeface="Meiryo UI" panose="020B0604030504040204" pitchFamily="34" charset="-128"/>
                <a:ea typeface="Meiryo UI" panose="020B0604030504040204" pitchFamily="34" charset="-128"/>
              </a:rPr>
              <a:t>122cm</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素材の特性や生産の過程によって、表記サイズより誤差が生じます。あらかじめご了承ください。</a:t>
            </a:r>
          </a:p>
          <a:p>
            <a:r>
              <a:rPr lang="ja-JP" altLang="en-US" sz="800" dirty="0">
                <a:latin typeface="Meiryo UI" panose="020B0604030504040204" pitchFamily="34" charset="-128"/>
                <a:ea typeface="Meiryo UI" panose="020B0604030504040204" pitchFamily="34" charset="-128"/>
              </a:rPr>
              <a:t>容量：約</a:t>
            </a:r>
            <a:r>
              <a:rPr lang="en-US" altLang="ja-JP" sz="800" dirty="0">
                <a:latin typeface="Meiryo UI" panose="020B0604030504040204" pitchFamily="34" charset="-128"/>
                <a:ea typeface="Meiryo UI" panose="020B0604030504040204" pitchFamily="34" charset="-128"/>
              </a:rPr>
              <a:t>16L</a:t>
            </a:r>
          </a:p>
          <a:p>
            <a:r>
              <a:rPr lang="ja-JP" altLang="en-US" sz="800" dirty="0">
                <a:latin typeface="Meiryo UI" panose="020B0604030504040204" pitchFamily="34" charset="-128"/>
                <a:ea typeface="Meiryo UI" panose="020B0604030504040204" pitchFamily="34" charset="-128"/>
              </a:rPr>
              <a:t>注意事項：</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インクジェットプリントに関しての取扱注意</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この商品は前処理剤の定着が悪いため、インクジェットプリントに対応していません。</a:t>
            </a:r>
          </a:p>
          <a:p>
            <a:r>
              <a:rPr lang="ja-JP" altLang="en-US" sz="800" dirty="0">
                <a:latin typeface="Meiryo UI" panose="020B0604030504040204" pitchFamily="34" charset="-128"/>
                <a:ea typeface="Meiryo UI" panose="020B0604030504040204" pitchFamily="34" charset="-128"/>
              </a:rPr>
              <a:t>備考：</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色彩は実際と異なる場合があります。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袋口ファスナー付き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内ポケット付き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ショルダーテープの長さは調節可能（最長</a:t>
            </a:r>
            <a:r>
              <a:rPr lang="en-US" altLang="ja-JP" sz="800" dirty="0">
                <a:latin typeface="Meiryo UI" panose="020B0604030504040204" pitchFamily="34" charset="-128"/>
                <a:ea typeface="Meiryo UI" panose="020B0604030504040204" pitchFamily="34" charset="-128"/>
              </a:rPr>
              <a:t>122cm</a:t>
            </a:r>
            <a:r>
              <a:rPr lang="ja-JP" altLang="en-US" sz="800" dirty="0">
                <a:latin typeface="Meiryo UI" panose="020B0604030504040204" pitchFamily="34" charset="-128"/>
                <a:ea typeface="Meiryo UI" panose="020B0604030504040204" pitchFamily="34" charset="-128"/>
              </a:rPr>
              <a:t>） </a:t>
            </a:r>
            <a:endParaRPr lang="en-US" altLang="ja-JP" sz="8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薄くて軽い、ナイロン製リップストップ生地のショルダーバッグ。大容量なので衣類やタオルも収納可能！耐久性抜群で体にフィットさせて使えるるため、様々なスポーツシーンで活用できます。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BE298B2E-861B-7BC2-6EE9-A98CC167C56E}"/>
              </a:ext>
            </a:extLst>
          </p:cNvPr>
          <p:cNvPicPr>
            <a:picLocks noChangeAspect="1"/>
          </p:cNvPicPr>
          <p:nvPr/>
        </p:nvPicPr>
        <p:blipFill>
          <a:blip r:embed="rId5"/>
          <a:stretch>
            <a:fillRect/>
          </a:stretch>
        </p:blipFill>
        <p:spPr>
          <a:xfrm>
            <a:off x="702062" y="1340425"/>
            <a:ext cx="3703056" cy="3703056"/>
          </a:xfrm>
          <a:prstGeom prst="rect">
            <a:avLst/>
          </a:prstGeom>
        </p:spPr>
      </p:pic>
    </p:spTree>
    <p:extLst>
      <p:ext uri="{BB962C8B-B14F-4D97-AF65-F5344CB8AC3E}">
        <p14:creationId xmlns:p14="http://schemas.microsoft.com/office/powerpoint/2010/main" val="2025761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ライトナイロン リップストップ ジムサック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素材：ナイロン</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％（リップストップ生地）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丸ひも部分：ポリエステル</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35×</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44×</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10cm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35cm</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素材の特性や生産の過程によって、表記サイズより誤差が生じます。あらかじめご了承ください。</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18L</a:t>
            </a:r>
          </a:p>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インクジェットプリントに関しての取扱注意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この商品は前処理剤の定着が悪いため、インクジェットプリントに対応していません。</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色彩は実際と異なる場合があります。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内ポケット付き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耐久性に優れたナイロン製リップストップ生地の軽量ジムサック。サイドファスナー付きなので、背負ったまま物の出し入れが可能。タウンユース・スポーツ・キャンプなどシーンを選ばず使えます。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418A3167-9B8A-B0FF-BB4F-6A4494495FC2}"/>
              </a:ext>
            </a:extLst>
          </p:cNvPr>
          <p:cNvPicPr>
            <a:picLocks noChangeAspect="1"/>
          </p:cNvPicPr>
          <p:nvPr/>
        </p:nvPicPr>
        <p:blipFill>
          <a:blip r:embed="rId5"/>
          <a:stretch>
            <a:fillRect/>
          </a:stretch>
        </p:blipFill>
        <p:spPr>
          <a:xfrm>
            <a:off x="719056" y="1395741"/>
            <a:ext cx="3576307" cy="3576307"/>
          </a:xfrm>
          <a:prstGeom prst="rect">
            <a:avLst/>
          </a:prstGeom>
        </p:spPr>
      </p:pic>
    </p:spTree>
    <p:extLst>
      <p:ext uri="{BB962C8B-B14F-4D97-AF65-F5344CB8AC3E}">
        <p14:creationId xmlns:p14="http://schemas.microsoft.com/office/powerpoint/2010/main" val="524738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LED</a:t>
            </a:r>
            <a:r>
              <a:rPr lang="ja-JP" altLang="en-US" sz="2000">
                <a:solidFill>
                  <a:schemeClr val="bg1"/>
                </a:solidFill>
                <a:latin typeface="Meiryo UI" panose="020B0604030504040204" pitchFamily="34" charset="-128"/>
                <a:ea typeface="Meiryo UI" panose="020B0604030504040204" pitchFamily="34" charset="-128"/>
              </a:rPr>
              <a:t>ポータブルデスクライト ワイド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7781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W72×H128×D45(mm)</a:t>
            </a:r>
          </a:p>
          <a:p>
            <a:r>
              <a:rPr lang="ja-JP" altLang="en-US" sz="900">
                <a:latin typeface="Meiryo UI" panose="020B0604030504040204" pitchFamily="34" charset="-128"/>
                <a:ea typeface="Meiryo UI" panose="020B0604030504040204" pitchFamily="34" charset="-128"/>
              </a:rPr>
              <a:t>付属品：取説付、</a:t>
            </a:r>
            <a:r>
              <a:rPr lang="en" altLang="ja-JP" sz="900" dirty="0">
                <a:latin typeface="Meiryo UI" panose="020B0604030504040204" pitchFamily="34" charset="-128"/>
                <a:ea typeface="Meiryo UI" panose="020B0604030504040204" pitchFamily="34" charset="-128"/>
              </a:rPr>
              <a:t>USB</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DC</a:t>
            </a:r>
            <a:r>
              <a:rPr lang="ja-JP" altLang="en-US" sz="900">
                <a:latin typeface="Meiryo UI" panose="020B0604030504040204" pitchFamily="34" charset="-128"/>
                <a:ea typeface="Meiryo UI" panose="020B0604030504040204" pitchFamily="34" charset="-128"/>
              </a:rPr>
              <a:t>ケーブル付属</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1100</a:t>
            </a:r>
            <a:r>
              <a:rPr lang="en" altLang="ja-JP" sz="90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br>
              <a:rPr lang="en-US" altLang="ja-JP" sz="900" dirty="0">
                <a:latin typeface="Meiryo UI" panose="020B0604030504040204" pitchFamily="34" charset="-128"/>
                <a:ea typeface="Meiryo UI" panose="020B0604030504040204" pitchFamily="34" charset="-128"/>
              </a:rPr>
            </a:br>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考：電池は商品に含まれません</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　　　　　　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 altLang="ja-JP" sz="1600" dirty="0">
                <a:latin typeface="Meiryo UI" panose="020B0604030504040204" pitchFamily="34" charset="-128"/>
                <a:ea typeface="Meiryo UI" panose="020B0604030504040204" pitchFamily="34" charset="-128"/>
              </a:rPr>
              <a:t>USB</a:t>
            </a:r>
            <a:r>
              <a:rPr lang="ja-JP" altLang="en-US" sz="1600">
                <a:latin typeface="Meiryo UI" panose="020B0604030504040204" pitchFamily="34" charset="-128"/>
                <a:ea typeface="Meiryo UI" panose="020B0604030504040204" pitchFamily="34" charset="-128"/>
              </a:rPr>
              <a:t>電源可能でコンパクトに折りたためるため持ち歩きにも便利な</a:t>
            </a:r>
            <a:r>
              <a:rPr lang="en" altLang="ja-JP" sz="1600" dirty="0">
                <a:latin typeface="Meiryo UI" panose="020B0604030504040204" pitchFamily="34" charset="-128"/>
                <a:ea typeface="Meiryo UI" panose="020B0604030504040204" pitchFamily="34" charset="-128"/>
              </a:rPr>
              <a:t>LED</a:t>
            </a:r>
            <a:r>
              <a:rPr lang="ja-JP" altLang="en-US" sz="1600">
                <a:latin typeface="Meiryo UI" panose="020B0604030504040204" pitchFamily="34" charset="-128"/>
                <a:ea typeface="Meiryo UI" panose="020B0604030504040204" pitchFamily="34" charset="-128"/>
              </a:rPr>
              <a:t>デスクライトです。カラーバリエーションはブラックとホワイトの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色展開から選択可能。是非ご活用ください。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71007A4-503A-5097-E99D-BE34C554A73A}"/>
              </a:ext>
            </a:extLst>
          </p:cNvPr>
          <p:cNvPicPr>
            <a:picLocks noChangeAspect="1"/>
          </p:cNvPicPr>
          <p:nvPr/>
        </p:nvPicPr>
        <p:blipFill>
          <a:blip r:embed="rId5"/>
          <a:stretch>
            <a:fillRect/>
          </a:stretch>
        </p:blipFill>
        <p:spPr>
          <a:xfrm>
            <a:off x="761731" y="1445527"/>
            <a:ext cx="3560089" cy="3560089"/>
          </a:xfrm>
          <a:prstGeom prst="rect">
            <a:avLst/>
          </a:prstGeom>
        </p:spPr>
      </p:pic>
    </p:spTree>
    <p:extLst>
      <p:ext uri="{BB962C8B-B14F-4D97-AF65-F5344CB8AC3E}">
        <p14:creationId xmlns:p14="http://schemas.microsoft.com/office/powerpoint/2010/main" val="3233764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深張</a:t>
            </a:r>
            <a:r>
              <a:rPr lang="en" altLang="ja-JP" sz="2000" dirty="0">
                <a:solidFill>
                  <a:schemeClr val="bg1"/>
                </a:solidFill>
                <a:latin typeface="Meiryo UI" panose="020B0604030504040204" pitchFamily="34" charset="-128"/>
                <a:ea typeface="Meiryo UI" panose="020B0604030504040204" pitchFamily="34" charset="-128"/>
              </a:rPr>
              <a:t>UV</a:t>
            </a:r>
            <a:r>
              <a:rPr lang="ja-JP" altLang="en-US" sz="2000">
                <a:solidFill>
                  <a:schemeClr val="bg1"/>
                </a:solidFill>
                <a:latin typeface="Meiryo UI" panose="020B0604030504040204" pitchFamily="34" charset="-128"/>
                <a:ea typeface="Meiryo UI" panose="020B0604030504040204" pitchFamily="34" charset="-128"/>
              </a:rPr>
              <a:t>折リタタミ傘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スチール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：親骨</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530</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折りたたみ時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250</a:t>
            </a:r>
            <a:r>
              <a:rPr lang="en" altLang="ja-JP" sz="900" dirty="0">
                <a:latin typeface="Meiryo UI" panose="020B0604030504040204" pitchFamily="34" charset="-128"/>
                <a:ea typeface="Meiryo UI" panose="020B0604030504040204" pitchFamily="34" charset="-128"/>
              </a:rPr>
              <a:t>mm</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ネイルガード付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考：ネイビー・ブラック・ピンク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雨に体を極力濡らしたくない方におすすめの、体をすっぽりと覆えるドーム型の折りたたみ傘です。日傘としての利用も可能ですし、専用の収納袋にはオリジナル名入れもプリントできます。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104DA2EA-0163-4C4C-85DA-75401D42F39E}"/>
              </a:ext>
            </a:extLst>
          </p:cNvPr>
          <p:cNvPicPr>
            <a:picLocks noChangeAspect="1"/>
          </p:cNvPicPr>
          <p:nvPr/>
        </p:nvPicPr>
        <p:blipFill>
          <a:blip r:embed="rId5"/>
          <a:stretch>
            <a:fillRect/>
          </a:stretch>
        </p:blipFill>
        <p:spPr>
          <a:xfrm>
            <a:off x="732624" y="1370108"/>
            <a:ext cx="3658692" cy="3607016"/>
          </a:xfrm>
          <a:prstGeom prst="rect">
            <a:avLst/>
          </a:prstGeom>
        </p:spPr>
      </p:pic>
    </p:spTree>
    <p:extLst>
      <p:ext uri="{BB962C8B-B14F-4D97-AF65-F5344CB8AC3E}">
        <p14:creationId xmlns:p14="http://schemas.microsoft.com/office/powerpoint/2010/main" val="1556942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ハンズフリー</a:t>
            </a: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ファン </a:t>
            </a:r>
            <a:r>
              <a:rPr lang="en-US" altLang="ja-JP" sz="2000" dirty="0">
                <a:solidFill>
                  <a:schemeClr val="bg1"/>
                </a:solidFill>
                <a:latin typeface="Meiryo UI" panose="020B0604030504040204" pitchFamily="34" charset="-128"/>
                <a:ea typeface="Meiryo UI" panose="020B0604030504040204" pitchFamily="34" charset="-128"/>
              </a:rPr>
              <a:t>ver.2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/Φ75×50(mm) </a:t>
            </a:r>
            <a:r>
              <a:rPr lang="ja-JP" altLang="en-US" sz="900" dirty="0">
                <a:latin typeface="Meiryo UI" panose="020B0604030504040204" pitchFamily="34" charset="-128"/>
                <a:ea typeface="Meiryo UI" panose="020B0604030504040204" pitchFamily="34" charset="-128"/>
              </a:rPr>
              <a:t>ネックストラップ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860(mm)</a:t>
            </a:r>
          </a:p>
          <a:p>
            <a:r>
              <a:rPr lang="ja-JP" altLang="en-US" sz="900" dirty="0">
                <a:latin typeface="Meiryo UI" panose="020B0604030504040204" pitchFamily="34" charset="-128"/>
                <a:ea typeface="Meiryo UI" panose="020B0604030504040204" pitchFamily="34" charset="-128"/>
              </a:rPr>
              <a:t>包装：エアパッキン、紙箱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ケーブル付属、バッテリー容量</a:t>
            </a:r>
            <a:r>
              <a:rPr lang="en-US" altLang="ja-JP" sz="900" dirty="0">
                <a:latin typeface="Meiryo UI" panose="020B0604030504040204" pitchFamily="34" charset="-128"/>
                <a:ea typeface="Meiryo UI" panose="020B0604030504040204" pitchFamily="34" charset="-128"/>
              </a:rPr>
              <a:t>500mAh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首に下げてハンズフリーとしても、スタンドとしても利用可能な</a:t>
            </a:r>
            <a:r>
              <a:rPr lang="en-US" altLang="ja-JP" sz="1600" dirty="0"/>
              <a:t>USB</a:t>
            </a:r>
            <a:r>
              <a:rPr lang="ja-JP" altLang="en-US" sz="1600" dirty="0"/>
              <a:t>ファンです。コンパクトで持ち歩きにも便利なためノベルティ用としてもおすすめ。全</a:t>
            </a:r>
            <a:r>
              <a:rPr lang="en-US" altLang="ja-JP" sz="1600" dirty="0"/>
              <a:t>4</a:t>
            </a:r>
            <a:r>
              <a:rPr lang="ja-JP" altLang="en-US" sz="1600" dirty="0"/>
              <a:t>色展開からお選びいただけます。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960D13D-E9A0-52C9-49DD-F24DD3FFCB27}"/>
              </a:ext>
            </a:extLst>
          </p:cNvPr>
          <p:cNvPicPr>
            <a:picLocks noChangeAspect="1"/>
          </p:cNvPicPr>
          <p:nvPr/>
        </p:nvPicPr>
        <p:blipFill>
          <a:blip r:embed="rId5"/>
          <a:stretch>
            <a:fillRect/>
          </a:stretch>
        </p:blipFill>
        <p:spPr>
          <a:xfrm>
            <a:off x="729005" y="1350228"/>
            <a:ext cx="3700696" cy="3700696"/>
          </a:xfrm>
          <a:prstGeom prst="rect">
            <a:avLst/>
          </a:prstGeom>
        </p:spPr>
      </p:pic>
    </p:spTree>
    <p:extLst>
      <p:ext uri="{BB962C8B-B14F-4D97-AF65-F5344CB8AC3E}">
        <p14:creationId xmlns:p14="http://schemas.microsoft.com/office/powerpoint/2010/main" val="2659826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エコブランケット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再生</a:t>
            </a:r>
            <a:r>
              <a:rPr lang="en-US" altLang="ja-JP" sz="2000" dirty="0">
                <a:solidFill>
                  <a:schemeClr val="bg1"/>
                </a:solidFill>
                <a:latin typeface="Meiryo UI" panose="020B0604030504040204" pitchFamily="34" charset="-128"/>
                <a:ea typeface="Meiryo UI" panose="020B0604030504040204" pitchFamily="34" charset="-128"/>
              </a:rPr>
              <a:t>PET) </a:t>
            </a:r>
            <a:r>
              <a:rPr lang="ja-JP" altLang="en-US" sz="2000" dirty="0">
                <a:solidFill>
                  <a:schemeClr val="bg1"/>
                </a:solidFill>
                <a:latin typeface="Meiryo UI" panose="020B0604030504040204" pitchFamily="34" charset="-128"/>
                <a:ea typeface="Meiryo UI" panose="020B0604030504040204" pitchFamily="34" charset="-128"/>
              </a:rPr>
              <a:t>レギュラー 巾着付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再生</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再生</a:t>
            </a:r>
            <a:r>
              <a:rPr lang="en-US" altLang="ja-JP" sz="900" dirty="0">
                <a:latin typeface="Meiryo UI" panose="020B0604030504040204" pitchFamily="34" charset="-128"/>
                <a:ea typeface="Meiryo UI" panose="020B0604030504040204" pitchFamily="34" charset="-128"/>
              </a:rPr>
              <a:t>PET)</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900×650(mm)</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220×290(mm)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回収されたペットボトルを原料にした再生</a:t>
            </a:r>
            <a:r>
              <a:rPr lang="en-US" altLang="ja-JP" sz="1600" dirty="0"/>
              <a:t>PET100</a:t>
            </a:r>
            <a:r>
              <a:rPr lang="ja-JP" altLang="en-US" sz="1600" dirty="0"/>
              <a:t>％のフリースブランケットです。持ち歩きに便利な巾着付きでシンプルなアイテムのためジェンダーレスで活用できます。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4CDCE8B-61D7-F3A5-94A4-8D6DE3B2ABCE}"/>
              </a:ext>
            </a:extLst>
          </p:cNvPr>
          <p:cNvPicPr>
            <a:picLocks noChangeAspect="1"/>
          </p:cNvPicPr>
          <p:nvPr/>
        </p:nvPicPr>
        <p:blipFill>
          <a:blip r:embed="rId5"/>
          <a:stretch>
            <a:fillRect/>
          </a:stretch>
        </p:blipFill>
        <p:spPr>
          <a:xfrm>
            <a:off x="659432" y="1359836"/>
            <a:ext cx="3664234" cy="3664234"/>
          </a:xfrm>
          <a:prstGeom prst="rect">
            <a:avLst/>
          </a:prstGeom>
        </p:spPr>
      </p:pic>
    </p:spTree>
    <p:extLst>
      <p:ext uri="{BB962C8B-B14F-4D97-AF65-F5344CB8AC3E}">
        <p14:creationId xmlns:p14="http://schemas.microsoft.com/office/powerpoint/2010/main" val="544307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ライトナイロン リップストップ メッシュ トートバッグ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カラー展開	</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endParaRPr lang="ja-JP" altLang="en-US"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a:t>
            </a:r>
            <a:r>
              <a:rPr lang="ja-JP" altLang="en-US" sz="900" dirty="0">
                <a:latin typeface="Meiryo UI" panose="020B0604030504040204" pitchFamily="34" charset="-128"/>
                <a:ea typeface="Meiryo UI" panose="020B0604030504040204" pitchFamily="34" charset="-128"/>
              </a:rPr>
              <a:t>：ナイロン</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％（リップストップ生地）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メッシュ部分：ポリエステル</a:t>
            </a:r>
            <a:r>
              <a:rPr lang="en-US" altLang="ja-JP" sz="900" dirty="0">
                <a:latin typeface="Meiryo UI" panose="020B0604030504040204" pitchFamily="34" charset="-128"/>
                <a:ea typeface="Meiryo UI" panose="020B0604030504040204" pitchFamily="34" charset="-128"/>
              </a:rPr>
              <a:t>100%</a:t>
            </a:r>
          </a:p>
          <a:p>
            <a:pPr>
              <a:tabLst>
                <a:tab pos="542925" algn="l"/>
                <a:tab pos="715963" algn="l"/>
              </a:tabLst>
            </a:pPr>
            <a:r>
              <a:rPr lang="ja-JP" altLang="en-US" sz="900" b="1" i="0" dirty="0">
                <a:solidFill>
                  <a:srgbClr val="333333"/>
                </a:solidFill>
                <a:effectLst/>
                <a:highlight>
                  <a:srgbClr val="FFFFFF"/>
                </a:highlight>
                <a:latin typeface="-apple-system"/>
              </a:rPr>
              <a:t>サイズ</a:t>
            </a:r>
            <a:r>
              <a:rPr lang="ja-JP" altLang="en-US" sz="900" dirty="0">
                <a:latin typeface="Meiryo UI" panose="020B0604030504040204" pitchFamily="34" charset="-128"/>
                <a:ea typeface="Meiryo UI" panose="020B0604030504040204" pitchFamily="34" charset="-128"/>
              </a:rPr>
              <a:t>： </a:t>
            </a:r>
            <a:r>
              <a:rPr lang="ja-JP" altLang="en-US" sz="900" spc="200" dirty="0">
                <a:latin typeface="Meiryo UI" panose="020B0604030504040204" pitchFamily="34" charset="-128"/>
                <a:ea typeface="Meiryo UI" panose="020B0604030504040204" pitchFamily="34" charset="-128"/>
              </a:rPr>
              <a:t> 横</a:t>
            </a:r>
            <a:r>
              <a:rPr lang="en-US" altLang="ja-JP" sz="900" spc="200" dirty="0">
                <a:latin typeface="Meiryo UI" panose="020B0604030504040204" pitchFamily="34" charset="-128"/>
                <a:ea typeface="Meiryo UI" panose="020B0604030504040204" pitchFamily="34" charset="-128"/>
              </a:rPr>
              <a:t>30×</a:t>
            </a:r>
            <a:r>
              <a:rPr lang="ja-JP" altLang="en-US" sz="900" spc="200" dirty="0">
                <a:latin typeface="Meiryo UI" panose="020B0604030504040204" pitchFamily="34" charset="-128"/>
                <a:ea typeface="Meiryo UI" panose="020B0604030504040204" pitchFamily="34" charset="-128"/>
              </a:rPr>
              <a:t>縦</a:t>
            </a:r>
            <a:r>
              <a:rPr lang="en-US" altLang="ja-JP" sz="900" spc="200" dirty="0">
                <a:latin typeface="Meiryo UI" panose="020B0604030504040204" pitchFamily="34" charset="-128"/>
                <a:ea typeface="Meiryo UI" panose="020B0604030504040204" pitchFamily="34" charset="-128"/>
              </a:rPr>
              <a:t>35×</a:t>
            </a:r>
            <a:r>
              <a:rPr lang="ja-JP" altLang="en-US" sz="900" spc="200" dirty="0">
                <a:latin typeface="Meiryo UI" panose="020B0604030504040204" pitchFamily="34" charset="-128"/>
                <a:ea typeface="Meiryo UI" panose="020B0604030504040204" pitchFamily="34" charset="-128"/>
              </a:rPr>
              <a:t>奥行</a:t>
            </a:r>
            <a:r>
              <a:rPr lang="en-US" altLang="ja-JP" sz="900" spc="200" dirty="0">
                <a:latin typeface="Meiryo UI" panose="020B0604030504040204" pitchFamily="34" charset="-128"/>
                <a:ea typeface="Meiryo UI" panose="020B0604030504040204" pitchFamily="34" charset="-128"/>
              </a:rPr>
              <a:t>13cm</a:t>
            </a:r>
            <a:r>
              <a:rPr lang="ja-JP" altLang="en-US" sz="900" spc="200" dirty="0">
                <a:latin typeface="Meiryo UI" panose="020B0604030504040204" pitchFamily="34" charset="-128"/>
                <a:ea typeface="Meiryo UI" panose="020B0604030504040204" pitchFamily="34" charset="-128"/>
              </a:rPr>
              <a:t>、持ち手の長さ</a:t>
            </a:r>
            <a:r>
              <a:rPr lang="en-US" altLang="ja-JP" sz="900" spc="200" dirty="0">
                <a:latin typeface="Meiryo UI" panose="020B0604030504040204" pitchFamily="34" charset="-128"/>
                <a:ea typeface="Meiryo UI" panose="020B0604030504040204" pitchFamily="34" charset="-128"/>
              </a:rPr>
              <a:t>59cm</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素材の特性や生産の過程によって、表記サイズより誤差が生じます。あらかじめご了承ください。</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dirty="0">
                <a:latin typeface="Meiryo UI" panose="020B0604030504040204" pitchFamily="34" charset="-128"/>
                <a:ea typeface="Meiryo UI" panose="020B0604030504040204" pitchFamily="34" charset="-128"/>
              </a:rPr>
              <a:t>容量：約</a:t>
            </a:r>
            <a:r>
              <a:rPr lang="en-US" altLang="ja-JP" sz="900">
                <a:latin typeface="Meiryo UI" panose="020B0604030504040204" pitchFamily="34" charset="-128"/>
                <a:ea typeface="Meiryo UI" panose="020B0604030504040204" pitchFamily="34" charset="-128"/>
              </a:rPr>
              <a:t>19L</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ナイロン</a:t>
            </a:r>
            <a:r>
              <a:rPr lang="en-US" altLang="ja-JP" sz="1600" b="0" i="0" dirty="0">
                <a:solidFill>
                  <a:srgbClr val="333333"/>
                </a:solidFill>
                <a:effectLst/>
                <a:latin typeface="-apple-system"/>
              </a:rPr>
              <a:t>100%</a:t>
            </a:r>
            <a:r>
              <a:rPr lang="ja-JP" altLang="en-US" sz="1600" b="0" i="0" dirty="0">
                <a:solidFill>
                  <a:srgbClr val="333333"/>
                </a:solidFill>
                <a:effectLst/>
                <a:latin typeface="-apple-system"/>
              </a:rPr>
              <a:t>のリップストップ生地と、メッシュを組合わせたトートバッグ。</a:t>
            </a:r>
            <a:r>
              <a:rPr lang="en-US" altLang="ja-JP" sz="1600" b="0" i="0" dirty="0">
                <a:solidFill>
                  <a:srgbClr val="333333"/>
                </a:solidFill>
                <a:effectLst/>
                <a:latin typeface="-apple-system"/>
              </a:rPr>
              <a:t>A4</a:t>
            </a:r>
            <a:r>
              <a:rPr lang="ja-JP" altLang="en-US" sz="1600" b="0" i="0" dirty="0">
                <a:solidFill>
                  <a:srgbClr val="333333"/>
                </a:solidFill>
                <a:effectLst/>
                <a:latin typeface="-apple-system"/>
              </a:rPr>
              <a:t>サイズの本などもしっかり収納できて、持ち手が長めで肩掛けしやすくデイリーユースにピッタリです。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3" name="Picture 19">
            <a:extLst>
              <a:ext uri="{FF2B5EF4-FFF2-40B4-BE49-F238E27FC236}">
                <a16:creationId xmlns:a16="http://schemas.microsoft.com/office/drawing/2014/main" id="{89CF0B99-373D-AD99-E6F0-8670098A78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186" y="1427168"/>
            <a:ext cx="3577188" cy="3577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130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14.3</a:t>
            </a:r>
            <a:r>
              <a:rPr lang="ja-JP" altLang="en-US" sz="2000" dirty="0">
                <a:solidFill>
                  <a:schemeClr val="bg1"/>
                </a:solidFill>
                <a:latin typeface="Meiryo UI" panose="020B0604030504040204" pitchFamily="34" charset="-128"/>
                <a:ea typeface="Meiryo UI" panose="020B0604030504040204" pitchFamily="34" charset="-128"/>
              </a:rPr>
              <a:t>オンス キャンバス トートバッグ</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大</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 </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％（キャンバス）、ナチュラル：</a:t>
            </a:r>
            <a:r>
              <a:rPr lang="en-US" altLang="ja-JP" sz="900" dirty="0">
                <a:latin typeface="Meiryo UI" panose="020B0604030504040204" pitchFamily="34" charset="-128"/>
                <a:ea typeface="Meiryo UI" panose="020B0604030504040204" pitchFamily="34" charset="-128"/>
              </a:rPr>
              <a:t>405g/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12.0oz/yd2</a:t>
            </a:r>
            <a:r>
              <a:rPr lang="ja-JP" altLang="en-US" sz="900" dirty="0">
                <a:latin typeface="Meiryo UI" panose="020B0604030504040204" pitchFamily="34" charset="-128"/>
                <a:ea typeface="Meiryo UI" panose="020B0604030504040204" pitchFamily="34" charset="-128"/>
              </a:rPr>
              <a:t>、カラー：</a:t>
            </a:r>
            <a:r>
              <a:rPr lang="en-US" altLang="ja-JP" sz="900" dirty="0">
                <a:latin typeface="Meiryo UI" panose="020B0604030504040204" pitchFamily="34" charset="-128"/>
                <a:ea typeface="Meiryo UI" panose="020B0604030504040204" pitchFamily="34" charset="-128"/>
              </a:rPr>
              <a:t>390g/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11.5oz/yd2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390×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350×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100mm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550mm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13L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肩がけもできる長めの持ち手と、</a:t>
            </a:r>
            <a:r>
              <a:rPr lang="en-US" altLang="ja-JP" sz="1600" dirty="0"/>
              <a:t>14.3</a:t>
            </a:r>
            <a:r>
              <a:rPr lang="ja-JP" altLang="en-US" sz="1600" dirty="0"/>
              <a:t>オンスの厚手で耐久性に優れたキャンバス素材がお買い物などの普段使いに非常に便利なトートバッグです。</a:t>
            </a:r>
            <a:r>
              <a:rPr lang="en-US" altLang="ja-JP" sz="1600" dirty="0"/>
              <a:t>7</a:t>
            </a:r>
            <a:r>
              <a:rPr lang="ja-JP" altLang="en-US" sz="1600" dirty="0"/>
              <a:t>色のカラー展開も魅力的。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C2AC109-D2DF-ABB3-9F74-D1FEAA7B4DF3}"/>
              </a:ext>
            </a:extLst>
          </p:cNvPr>
          <p:cNvPicPr>
            <a:picLocks noChangeAspect="1"/>
          </p:cNvPicPr>
          <p:nvPr/>
        </p:nvPicPr>
        <p:blipFill>
          <a:blip r:embed="rId5"/>
          <a:stretch>
            <a:fillRect/>
          </a:stretch>
        </p:blipFill>
        <p:spPr>
          <a:xfrm>
            <a:off x="739002" y="1391736"/>
            <a:ext cx="3560089" cy="3560089"/>
          </a:xfrm>
          <a:prstGeom prst="rect">
            <a:avLst/>
          </a:prstGeom>
        </p:spPr>
      </p:pic>
    </p:spTree>
    <p:extLst>
      <p:ext uri="{BB962C8B-B14F-4D97-AF65-F5344CB8AC3E}">
        <p14:creationId xmlns:p14="http://schemas.microsoft.com/office/powerpoint/2010/main" val="2515681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クルリト コンパクトクーラー巾着バッグ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サイズ：本体／約</a:t>
            </a:r>
            <a:r>
              <a:rPr lang="en-US" altLang="ja-JP" sz="900" dirty="0">
                <a:latin typeface="Meiryo UI" panose="020B0604030504040204" pitchFamily="34" charset="-128"/>
                <a:ea typeface="Meiryo UI" panose="020B0604030504040204" pitchFamily="34" charset="-128"/>
              </a:rPr>
              <a:t>W370×H350×D140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）・持ち手／約</a:t>
            </a:r>
            <a:r>
              <a:rPr lang="en-US" altLang="ja-JP" sz="900" dirty="0">
                <a:latin typeface="Meiryo UI" panose="020B0604030504040204" pitchFamily="34" charset="-128"/>
                <a:ea typeface="Meiryo UI" panose="020B0604030504040204" pitchFamily="34" charset="-128"/>
              </a:rPr>
              <a:t>W35×H400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9L</a:t>
            </a:r>
          </a:p>
          <a:p>
            <a:r>
              <a:rPr lang="ja-JP" altLang="en-US" sz="900" dirty="0">
                <a:latin typeface="Meiryo UI" panose="020B0604030504040204" pitchFamily="34" charset="-128"/>
                <a:ea typeface="Meiryo UI" panose="020B0604030504040204" pitchFamily="34" charset="-128"/>
              </a:rPr>
              <a:t>備考：加工時内職</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入れを選択いただいた場合、ゴムは留めずに折りたたみ、</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袋に入れた状態での納品になります。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dirty="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コンパクトに畳んで鞄に忍ばせることができる、軽くてコンパクトなのに保冷力ばっちりな巾着バッグ。口元をリボン結びすれば見た目もかわいく、ワンハンドルでオシャレに持つことができます。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0" name="図 69">
            <a:extLst>
              <a:ext uri="{FF2B5EF4-FFF2-40B4-BE49-F238E27FC236}">
                <a16:creationId xmlns:a16="http://schemas.microsoft.com/office/drawing/2014/main" id="{09A8B9F1-02D5-62AF-072C-CDA0CD52484B}"/>
              </a:ext>
            </a:extLst>
          </p:cNvPr>
          <p:cNvPicPr>
            <a:picLocks noChangeAspect="1"/>
          </p:cNvPicPr>
          <p:nvPr/>
        </p:nvPicPr>
        <p:blipFill>
          <a:blip r:embed="rId5"/>
          <a:stretch>
            <a:fillRect/>
          </a:stretch>
        </p:blipFill>
        <p:spPr>
          <a:xfrm>
            <a:off x="682930" y="1367292"/>
            <a:ext cx="3683632" cy="3683632"/>
          </a:xfrm>
          <a:prstGeom prst="rect">
            <a:avLst/>
          </a:prstGeom>
        </p:spPr>
      </p:pic>
    </p:spTree>
    <p:extLst>
      <p:ext uri="{BB962C8B-B14F-4D97-AF65-F5344CB8AC3E}">
        <p14:creationId xmlns:p14="http://schemas.microsoft.com/office/powerpoint/2010/main" val="2712554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リップコンパクト アクティブポーチ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1202510"/>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カラー展開：全</a:t>
            </a:r>
            <a:r>
              <a:rPr lang="en-US" altLang="ja-JP" sz="800" dirty="0">
                <a:latin typeface="Meiryo UI" panose="020B0604030504040204" pitchFamily="34" charset="-128"/>
                <a:ea typeface="Meiryo UI" panose="020B0604030504040204" pitchFamily="34" charset="-128"/>
              </a:rPr>
              <a:t>4</a:t>
            </a:r>
            <a:r>
              <a:rPr lang="ja-JP" altLang="en-US" sz="800" dirty="0">
                <a:latin typeface="Meiryo UI" panose="020B0604030504040204" pitchFamily="34" charset="-128"/>
                <a:ea typeface="Meiryo UI" panose="020B0604030504040204" pitchFamily="34" charset="-128"/>
              </a:rPr>
              <a:t>色</a:t>
            </a:r>
          </a:p>
          <a:p>
            <a:r>
              <a:rPr lang="ja-JP" altLang="en-US" sz="800" dirty="0">
                <a:latin typeface="Meiryo UI" panose="020B0604030504040204" pitchFamily="34" charset="-128"/>
                <a:ea typeface="Meiryo UI" panose="020B0604030504040204" pitchFamily="34" charset="-128"/>
              </a:rPr>
              <a:t>素材：</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ストラップ：ポリエステル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リップストップ</a:t>
            </a:r>
          </a:p>
          <a:p>
            <a:r>
              <a:rPr lang="ja-JP" altLang="en-US" sz="800" dirty="0">
                <a:latin typeface="Meiryo UI" panose="020B0604030504040204" pitchFamily="34" charset="-128"/>
                <a:ea typeface="Meiryo UI" panose="020B0604030504040204" pitchFamily="34" charset="-128"/>
              </a:rPr>
              <a:t>サイズ：</a:t>
            </a:r>
            <a:r>
              <a:rPr lang="en-US" altLang="ja-JP" sz="800" dirty="0">
                <a:latin typeface="Meiryo UI" panose="020B0604030504040204" pitchFamily="34" charset="-128"/>
                <a:ea typeface="Meiryo UI" panose="020B0604030504040204" pitchFamily="34" charset="-128"/>
              </a:rPr>
              <a:t>W30.5×H13.5cm</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ストラップ</a:t>
            </a:r>
            <a:r>
              <a:rPr lang="en-US" altLang="ja-JP" sz="800" dirty="0">
                <a:latin typeface="Meiryo UI" panose="020B0604030504040204" pitchFamily="34" charset="-128"/>
                <a:ea typeface="Meiryo UI" panose="020B0604030504040204" pitchFamily="34" charset="-128"/>
              </a:rPr>
              <a:t>88cm</a:t>
            </a:r>
            <a:r>
              <a:rPr lang="ja-JP" altLang="en-US" sz="800" dirty="0">
                <a:latin typeface="Meiryo UI" panose="020B0604030504040204" pitchFamily="34" charset="-128"/>
                <a:ea typeface="Meiryo UI" panose="020B0604030504040204" pitchFamily="34" charset="-128"/>
              </a:rPr>
              <a:t>（調節可能）</a:t>
            </a:r>
          </a:p>
          <a:p>
            <a:r>
              <a:rPr lang="ja-JP" altLang="en-US" sz="800" dirty="0">
                <a:latin typeface="Meiryo UI" panose="020B0604030504040204" pitchFamily="34" charset="-128"/>
                <a:ea typeface="Meiryo UI" panose="020B0604030504040204" pitchFamily="34" charset="-128"/>
              </a:rPr>
              <a:t>容量：約</a:t>
            </a:r>
            <a:r>
              <a:rPr lang="en-US" altLang="ja-JP" sz="800" dirty="0">
                <a:latin typeface="Meiryo UI" panose="020B0604030504040204" pitchFamily="34" charset="-128"/>
                <a:ea typeface="Meiryo UI" panose="020B0604030504040204" pitchFamily="34" charset="-128"/>
              </a:rPr>
              <a:t>1L</a:t>
            </a:r>
          </a:p>
          <a:p>
            <a:r>
              <a:rPr lang="ja-JP" altLang="en-US" sz="800" dirty="0">
                <a:latin typeface="Meiryo UI" panose="020B0604030504040204" pitchFamily="34" charset="-128"/>
                <a:ea typeface="Meiryo UI" panose="020B0604030504040204" pitchFamily="34" charset="-128"/>
              </a:rPr>
              <a:t>機能：</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はっ水機能</a:t>
            </a:r>
          </a:p>
          <a:p>
            <a:r>
              <a:rPr lang="ja-JP" altLang="en-US" sz="800" dirty="0">
                <a:latin typeface="Meiryo UI" panose="020B0604030504040204" pitchFamily="34" charset="-128"/>
                <a:ea typeface="Meiryo UI" panose="020B0604030504040204" pitchFamily="34" charset="-128"/>
              </a:rPr>
              <a:t>注意事項：</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素材の特性上</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熱をかけると縮む場合がございます。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ポリエステル素材の染色には分散染料を用いている為、熱加工によりブリードを起こす可能性がございます。お取り扱いにはご注意ください。</a:t>
            </a:r>
          </a:p>
          <a:p>
            <a:r>
              <a:rPr lang="ja-JP" altLang="en-US" sz="800" dirty="0">
                <a:latin typeface="Meiryo UI" panose="020B0604030504040204" pitchFamily="34" charset="-128"/>
                <a:ea typeface="Meiryo UI" panose="020B0604030504040204" pitchFamily="34" charset="-128"/>
              </a:rPr>
              <a:t>備考：</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袋口ファスナー付き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背面ポケット付き </a:t>
            </a:r>
            <a:endParaRPr lang="en-US" altLang="ja-JP" sz="8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引き裂けに強いリップストップ生地を使ったコンパクトなアクティブポーチ。性別を問わず使えるシンプルな形状で、ウエストバッグや、斜め掛けでボディバッグとしても使えてとても便利です。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19" name="図 118">
            <a:extLst>
              <a:ext uri="{FF2B5EF4-FFF2-40B4-BE49-F238E27FC236}">
                <a16:creationId xmlns:a16="http://schemas.microsoft.com/office/drawing/2014/main" id="{C11605C7-6A73-EC57-BAA9-F2341719BA05}"/>
              </a:ext>
            </a:extLst>
          </p:cNvPr>
          <p:cNvPicPr>
            <a:picLocks noChangeAspect="1"/>
          </p:cNvPicPr>
          <p:nvPr/>
        </p:nvPicPr>
        <p:blipFill>
          <a:blip r:embed="rId5"/>
          <a:stretch>
            <a:fillRect/>
          </a:stretch>
        </p:blipFill>
        <p:spPr>
          <a:xfrm>
            <a:off x="737584" y="1411149"/>
            <a:ext cx="3560900" cy="3560900"/>
          </a:xfrm>
          <a:prstGeom prst="rect">
            <a:avLst/>
          </a:prstGeom>
        </p:spPr>
      </p:pic>
    </p:spTree>
    <p:extLst>
      <p:ext uri="{BB962C8B-B14F-4D97-AF65-F5344CB8AC3E}">
        <p14:creationId xmlns:p14="http://schemas.microsoft.com/office/powerpoint/2010/main" val="3540712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タブレットケース </a:t>
            </a:r>
            <a:endParaRPr lang="en-US" altLang="ja-JP"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カラー展開：グレー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スモークピンク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ネイビー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ブラック</a:t>
            </a:r>
          </a:p>
          <a:p>
            <a:r>
              <a:rPr lang="ja-JP" altLang="en-US" sz="900" dirty="0">
                <a:latin typeface="Meiryo UI" panose="020B0604030504040204" pitchFamily="34" charset="-128"/>
                <a:ea typeface="Meiryo UI" panose="020B0604030504040204" pitchFamily="34" charset="-128"/>
              </a:rPr>
              <a:t>素材：ポリエステル 他</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285×220×20(mm)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備考：参考収納寸法</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280×214×40(mm) 12.9</a:t>
            </a:r>
            <a:r>
              <a:rPr lang="ja-JP" altLang="en-US" sz="900" dirty="0">
                <a:latin typeface="Meiryo UI" panose="020B0604030504040204" pitchFamily="34" charset="-128"/>
                <a:ea typeface="Meiryo UI" panose="020B0604030504040204" pitchFamily="34" charset="-128"/>
              </a:rPr>
              <a:t>インチタブレット</a:t>
            </a:r>
            <a:r>
              <a:rPr lang="en-US" altLang="ja-JP" sz="900" dirty="0">
                <a:latin typeface="Meiryo UI" panose="020B0604030504040204" pitchFamily="34" charset="-128"/>
                <a:ea typeface="Meiryo UI" panose="020B0604030504040204" pitchFamily="34" charset="-128"/>
              </a:rPr>
              <a:t>PC</a:t>
            </a:r>
            <a:r>
              <a:rPr lang="ja-JP" altLang="en-US" sz="900" dirty="0">
                <a:latin typeface="Meiryo UI" panose="020B0604030504040204" pitchFamily="34" charset="-128"/>
                <a:ea typeface="Meiryo UI" panose="020B0604030504040204" pitchFamily="34" charset="-128"/>
              </a:rPr>
              <a:t>まで対応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参考値のため、寸法内でも形状によっては収納できない場合がございます。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素材の特性上、商品ごとに色など若干の誤差が生じる場合があります。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L</a:t>
            </a:r>
            <a:r>
              <a:rPr lang="ja-JP" altLang="en-US" sz="1600" dirty="0">
                <a:latin typeface="Meiryo UI" panose="020B0604030504040204" pitchFamily="34" charset="-128"/>
                <a:ea typeface="Meiryo UI" panose="020B0604030504040204" pitchFamily="34" charset="-128"/>
              </a:rPr>
              <a:t>字で開け閉めできるファスナーが非常に使いやすいタブレットケースです。ペンや充電ケーブルなどを収納できる外ポケット付き。ビジネスでも利用できるシンプルデザインも◎！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552BD186-D2E2-7CF4-90B1-1AACF8F11EF6}"/>
              </a:ext>
            </a:extLst>
          </p:cNvPr>
          <p:cNvPicPr>
            <a:picLocks noChangeAspect="1"/>
          </p:cNvPicPr>
          <p:nvPr/>
        </p:nvPicPr>
        <p:blipFill>
          <a:blip r:embed="rId5"/>
          <a:stretch>
            <a:fillRect/>
          </a:stretch>
        </p:blipFill>
        <p:spPr>
          <a:xfrm>
            <a:off x="807750" y="1459815"/>
            <a:ext cx="3421380" cy="3421380"/>
          </a:xfrm>
          <a:prstGeom prst="rect">
            <a:avLst/>
          </a:prstGeom>
        </p:spPr>
      </p:pic>
    </p:spTree>
    <p:extLst>
      <p:ext uri="{BB962C8B-B14F-4D97-AF65-F5344CB8AC3E}">
        <p14:creationId xmlns:p14="http://schemas.microsoft.com/office/powerpoint/2010/main" val="10262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ナイロン ポケッタブルエコバッグ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素材：ナイロン</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400×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580×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60mm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230mm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15L</a:t>
            </a:r>
          </a:p>
          <a:p>
            <a:r>
              <a:rPr lang="ja-JP" altLang="en-US" sz="900" dirty="0">
                <a:latin typeface="Meiryo UI" panose="020B0604030504040204" pitchFamily="34" charset="-128"/>
                <a:ea typeface="Meiryo UI" panose="020B0604030504040204" pitchFamily="34" charset="-128"/>
              </a:rPr>
              <a:t>備考：内袋（巾着タイプ）紐留め付き。カラビナ付き。ポケッタブルで内袋に収納可能｜収納後のサイズ：約</a:t>
            </a:r>
            <a:r>
              <a:rPr lang="en-US" altLang="ja-JP" sz="900" dirty="0">
                <a:latin typeface="Meiryo UI" panose="020B0604030504040204" pitchFamily="34" charset="-128"/>
                <a:ea typeface="Meiryo UI" panose="020B0604030504040204" pitchFamily="34" charset="-128"/>
              </a:rPr>
              <a:t>9cm×10cm</a:t>
            </a:r>
            <a:r>
              <a:rPr lang="ja-JP" altLang="en-US" sz="900" dirty="0">
                <a:latin typeface="Meiryo UI" panose="020B0604030504040204" pitchFamily="34" charset="-128"/>
                <a:ea typeface="Meiryo UI" panose="020B0604030504040204" pitchFamily="34" charset="-128"/>
              </a:rPr>
              <a:t>。はっ水機能。◎素材の特性上、熱をかけると縮む場合がございます。◎ポリエステル素材の染色には分散染料を用いている為、熱加工によりブリードを起こす可能性がございます。お取り扱いにはご注意ください。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ポケッタブルで内側に手軽に収納可能な、軽量で耐久性にも優れたナイロン製のエコバッグです。ビビットで発色の良いカラーバリエーションも魅力的でノベルティ用にもおすすめ。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75AF847-064E-6CDB-14F0-B5EF35BF0AA9}"/>
              </a:ext>
            </a:extLst>
          </p:cNvPr>
          <p:cNvPicPr>
            <a:picLocks noChangeAspect="1"/>
          </p:cNvPicPr>
          <p:nvPr/>
        </p:nvPicPr>
        <p:blipFill>
          <a:blip r:embed="rId5"/>
          <a:stretch>
            <a:fillRect/>
          </a:stretch>
        </p:blipFill>
        <p:spPr>
          <a:xfrm>
            <a:off x="731951" y="1378787"/>
            <a:ext cx="3619649" cy="3619649"/>
          </a:xfrm>
          <a:prstGeom prst="rect">
            <a:avLst/>
          </a:prstGeom>
        </p:spPr>
      </p:pic>
    </p:spTree>
    <p:extLst>
      <p:ext uri="{BB962C8B-B14F-4D97-AF65-F5344CB8AC3E}">
        <p14:creationId xmlns:p14="http://schemas.microsoft.com/office/powerpoint/2010/main" val="1668219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木箱</a:t>
            </a:r>
            <a:r>
              <a:rPr lang="en-US" altLang="ja-JP" sz="2000" dirty="0">
                <a:solidFill>
                  <a:schemeClr val="bg1"/>
                </a:solidFill>
                <a:latin typeface="Meiryo UI" panose="020B0604030504040204" pitchFamily="34" charset="-128"/>
                <a:ea typeface="Meiryo UI" panose="020B0604030504040204" pitchFamily="34" charset="-128"/>
              </a:rPr>
              <a:t>BP(</a:t>
            </a:r>
            <a:r>
              <a:rPr lang="ja-JP" altLang="en-US" sz="2000" dirty="0">
                <a:solidFill>
                  <a:schemeClr val="bg1"/>
                </a:solidFill>
                <a:latin typeface="Meiryo UI" panose="020B0604030504040204" pitchFamily="34" charset="-128"/>
                <a:ea typeface="Meiryo UI" panose="020B0604030504040204" pitchFamily="34" charset="-128"/>
              </a:rPr>
              <a:t>クルミ</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クルミ</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/173×42×25mm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木のナチュラルな温かみと高級感を兼ね備えた上質なボールペンを、これまた重厚な専用の木製ケースに入れました。ケース側にオリジナル名入れが可能で、記念品用等として人気です。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EF471F6-8B9B-E1A3-45BC-CECF4CCCE9DB}"/>
              </a:ext>
            </a:extLst>
          </p:cNvPr>
          <p:cNvPicPr>
            <a:picLocks noChangeAspect="1"/>
          </p:cNvPicPr>
          <p:nvPr/>
        </p:nvPicPr>
        <p:blipFill>
          <a:blip r:embed="rId5"/>
          <a:stretch>
            <a:fillRect/>
          </a:stretch>
        </p:blipFill>
        <p:spPr>
          <a:xfrm>
            <a:off x="729310" y="1411148"/>
            <a:ext cx="3509087" cy="3509087"/>
          </a:xfrm>
          <a:prstGeom prst="rect">
            <a:avLst/>
          </a:prstGeom>
        </p:spPr>
      </p:pic>
    </p:spTree>
    <p:extLst>
      <p:ext uri="{BB962C8B-B14F-4D97-AF65-F5344CB8AC3E}">
        <p14:creationId xmlns:p14="http://schemas.microsoft.com/office/powerpoint/2010/main" val="1073770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キャンバススクエアトート外ポケット付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本体／約</a:t>
            </a:r>
            <a:r>
              <a:rPr lang="en-US" altLang="ja-JP" sz="900" dirty="0">
                <a:latin typeface="Meiryo UI" panose="020B0604030504040204" pitchFamily="34" charset="-128"/>
                <a:ea typeface="Meiryo UI" panose="020B0604030504040204" pitchFamily="34" charset="-128"/>
              </a:rPr>
              <a:t>W340×H410×D115</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持ち手／約</a:t>
            </a:r>
            <a:r>
              <a:rPr lang="en-US" altLang="ja-JP" sz="900" dirty="0">
                <a:latin typeface="Meiryo UI" panose="020B0604030504040204" pitchFamily="34" charset="-128"/>
                <a:ea typeface="Meiryo UI" panose="020B0604030504040204" pitchFamily="34" charset="-128"/>
              </a:rPr>
              <a:t>W25×H580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a:t>
            </a:r>
            <a:r>
              <a:rPr lang="en-US" altLang="ja-JP"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16L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バッグの外側にポケットが付いた、キャンバス生地のスクエアトート。推し活用の大うちわがすっぽり納まるサイズ感で、内側には仕切りポケットが付いているので荷物を整えて収納できます。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4">
            <a:extLst>
              <a:ext uri="{FF2B5EF4-FFF2-40B4-BE49-F238E27FC236}">
                <a16:creationId xmlns:a16="http://schemas.microsoft.com/office/drawing/2014/main" id="{D99ADA6C-69F8-CE24-6051-450ABFF9FE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679" y="1496155"/>
            <a:ext cx="3462326" cy="3462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675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充電式防水ワイヤレススピーカー</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ストラップ付き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樹脂、鉄、ポリエチレン、ポリプロピレン、シリコーンゴム</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:85×75×37mm</a:t>
            </a:r>
            <a:r>
              <a:rPr lang="ja-JP" altLang="en-US" sz="900" dirty="0">
                <a:latin typeface="Meiryo UI" panose="020B0604030504040204" pitchFamily="34" charset="-128"/>
                <a:ea typeface="Meiryo UI" panose="020B0604030504040204" pitchFamily="34" charset="-128"/>
              </a:rPr>
              <a:t>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100mm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140×90×45mm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本体、蓄電ケーブル</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申込単位は</a:t>
            </a:r>
            <a:r>
              <a:rPr lang="en-US" altLang="ja-JP" sz="900" dirty="0">
                <a:latin typeface="Meiryo UI" panose="020B0604030504040204" pitchFamily="34" charset="-128"/>
                <a:ea typeface="Meiryo UI" panose="020B0604030504040204" pitchFamily="34" charset="-128"/>
              </a:rPr>
              <a:t>24</a:t>
            </a:r>
            <a:r>
              <a:rPr lang="ja-JP" altLang="en-US" sz="900" dirty="0">
                <a:latin typeface="Meiryo UI" panose="020B0604030504040204" pitchFamily="34" charset="-128"/>
                <a:ea typeface="Meiryo UI" panose="020B0604030504040204" pitchFamily="34" charset="-128"/>
              </a:rPr>
              <a:t>個単位となります。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スマホと</a:t>
            </a:r>
            <a:r>
              <a:rPr lang="en-US" altLang="ja-JP" sz="1600" dirty="0"/>
              <a:t>Bluetooth</a:t>
            </a:r>
            <a:r>
              <a:rPr lang="ja-JP" altLang="en-US" sz="1600" dirty="0"/>
              <a:t>接続することで、ワイヤレスで使用すること可能なスピーカーです。防水仕様のためアウトドアシーンではもちろん、自宅のお風呂場などでも使うことができて非常に便利。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9" name="図 78">
            <a:extLst>
              <a:ext uri="{FF2B5EF4-FFF2-40B4-BE49-F238E27FC236}">
                <a16:creationId xmlns:a16="http://schemas.microsoft.com/office/drawing/2014/main" id="{071BA652-A2F4-61BE-CF62-5EAD2643B41A}"/>
              </a:ext>
            </a:extLst>
          </p:cNvPr>
          <p:cNvPicPr>
            <a:picLocks noChangeAspect="1"/>
          </p:cNvPicPr>
          <p:nvPr/>
        </p:nvPicPr>
        <p:blipFill>
          <a:blip r:embed="rId5"/>
          <a:stretch>
            <a:fillRect/>
          </a:stretch>
        </p:blipFill>
        <p:spPr>
          <a:xfrm>
            <a:off x="709624" y="1371901"/>
            <a:ext cx="3555448" cy="3555448"/>
          </a:xfrm>
          <a:prstGeom prst="rect">
            <a:avLst/>
          </a:prstGeom>
        </p:spPr>
      </p:pic>
    </p:spTree>
    <p:extLst>
      <p:ext uri="{BB962C8B-B14F-4D97-AF65-F5344CB8AC3E}">
        <p14:creationId xmlns:p14="http://schemas.microsoft.com/office/powerpoint/2010/main" val="3620175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ワンプッシュステンレスボトル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素材：ステンレス鋼・シリコン・</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177×65×77mm</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/180×70×70mm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片手ワンプッシュで開けることができるため、特にスポーツ時の水分補給に役立つ</a:t>
            </a:r>
            <a:r>
              <a:rPr lang="en-US" altLang="ja-JP" sz="1600" dirty="0"/>
              <a:t>320ml</a:t>
            </a:r>
            <a:r>
              <a:rPr lang="ja-JP" altLang="en-US" sz="1600" dirty="0"/>
              <a:t>サイズのステンレスボトルです。保冷・保温性にも優れているため、オールシーズン使えます。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D54E02C-BEA4-EAC1-3178-065A9F62A903}"/>
              </a:ext>
            </a:extLst>
          </p:cNvPr>
          <p:cNvPicPr>
            <a:picLocks noChangeAspect="1"/>
          </p:cNvPicPr>
          <p:nvPr/>
        </p:nvPicPr>
        <p:blipFill>
          <a:blip r:embed="rId5"/>
          <a:stretch>
            <a:fillRect/>
          </a:stretch>
        </p:blipFill>
        <p:spPr>
          <a:xfrm>
            <a:off x="759810" y="1394324"/>
            <a:ext cx="3524250" cy="3524250"/>
          </a:xfrm>
          <a:prstGeom prst="rect">
            <a:avLst/>
          </a:prstGeom>
        </p:spPr>
      </p:pic>
    </p:spTree>
    <p:extLst>
      <p:ext uri="{BB962C8B-B14F-4D97-AF65-F5344CB8AC3E}">
        <p14:creationId xmlns:p14="http://schemas.microsoft.com/office/powerpoint/2010/main" val="1693176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折りたたみハンディ</a:t>
            </a: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W80×H174×D27</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ケーブル付属（</a:t>
            </a:r>
            <a:r>
              <a:rPr lang="en-US" altLang="ja-JP" sz="900" dirty="0">
                <a:latin typeface="Meiryo UI" panose="020B0604030504040204" pitchFamily="34" charset="-128"/>
                <a:ea typeface="Meiryo UI" panose="020B0604030504040204" pitchFamily="34" charset="-128"/>
              </a:rPr>
              <a:t>1000mm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備考：バッテリー容量</a:t>
            </a:r>
            <a:r>
              <a:rPr lang="en-US" altLang="ja-JP" sz="900" dirty="0">
                <a:latin typeface="Meiryo UI" panose="020B0604030504040204" pitchFamily="34" charset="-128"/>
                <a:ea typeface="Meiryo UI" panose="020B0604030504040204" pitchFamily="34" charset="-128"/>
              </a:rPr>
              <a:t>500mAh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ハンドル部分をコンパクトに折り畳めば、デスクファンとしても使える！小さく畳める持ち運びに便利な</a:t>
            </a:r>
            <a:r>
              <a:rPr lang="en-US" altLang="ja-JP" sz="1600" dirty="0"/>
              <a:t>USB</a:t>
            </a:r>
            <a:r>
              <a:rPr lang="ja-JP" altLang="en-US" sz="1600" dirty="0"/>
              <a:t>充電式のハンディファン。夏のライブ・イベント会場の物販品にもオススメです。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04BE45D3-A320-43C4-16CE-E577F5FD6469}"/>
              </a:ext>
            </a:extLst>
          </p:cNvPr>
          <p:cNvPicPr>
            <a:picLocks noChangeAspect="1"/>
          </p:cNvPicPr>
          <p:nvPr/>
        </p:nvPicPr>
        <p:blipFill>
          <a:blip r:embed="rId5"/>
          <a:stretch>
            <a:fillRect/>
          </a:stretch>
        </p:blipFill>
        <p:spPr>
          <a:xfrm>
            <a:off x="733664" y="1371901"/>
            <a:ext cx="3671454" cy="3671454"/>
          </a:xfrm>
          <a:prstGeom prst="rect">
            <a:avLst/>
          </a:prstGeom>
        </p:spPr>
      </p:pic>
    </p:spTree>
    <p:extLst>
      <p:ext uri="{BB962C8B-B14F-4D97-AF65-F5344CB8AC3E}">
        <p14:creationId xmlns:p14="http://schemas.microsoft.com/office/powerpoint/2010/main" val="4303460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02196"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 </a:t>
            </a:r>
            <a:r>
              <a:rPr lang="en-US" altLang="ja-JP" sz="2000" dirty="0">
                <a:solidFill>
                  <a:schemeClr val="bg1"/>
                </a:solidFill>
                <a:latin typeface="Meiryo UI" panose="020B0604030504040204" pitchFamily="34" charset="-128"/>
                <a:ea typeface="Meiryo UI" panose="020B0604030504040204" pitchFamily="34" charset="-128"/>
              </a:rPr>
              <a:t>MOTTERU </a:t>
            </a:r>
            <a:r>
              <a:rPr lang="ja-JP" altLang="en-US" sz="2000" dirty="0">
                <a:solidFill>
                  <a:schemeClr val="bg1"/>
                </a:solidFill>
                <a:latin typeface="Meiryo UI" panose="020B0604030504040204" pitchFamily="34" charset="-128"/>
                <a:ea typeface="Meiryo UI" panose="020B0604030504040204" pitchFamily="34" charset="-128"/>
              </a:rPr>
              <a:t>クーラーポーチ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再生</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190×200×110(mm)(</a:t>
            </a:r>
            <a:r>
              <a:rPr lang="ja-JP" altLang="en-US" sz="900" dirty="0">
                <a:latin typeface="Meiryo UI" panose="020B0604030504040204" pitchFamily="34" charset="-128"/>
                <a:ea typeface="Meiryo UI" panose="020B0604030504040204" pitchFamily="34" charset="-128"/>
              </a:rPr>
              <a:t>ﾙｰﾌﾟ含まず</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包装：ﾍｯﾀﾞｰ付</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表地は再生</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生地使用、裏地は抗菌・防臭加工済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保冷機能付きクーラーポーチは、お弁当箱が丁度入るサイズ感で持ち運びに便利。表生地には、エコな再生</a:t>
            </a:r>
            <a:r>
              <a:rPr lang="en-US" altLang="ja-JP" sz="1600" dirty="0"/>
              <a:t>PET</a:t>
            </a:r>
            <a:r>
              <a:rPr lang="ja-JP" altLang="en-US" sz="1600" dirty="0"/>
              <a:t>を使用。オリジナル名入れをして物販・ノベルティとしてご使用ください。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72A7575-8C83-A73F-B06D-4B6A9BB6013C}"/>
              </a:ext>
            </a:extLst>
          </p:cNvPr>
          <p:cNvPicPr>
            <a:picLocks noChangeAspect="1"/>
          </p:cNvPicPr>
          <p:nvPr/>
        </p:nvPicPr>
        <p:blipFill>
          <a:blip r:embed="rId5"/>
          <a:stretch>
            <a:fillRect/>
          </a:stretch>
        </p:blipFill>
        <p:spPr>
          <a:xfrm>
            <a:off x="648986" y="1312927"/>
            <a:ext cx="3638550" cy="3638550"/>
          </a:xfrm>
          <a:prstGeom prst="rect">
            <a:avLst/>
          </a:prstGeom>
        </p:spPr>
      </p:pic>
    </p:spTree>
    <p:extLst>
      <p:ext uri="{BB962C8B-B14F-4D97-AF65-F5344CB8AC3E}">
        <p14:creationId xmlns:p14="http://schemas.microsoft.com/office/powerpoint/2010/main" val="1167740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シャイニーマット真空ステンレスマグ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カラー展開：ブラウン、ブラック</a:t>
            </a:r>
          </a:p>
          <a:p>
            <a:r>
              <a:rPr lang="ja-JP" altLang="en-US" sz="900" dirty="0">
                <a:latin typeface="Meiryo UI" panose="020B0604030504040204" pitchFamily="34" charset="-128"/>
                <a:ea typeface="Meiryo UI" panose="020B0604030504040204" pitchFamily="34" charset="-128"/>
              </a:rPr>
              <a:t>素材：ステンレス鋼</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φ87×100mm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105×105×105mm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容量</a:t>
            </a:r>
            <a:r>
              <a:rPr lang="en-US" altLang="ja-JP" sz="900" dirty="0">
                <a:latin typeface="Meiryo UI" panose="020B0604030504040204" pitchFamily="34" charset="-128"/>
                <a:ea typeface="Meiryo UI" panose="020B0604030504040204" pitchFamily="34" charset="-128"/>
              </a:rPr>
              <a:t>:430ml__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真空ステンレス素材で保冷も保温もしっかりしてくれるため、美味しい飲み物を美味しい温度のまま味わえます。マットな質感もオリジナル名入れがよく映え、高級感のあるアイテムです。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AB1B6C4-3A45-3669-ABC3-FC8A24E77A8E}"/>
              </a:ext>
            </a:extLst>
          </p:cNvPr>
          <p:cNvPicPr>
            <a:picLocks noChangeAspect="1"/>
          </p:cNvPicPr>
          <p:nvPr/>
        </p:nvPicPr>
        <p:blipFill>
          <a:blip r:embed="rId5"/>
          <a:stretch>
            <a:fillRect/>
          </a:stretch>
        </p:blipFill>
        <p:spPr>
          <a:xfrm>
            <a:off x="704713" y="1413087"/>
            <a:ext cx="3489960" cy="3489960"/>
          </a:xfrm>
          <a:prstGeom prst="rect">
            <a:avLst/>
          </a:prstGeom>
        </p:spPr>
      </p:pic>
    </p:spTree>
    <p:extLst>
      <p:ext uri="{BB962C8B-B14F-4D97-AF65-F5344CB8AC3E}">
        <p14:creationId xmlns:p14="http://schemas.microsoft.com/office/powerpoint/2010/main" val="139592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リップミニサコッシュ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カラー展開：全</a:t>
            </a:r>
            <a:r>
              <a:rPr lang="en-US" altLang="ja-JP" sz="800" dirty="0">
                <a:latin typeface="Meiryo UI" panose="020B0604030504040204" pitchFamily="34" charset="-128"/>
                <a:ea typeface="Meiryo UI" panose="020B0604030504040204" pitchFamily="34" charset="-128"/>
              </a:rPr>
              <a:t>4</a:t>
            </a:r>
            <a:r>
              <a:rPr lang="ja-JP" altLang="en-US" sz="800" dirty="0">
                <a:latin typeface="Meiryo UI" panose="020B0604030504040204" pitchFamily="34" charset="-128"/>
                <a:ea typeface="Meiryo UI" panose="020B0604030504040204" pitchFamily="34" charset="-128"/>
              </a:rPr>
              <a:t>色</a:t>
            </a:r>
          </a:p>
          <a:p>
            <a:r>
              <a:rPr lang="ja-JP" altLang="en-US" sz="800" dirty="0">
                <a:latin typeface="Meiryo UI" panose="020B0604030504040204" pitchFamily="34" charset="-128"/>
                <a:ea typeface="Meiryo UI" panose="020B0604030504040204" pitchFamily="34" charset="-128"/>
              </a:rPr>
              <a:t>素材：</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ストラップ：ポリエステル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リップストップ</a:t>
            </a:r>
          </a:p>
          <a:p>
            <a:r>
              <a:rPr lang="ja-JP" altLang="en-US" sz="800" dirty="0">
                <a:latin typeface="Meiryo UI" panose="020B0604030504040204" pitchFamily="34" charset="-128"/>
                <a:ea typeface="Meiryo UI" panose="020B0604030504040204" pitchFamily="34" charset="-128"/>
              </a:rPr>
              <a:t>サイズ：</a:t>
            </a:r>
            <a:r>
              <a:rPr lang="en-US" altLang="ja-JP" sz="800" dirty="0">
                <a:latin typeface="Meiryo UI" panose="020B0604030504040204" pitchFamily="34" charset="-128"/>
                <a:ea typeface="Meiryo UI" panose="020B0604030504040204" pitchFamily="34" charset="-128"/>
              </a:rPr>
              <a:t>W23.5×H16cm(</a:t>
            </a:r>
            <a:r>
              <a:rPr lang="ja-JP" altLang="en-US" sz="800" dirty="0">
                <a:latin typeface="Meiryo UI" panose="020B0604030504040204" pitchFamily="34" charset="-128"/>
                <a:ea typeface="Meiryo UI" panose="020B0604030504040204" pitchFamily="34" charset="-128"/>
              </a:rPr>
              <a:t>底マチ無し</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ショルダーストラップ</a:t>
            </a:r>
            <a:r>
              <a:rPr lang="en-US" altLang="ja-JP" sz="800" dirty="0">
                <a:latin typeface="Meiryo UI" panose="020B0604030504040204" pitchFamily="34" charset="-128"/>
                <a:ea typeface="Meiryo UI" panose="020B0604030504040204" pitchFamily="34" charset="-128"/>
              </a:rPr>
              <a:t>152cm</a:t>
            </a:r>
            <a:r>
              <a:rPr lang="ja-JP" altLang="en-US" sz="800" dirty="0">
                <a:latin typeface="Meiryo UI" panose="020B0604030504040204" pitchFamily="34" charset="-128"/>
                <a:ea typeface="Meiryo UI" panose="020B0604030504040204" pitchFamily="34" charset="-128"/>
              </a:rPr>
              <a:t>（調節可能）</a:t>
            </a:r>
          </a:p>
          <a:p>
            <a:r>
              <a:rPr lang="ja-JP" altLang="en-US" sz="800" dirty="0">
                <a:latin typeface="Meiryo UI" panose="020B0604030504040204" pitchFamily="34" charset="-128"/>
                <a:ea typeface="Meiryo UI" panose="020B0604030504040204" pitchFamily="34" charset="-128"/>
              </a:rPr>
              <a:t>容量：約</a:t>
            </a:r>
            <a:r>
              <a:rPr lang="en-US" altLang="ja-JP" sz="800" dirty="0">
                <a:latin typeface="Meiryo UI" panose="020B0604030504040204" pitchFamily="34" charset="-128"/>
                <a:ea typeface="Meiryo UI" panose="020B0604030504040204" pitchFamily="34" charset="-128"/>
              </a:rPr>
              <a:t>1.5L</a:t>
            </a:r>
            <a:r>
              <a:rPr lang="ja-JP" altLang="en-US" sz="800" dirty="0">
                <a:latin typeface="Meiryo UI" panose="020B0604030504040204" pitchFamily="34" charset="-128"/>
                <a:ea typeface="Meiryo UI" panose="020B0604030504040204" pitchFamily="34" charset="-128"/>
              </a:rPr>
              <a:t>　　機能：</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はっ水機能</a:t>
            </a:r>
          </a:p>
          <a:p>
            <a:r>
              <a:rPr lang="ja-JP" altLang="en-US" sz="800" dirty="0">
                <a:latin typeface="Meiryo UI" panose="020B0604030504040204" pitchFamily="34" charset="-128"/>
                <a:ea typeface="Meiryo UI" panose="020B0604030504040204" pitchFamily="34" charset="-128"/>
              </a:rPr>
              <a:t>付属品：</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カラナビ付き（取り外し可能）</a:t>
            </a:r>
          </a:p>
          <a:p>
            <a:r>
              <a:rPr lang="ja-JP" altLang="en-US" sz="800" dirty="0">
                <a:latin typeface="Meiryo UI" panose="020B0604030504040204" pitchFamily="34" charset="-128"/>
                <a:ea typeface="Meiryo UI" panose="020B0604030504040204" pitchFamily="34" charset="-128"/>
              </a:rPr>
              <a:t>注意事項：</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素材の特性上</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熱をかけると縮む場合がございます。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ポリエステル素材の染色には分散染料を用いている為、熱加工によりブリードを起こす可能性がございます。お取り扱いにはご注意ください。</a:t>
            </a:r>
          </a:p>
          <a:p>
            <a:r>
              <a:rPr lang="ja-JP" altLang="en-US" sz="800" dirty="0">
                <a:latin typeface="Meiryo UI" panose="020B0604030504040204" pitchFamily="34" charset="-128"/>
                <a:ea typeface="Meiryo UI" panose="020B0604030504040204" pitchFamily="34" charset="-128"/>
              </a:rPr>
              <a:t>備考：</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袋口ファスナー付き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内ポケット付き </a:t>
            </a:r>
            <a:endParaRPr lang="en-US" altLang="ja-JP" sz="8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水分などを弾く、撥水加工をしたリップストップ生地を使ったミニサコッシュ。袋口はファスナー仕様で柄付きの紐や取り外し可能なカラビナを装備。キャンプ・アウトドア、フェスでも重宝します。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3" name="図 72">
            <a:extLst>
              <a:ext uri="{FF2B5EF4-FFF2-40B4-BE49-F238E27FC236}">
                <a16:creationId xmlns:a16="http://schemas.microsoft.com/office/drawing/2014/main" id="{CAD9BB81-8E0F-E03B-8B8B-E8A7A933B5F0}"/>
              </a:ext>
            </a:extLst>
          </p:cNvPr>
          <p:cNvPicPr>
            <a:picLocks noChangeAspect="1"/>
          </p:cNvPicPr>
          <p:nvPr/>
        </p:nvPicPr>
        <p:blipFill>
          <a:blip r:embed="rId5"/>
          <a:stretch>
            <a:fillRect/>
          </a:stretch>
        </p:blipFill>
        <p:spPr>
          <a:xfrm>
            <a:off x="709624" y="1371901"/>
            <a:ext cx="3643520" cy="3643520"/>
          </a:xfrm>
          <a:prstGeom prst="rect">
            <a:avLst/>
          </a:prstGeom>
        </p:spPr>
      </p:pic>
    </p:spTree>
    <p:extLst>
      <p:ext uri="{BB962C8B-B14F-4D97-AF65-F5344CB8AC3E}">
        <p14:creationId xmlns:p14="http://schemas.microsoft.com/office/powerpoint/2010/main" val="738879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セルトナ・ストッパー付き真空ステンレスボトル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材：内瓶・胴部：ステンレス鋼、蓋・飲み口：ポリプロピレン、パッキン：シリコーンゴム</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 φ57×217</a:t>
            </a:r>
            <a:r>
              <a:rPr lang="en-US" altLang="ja-JP" sz="900" dirty="0">
                <a:latin typeface="Meiryo UI" panose="020B0604030504040204" pitchFamily="34" charset="-128"/>
                <a:ea typeface="Meiryo UI" panose="020B0604030504040204" pitchFamily="34" charset="-128"/>
              </a:rPr>
              <a:t>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:228×63×63mm</a:t>
            </a:r>
          </a:p>
          <a:p>
            <a:r>
              <a:rPr lang="ja-JP" altLang="en-US" sz="900" dirty="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340ml</a:t>
            </a:r>
          </a:p>
          <a:p>
            <a:r>
              <a:rPr lang="ja-JP" altLang="en-US" sz="900" dirty="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装：化粧箱入り</a:t>
            </a:r>
            <a:endParaRPr lang="en-US" altLang="ja-JP" sz="900" dirty="0">
              <a:latin typeface="Meiryo UI" panose="020B0604030504040204" pitchFamily="34" charset="-128"/>
              <a:ea typeface="Meiryo UI" panose="020B0604030504040204" pitchFamily="34" charset="-128"/>
            </a:endParaRPr>
          </a:p>
          <a:p>
            <a:r>
              <a:rPr lang="en-US" altLang="ja-JP" sz="900" dirty="0">
                <a:latin typeface="Meiryo UI" panose="020B0604030504040204" pitchFamily="34" charset="-128"/>
                <a:ea typeface="Meiryo UI" panose="020B0604030504040204" pitchFamily="34" charset="-128"/>
              </a:rPr>
              <a:t> </a:t>
            </a:r>
          </a:p>
          <a:p>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スポーツ時などに最適な</a:t>
            </a:r>
            <a:r>
              <a:rPr lang="en-US" altLang="ja-JP" sz="1600" dirty="0">
                <a:latin typeface="Meiryo UI" panose="020B0604030504040204" pitchFamily="34" charset="-128"/>
                <a:ea typeface="Meiryo UI" panose="020B0604030504040204" pitchFamily="34" charset="-128"/>
              </a:rPr>
              <a:t>340ml</a:t>
            </a:r>
            <a:r>
              <a:rPr lang="ja-JP" altLang="en-US" sz="1600" dirty="0">
                <a:latin typeface="Meiryo UI" panose="020B0604030504040204" pitchFamily="34" charset="-128"/>
                <a:ea typeface="Meiryo UI" panose="020B0604030504040204" pitchFamily="34" charset="-128"/>
              </a:rPr>
              <a:t>サイズのボトルです。真空ステンレス素材ですので保冷保温効果も抜群な上、氷ストッパー付きも高ポイント。全</a:t>
            </a:r>
            <a:r>
              <a:rPr lang="en-US" altLang="ja-JP" sz="1600" dirty="0">
                <a:latin typeface="Meiryo UI" panose="020B0604030504040204" pitchFamily="34" charset="-128"/>
                <a:ea typeface="Meiryo UI" panose="020B0604030504040204" pitchFamily="34" charset="-128"/>
              </a:rPr>
              <a:t>5</a:t>
            </a:r>
            <a:r>
              <a:rPr lang="ja-JP" altLang="en-US" sz="1600" dirty="0">
                <a:latin typeface="Meiryo UI" panose="020B0604030504040204" pitchFamily="34" charset="-128"/>
                <a:ea typeface="Meiryo UI" panose="020B0604030504040204" pitchFamily="34" charset="-128"/>
              </a:rPr>
              <a:t>色のカラー展開から選択可能です。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2" name="Picture 8">
            <a:extLst>
              <a:ext uri="{FF2B5EF4-FFF2-40B4-BE49-F238E27FC236}">
                <a16:creationId xmlns:a16="http://schemas.microsoft.com/office/drawing/2014/main" id="{8C8DFF03-1BB9-DC08-A868-FB1526DE1B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330" y="1441102"/>
            <a:ext cx="3356616" cy="3356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350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図 10"/>
          <p:cNvPicPr/>
          <p:nvPr/>
        </p:nvPicPr>
        <p:blipFill>
          <a:blip r:embed="rId3"/>
          <a:stretch/>
        </p:blipFill>
        <p:spPr>
          <a:xfrm>
            <a:off x="5100120" y="4667760"/>
            <a:ext cx="721800" cy="795240"/>
          </a:xfrm>
          <a:prstGeom prst="rect">
            <a:avLst/>
          </a:prstGeom>
          <a:ln w="0">
            <a:noFill/>
          </a:ln>
        </p:spPr>
      </p:pic>
      <p:pic>
        <p:nvPicPr>
          <p:cNvPr id="50" name="図 7"/>
          <p:cNvPicPr/>
          <p:nvPr/>
        </p:nvPicPr>
        <p:blipFill>
          <a:blip r:embed="rId4"/>
          <a:stretch/>
        </p:blipFill>
        <p:spPr>
          <a:xfrm>
            <a:off x="5096880" y="3119040"/>
            <a:ext cx="703800" cy="815760"/>
          </a:xfrm>
          <a:prstGeom prst="rect">
            <a:avLst/>
          </a:prstGeom>
          <a:ln w="0">
            <a:noFill/>
          </a:ln>
        </p:spPr>
      </p:pic>
      <p:sp>
        <p:nvSpPr>
          <p:cNvPr id="51" name="テキスト ボックス 2"/>
          <p:cNvSpPr/>
          <p:nvPr/>
        </p:nvSpPr>
        <p:spPr>
          <a:xfrm>
            <a:off x="1098720" y="596520"/>
            <a:ext cx="7750080" cy="395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1" normalizeH="0" baseline="0" noProof="0">
                <a:ln>
                  <a:noFill/>
                </a:ln>
                <a:solidFill>
                  <a:srgbClr val="FFFFFF"/>
                </a:solidFill>
                <a:effectLst/>
                <a:uLnTx/>
                <a:uFillTx/>
                <a:latin typeface="Meiryo UI"/>
                <a:ea typeface="Meiryo UI"/>
              </a:rPr>
              <a:t>スリムサーモステンレスボトル </a:t>
            </a:r>
            <a:r>
              <a:rPr kumimoji="1" lang="en-US" sz="2000" b="0" i="0" u="none" strike="noStrike" kern="1200" cap="none" spc="-1" normalizeH="0" baseline="0" noProof="0">
                <a:ln>
                  <a:noFill/>
                </a:ln>
                <a:solidFill>
                  <a:srgbClr val="FFFFFF"/>
                </a:solidFill>
                <a:effectLst/>
                <a:uLnTx/>
                <a:uFillTx/>
                <a:latin typeface="Meiryo UI"/>
                <a:ea typeface="Meiryo UI"/>
              </a:rPr>
              <a:t>200ml</a:t>
            </a:r>
            <a:endParaRPr kumimoji="1" lang="en-US" sz="2000" b="0" i="0" u="none" strike="noStrike" kern="1200" cap="none" spc="-1" normalizeH="0" baseline="0" noProof="0">
              <a:ln>
                <a:noFill/>
              </a:ln>
              <a:solidFill>
                <a:prstClr val="black"/>
              </a:solidFill>
              <a:effectLst/>
              <a:uLnTx/>
              <a:uFillTx/>
              <a:latin typeface="Arial"/>
            </a:endParaRPr>
          </a:p>
        </p:txBody>
      </p:sp>
      <p:sp>
        <p:nvSpPr>
          <p:cNvPr id="52" name="テキスト ボックス 53"/>
          <p:cNvSpPr/>
          <p:nvPr/>
        </p:nvSpPr>
        <p:spPr>
          <a:xfrm>
            <a:off x="486000" y="5252040"/>
            <a:ext cx="4140720" cy="916200"/>
          </a:xfrm>
          <a:prstGeom prst="rect">
            <a:avLst/>
          </a:prstGeom>
          <a:noFill/>
          <a:ln w="0">
            <a:noFill/>
          </a:ln>
        </p:spPr>
        <p:style>
          <a:lnRef idx="0">
            <a:scrgbClr r="0" g="0" b="0"/>
          </a:lnRef>
          <a:fillRef idx="0">
            <a:scrgbClr r="0" g="0" b="0"/>
          </a:fillRef>
          <a:effectRef idx="0">
            <a:scrgbClr r="0" g="0" b="0"/>
          </a:effectRef>
          <a:fontRef idx="minor"/>
        </p:style>
        <p:txBody>
          <a:bodyPr lIns="90000" tIns="46800" rIns="0" bIns="468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素</a:t>
            </a:r>
            <a:r>
              <a:rPr kumimoji="1" lang="en-US" sz="900" b="0" i="0" u="none" strike="noStrike" kern="1200" cap="none" spc="-1" normalizeH="0" baseline="0" noProof="0">
                <a:ln>
                  <a:noFill/>
                </a:ln>
                <a:solidFill>
                  <a:srgbClr val="000000"/>
                </a:solidFill>
                <a:effectLst/>
                <a:uLnTx/>
                <a:uFillTx/>
                <a:latin typeface="Meiryo UI"/>
                <a:ea typeface="Meiryo UI"/>
              </a:rPr>
              <a:t>   材：ステンレス(18-8)</a:t>
            </a:r>
            <a:r>
              <a:rPr kumimoji="1" lang="en-US" altLang="ja-JP" sz="900" b="0" i="0" u="none" strike="noStrike" kern="1200" cap="none" spc="-1" normalizeH="0" baseline="0" noProof="0">
                <a:ln>
                  <a:noFill/>
                </a:ln>
                <a:solidFill>
                  <a:srgbClr val="000000"/>
                </a:solidFill>
                <a:effectLst/>
                <a:uLnTx/>
                <a:uFillTx/>
                <a:latin typeface="Meiryo UI"/>
                <a:ea typeface="Meiryo UI"/>
              </a:rPr>
              <a:t>､</a:t>
            </a:r>
            <a:r>
              <a:rPr kumimoji="1" lang="en-US" sz="900" b="0" i="0" u="none" strike="noStrike" kern="1200" cap="none" spc="-1" normalizeH="0" baseline="0" noProof="0">
                <a:ln>
                  <a:noFill/>
                </a:ln>
                <a:solidFill>
                  <a:srgbClr val="000000"/>
                </a:solidFill>
                <a:effectLst/>
                <a:uLnTx/>
                <a:uFillTx/>
                <a:latin typeface="Meiryo UI"/>
                <a:ea typeface="Meiryo UI"/>
              </a:rPr>
              <a:t>PP </a:t>
            </a:r>
            <a:r>
              <a:rPr kumimoji="1" lang="ja-JP" altLang="en-US" sz="900" b="0" i="0" u="none" strike="noStrike" kern="1200" cap="none" spc="-1" normalizeH="0" baseline="0" noProof="0">
                <a:ln>
                  <a:noFill/>
                </a:ln>
                <a:solidFill>
                  <a:srgbClr val="000000"/>
                </a:solidFill>
                <a:effectLst/>
                <a:uLnTx/>
                <a:uFillTx/>
                <a:latin typeface="Meiryo UI"/>
                <a:ea typeface="Meiryo UI"/>
              </a:rPr>
              <a:t>他</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99" normalizeH="0" baseline="0" noProof="0">
                <a:ln>
                  <a:noFill/>
                </a:ln>
                <a:solidFill>
                  <a:srgbClr val="000000"/>
                </a:solidFill>
                <a:effectLst/>
                <a:uLnTx/>
                <a:uFillTx/>
                <a:latin typeface="Meiryo UI"/>
                <a:ea typeface="Meiryo UI"/>
              </a:rPr>
              <a:t>サイズ</a:t>
            </a:r>
            <a:r>
              <a:rPr kumimoji="1" lang="ja-JP" altLang="en-US" sz="900" b="0" i="0" u="none" strike="noStrike" kern="1200" cap="none" spc="-1" normalizeH="0" baseline="0" noProof="0">
                <a:ln>
                  <a:noFill/>
                </a:ln>
                <a:solidFill>
                  <a:srgbClr val="000000"/>
                </a:solidFill>
                <a:effectLst/>
                <a:uLnTx/>
                <a:uFillTx/>
                <a:latin typeface="Meiryo UI"/>
                <a:ea typeface="Meiryo UI"/>
              </a:rPr>
              <a:t>：</a:t>
            </a:r>
            <a:r>
              <a:rPr kumimoji="1" lang="en-US" sz="900" b="0" i="0" u="none" strike="noStrike" kern="1200" cap="none" spc="-1" normalizeH="0" baseline="0" noProof="0">
                <a:ln>
                  <a:noFill/>
                </a:ln>
                <a:solidFill>
                  <a:srgbClr val="000000"/>
                </a:solidFill>
                <a:effectLst/>
                <a:uLnTx/>
                <a:uFillTx/>
                <a:latin typeface="Meiryo UI"/>
                <a:ea typeface="Meiryo UI"/>
              </a:rPr>
              <a:t>Φ57×154mm</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容　 量：</a:t>
            </a:r>
            <a:r>
              <a:rPr kumimoji="1" lang="en-US" sz="900" b="0" i="0" u="none" strike="noStrike" kern="1200" cap="none" spc="-1" normalizeH="0" baseline="0" noProof="0">
                <a:ln>
                  <a:noFill/>
                </a:ln>
                <a:solidFill>
                  <a:srgbClr val="000000"/>
                </a:solidFill>
                <a:effectLst/>
                <a:uLnTx/>
                <a:uFillTx/>
                <a:latin typeface="Meiryo UI"/>
                <a:ea typeface="Meiryo UI"/>
              </a:rPr>
              <a:t>200ml</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付属品：取説付</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紙箱面</a:t>
            </a:r>
            <a:r>
              <a:rPr kumimoji="1" lang="en-US" sz="900" b="0" i="0" u="none" strike="noStrike" kern="1200" cap="none" spc="-1" normalizeH="0" baseline="0" noProof="0">
                <a:ln>
                  <a:noFill/>
                </a:ln>
                <a:solidFill>
                  <a:srgbClr val="000000"/>
                </a:solidFill>
                <a:effectLst/>
                <a:uLnTx/>
                <a:uFillTx/>
                <a:latin typeface="Meiryo UI"/>
                <a:ea typeface="Meiryo UI"/>
              </a:rPr>
              <a:t>)</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備   考：シルバー、ネイビー、ブラック、ホワイト</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　　　　　　食品衛生検査済</a:t>
            </a:r>
            <a:endParaRPr kumimoji="1" lang="en-US" sz="900" b="0" i="0" u="none" strike="noStrike" kern="1200" cap="none" spc="-1" normalizeH="0" baseline="0" noProof="0">
              <a:ln>
                <a:noFill/>
              </a:ln>
              <a:solidFill>
                <a:prstClr val="black"/>
              </a:solidFill>
              <a:effectLst/>
              <a:uLnTx/>
              <a:uFillTx/>
              <a:latin typeface="Arial"/>
            </a:endParaRPr>
          </a:p>
        </p:txBody>
      </p:sp>
      <p:sp>
        <p:nvSpPr>
          <p:cNvPr id="53" name="テキスト ボックス 3"/>
          <p:cNvSpPr/>
          <p:nvPr/>
        </p:nvSpPr>
        <p:spPr>
          <a:xfrm>
            <a:off x="8151480" y="403344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4" name="テキスト ボックス 6"/>
          <p:cNvSpPr/>
          <p:nvPr/>
        </p:nvSpPr>
        <p:spPr>
          <a:xfrm>
            <a:off x="9838800" y="392688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5" name="円/楕円 8"/>
          <p:cNvSpPr/>
          <p:nvPr/>
        </p:nvSpPr>
        <p:spPr>
          <a:xfrm>
            <a:off x="5035680" y="126864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56" name="テキスト ボックス 42"/>
          <p:cNvSpPr/>
          <p:nvPr/>
        </p:nvSpPr>
        <p:spPr>
          <a:xfrm>
            <a:off x="5035320" y="1496160"/>
            <a:ext cx="739080" cy="318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1" normalizeH="0" baseline="0" noProof="0">
                <a:ln>
                  <a:noFill/>
                </a:ln>
                <a:solidFill>
                  <a:srgbClr val="203864"/>
                </a:solidFill>
                <a:effectLst/>
                <a:uLnTx/>
                <a:uFillTx/>
                <a:latin typeface="Meiryo UI"/>
                <a:ea typeface="Meiryo UI"/>
              </a:rPr>
              <a:t>特徴</a:t>
            </a:r>
            <a:endParaRPr kumimoji="1" lang="en-US" sz="1500" b="0" i="0" u="none" strike="noStrike" kern="1200" cap="none" spc="-1" normalizeH="0" baseline="0" noProof="0">
              <a:ln>
                <a:noFill/>
              </a:ln>
              <a:solidFill>
                <a:prstClr val="black"/>
              </a:solidFill>
              <a:effectLst/>
              <a:uLnTx/>
              <a:uFillTx/>
              <a:latin typeface="Arial"/>
            </a:endParaRPr>
          </a:p>
        </p:txBody>
      </p:sp>
      <p:sp>
        <p:nvSpPr>
          <p:cNvPr id="57" name="テキスト ボックス 5"/>
          <p:cNvSpPr/>
          <p:nvPr/>
        </p:nvSpPr>
        <p:spPr>
          <a:xfrm>
            <a:off x="9541080" y="346608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8" name="テキスト ボックス 13"/>
          <p:cNvSpPr/>
          <p:nvPr/>
        </p:nvSpPr>
        <p:spPr>
          <a:xfrm>
            <a:off x="10086840" y="24739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9" name="テキスト ボックス 14"/>
          <p:cNvSpPr/>
          <p:nvPr/>
        </p:nvSpPr>
        <p:spPr>
          <a:xfrm>
            <a:off x="-674640" y="104184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0" name="テキスト ボックス 28"/>
          <p:cNvSpPr/>
          <p:nvPr/>
        </p:nvSpPr>
        <p:spPr>
          <a:xfrm>
            <a:off x="6222960" y="344160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1" name="テキスト ボックス 29"/>
          <p:cNvSpPr/>
          <p:nvPr/>
        </p:nvSpPr>
        <p:spPr>
          <a:xfrm>
            <a:off x="5950080" y="341640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2" name="テキスト ボックス 9"/>
          <p:cNvSpPr/>
          <p:nvPr/>
        </p:nvSpPr>
        <p:spPr>
          <a:xfrm>
            <a:off x="9524880" y="31579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3" name="テキスト ボックス 16"/>
          <p:cNvSpPr/>
          <p:nvPr/>
        </p:nvSpPr>
        <p:spPr>
          <a:xfrm>
            <a:off x="8390520" y="73321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4" name="テキスト ボックス 17"/>
          <p:cNvSpPr/>
          <p:nvPr/>
        </p:nvSpPr>
        <p:spPr>
          <a:xfrm>
            <a:off x="8017920" y="-73656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5" name="直線コネクタ 46"/>
          <p:cNvSpPr/>
          <p:nvPr/>
        </p:nvSpPr>
        <p:spPr>
          <a:xfrm>
            <a:off x="933120" y="5145120"/>
            <a:ext cx="3560040" cy="12600"/>
          </a:xfrm>
          <a:prstGeom prst="line">
            <a:avLst/>
          </a:prstGeom>
          <a:ln w="9525">
            <a:solidFill>
              <a:srgbClr val="E7E6E6">
                <a:lumMod val="50000"/>
              </a:srgbClr>
            </a:solidFill>
            <a:prstDash val="dash"/>
          </a:ln>
        </p:spPr>
        <p:style>
          <a:lnRef idx="1">
            <a:schemeClr val="accent1"/>
          </a:lnRef>
          <a:fillRef idx="0">
            <a:schemeClr val="accent1"/>
          </a:fillRef>
          <a:effectRef idx="0">
            <a:schemeClr val="accent1"/>
          </a:effectRef>
          <a:fontRef idx="minor"/>
        </p:style>
      </p:sp>
      <p:sp>
        <p:nvSpPr>
          <p:cNvPr id="66" name="テキスト ボックス 47"/>
          <p:cNvSpPr/>
          <p:nvPr/>
        </p:nvSpPr>
        <p:spPr>
          <a:xfrm>
            <a:off x="486000" y="5029920"/>
            <a:ext cx="447120" cy="227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仕様</a:t>
            </a:r>
            <a:endParaRPr kumimoji="1" lang="en-US" sz="900" b="0" i="0" u="none" strike="noStrike" kern="1200" cap="none" spc="-1" normalizeH="0" baseline="0" noProof="0">
              <a:ln>
                <a:noFill/>
              </a:ln>
              <a:solidFill>
                <a:prstClr val="black"/>
              </a:solidFill>
              <a:effectLst/>
              <a:uLnTx/>
              <a:uFillTx/>
              <a:latin typeface="Arial"/>
            </a:endParaRPr>
          </a:p>
        </p:txBody>
      </p:sp>
      <p:sp>
        <p:nvSpPr>
          <p:cNvPr id="67" name="テキスト ボックス 48"/>
          <p:cNvSpPr/>
          <p:nvPr/>
        </p:nvSpPr>
        <p:spPr>
          <a:xfrm>
            <a:off x="296280" y="658440"/>
            <a:ext cx="855360" cy="272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1" normalizeH="0" baseline="0" noProof="0">
                <a:ln>
                  <a:noFill/>
                </a:ln>
                <a:solidFill>
                  <a:srgbClr val="FFFFFF"/>
                </a:solidFill>
                <a:effectLst/>
                <a:uLnTx/>
                <a:uFillTx/>
                <a:latin typeface="Meiryo UI"/>
                <a:ea typeface="Meiryo UI"/>
              </a:rPr>
              <a:t>【</a:t>
            </a:r>
            <a:r>
              <a:rPr kumimoji="1" lang="ja-JP" altLang="en-US" sz="1200" b="0" i="0" u="none" strike="noStrike" kern="1200" cap="none" spc="-1" normalizeH="0" baseline="0" noProof="0">
                <a:ln>
                  <a:noFill/>
                </a:ln>
                <a:solidFill>
                  <a:srgbClr val="FFFFFF"/>
                </a:solidFill>
                <a:effectLst/>
                <a:uLnTx/>
                <a:uFillTx/>
                <a:latin typeface="Meiryo UI"/>
                <a:ea typeface="Meiryo UI"/>
              </a:rPr>
              <a:t>提案書</a:t>
            </a:r>
            <a:r>
              <a:rPr kumimoji="1" lang="en-US" altLang="ja-JP" sz="1200" b="0" i="0" u="none" strike="noStrike" kern="1200" cap="none" spc="-1" normalizeH="0" baseline="0" noProof="0">
                <a:ln>
                  <a:noFill/>
                </a:ln>
                <a:solidFill>
                  <a:srgbClr val="FFFFFF"/>
                </a:solidFill>
                <a:effectLst/>
                <a:uLnTx/>
                <a:uFillTx/>
                <a:latin typeface="Meiryo UI"/>
                <a:ea typeface="Meiryo UI"/>
              </a:rPr>
              <a:t>】</a:t>
            </a:r>
            <a:endParaRPr kumimoji="1" lang="en-US" sz="1200" b="0" i="0" u="none" strike="noStrike" kern="1200" cap="none" spc="-1" normalizeH="0" baseline="0" noProof="0">
              <a:ln>
                <a:noFill/>
              </a:ln>
              <a:solidFill>
                <a:prstClr val="black"/>
              </a:solidFill>
              <a:effectLst/>
              <a:uLnTx/>
              <a:uFillTx/>
              <a:latin typeface="Arial"/>
            </a:endParaRPr>
          </a:p>
        </p:txBody>
      </p:sp>
      <p:sp>
        <p:nvSpPr>
          <p:cNvPr id="68" name="テキスト ボックス 51"/>
          <p:cNvSpPr/>
          <p:nvPr/>
        </p:nvSpPr>
        <p:spPr>
          <a:xfrm>
            <a:off x="5932080" y="1422000"/>
            <a:ext cx="2916720" cy="192096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just" defTabSz="914400" rtl="0" eaLnBrk="1" fontAlgn="auto" latinLnBrk="0" hangingPunct="1">
              <a:lnSpc>
                <a:spcPts val="2401"/>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000000"/>
                </a:solidFill>
                <a:effectLst/>
                <a:uLnTx/>
                <a:uFillTx/>
                <a:latin typeface="Meiryo UI"/>
                <a:ea typeface="Meiryo UI"/>
              </a:rPr>
              <a:t>真空二重構造のステンレス素材で保冷・保温力抜群のシンプルな</a:t>
            </a:r>
            <a:r>
              <a:rPr kumimoji="1" lang="en-US" sz="1600" b="0" i="0" u="none" strike="noStrike" kern="1200" cap="none" spc="-1" normalizeH="0" baseline="0" noProof="0">
                <a:ln>
                  <a:noFill/>
                </a:ln>
                <a:solidFill>
                  <a:srgbClr val="000000"/>
                </a:solidFill>
                <a:effectLst/>
                <a:uLnTx/>
                <a:uFillTx/>
                <a:latin typeface="Meiryo UI"/>
                <a:ea typeface="Meiryo UI"/>
              </a:rPr>
              <a:t>200ml</a:t>
            </a:r>
            <a:r>
              <a:rPr kumimoji="1" lang="ja-JP" altLang="en-US" sz="1600" b="0" i="0" u="none" strike="noStrike" kern="1200" cap="none" spc="-1" normalizeH="0" baseline="0" noProof="0">
                <a:ln>
                  <a:noFill/>
                </a:ln>
                <a:solidFill>
                  <a:srgbClr val="000000"/>
                </a:solidFill>
                <a:effectLst/>
                <a:uLnTx/>
                <a:uFillTx/>
                <a:latin typeface="Meiryo UI"/>
                <a:ea typeface="Meiryo UI"/>
              </a:rPr>
              <a:t>ボトル。洗う時も簡単に分解でき、氷が飛び出ない内蓋もポイント。この他</a:t>
            </a:r>
            <a:r>
              <a:rPr kumimoji="1" lang="en-US" sz="1600" b="0" i="0" u="none" strike="noStrike" kern="1200" cap="none" spc="-1" normalizeH="0" baseline="0" noProof="0">
                <a:ln>
                  <a:noFill/>
                </a:ln>
                <a:solidFill>
                  <a:srgbClr val="000000"/>
                </a:solidFill>
                <a:effectLst/>
                <a:uLnTx/>
                <a:uFillTx/>
                <a:latin typeface="Meiryo UI"/>
                <a:ea typeface="Meiryo UI"/>
              </a:rPr>
              <a:t>300ml</a:t>
            </a:r>
            <a:r>
              <a:rPr kumimoji="1" lang="ja-JP" altLang="en-US" sz="1600" b="0" i="0" u="none" strike="noStrike" kern="1200" cap="none" spc="-1" normalizeH="0" baseline="0" noProof="0">
                <a:ln>
                  <a:noFill/>
                </a:ln>
                <a:solidFill>
                  <a:srgbClr val="000000"/>
                </a:solidFill>
                <a:effectLst/>
                <a:uLnTx/>
                <a:uFillTx/>
                <a:latin typeface="Meiryo UI"/>
                <a:ea typeface="Meiryo UI"/>
              </a:rPr>
              <a:t>、</a:t>
            </a:r>
            <a:r>
              <a:rPr kumimoji="1" lang="en-US" sz="1600" b="0" i="0" u="none" strike="noStrike" kern="1200" cap="none" spc="-1" normalizeH="0" baseline="0" noProof="0">
                <a:ln>
                  <a:noFill/>
                </a:ln>
                <a:solidFill>
                  <a:srgbClr val="000000"/>
                </a:solidFill>
                <a:effectLst/>
                <a:uLnTx/>
                <a:uFillTx/>
                <a:latin typeface="Meiryo UI"/>
                <a:ea typeface="Meiryo UI"/>
              </a:rPr>
              <a:t>500ml</a:t>
            </a:r>
            <a:r>
              <a:rPr kumimoji="1" lang="ja-JP" altLang="en-US" sz="1600" b="0" i="0" u="none" strike="noStrike" kern="1200" cap="none" spc="-1" normalizeH="0" baseline="0" noProof="0">
                <a:ln>
                  <a:noFill/>
                </a:ln>
                <a:solidFill>
                  <a:srgbClr val="000000"/>
                </a:solidFill>
                <a:effectLst/>
                <a:uLnTx/>
                <a:uFillTx/>
                <a:latin typeface="Meiryo UI"/>
                <a:ea typeface="Meiryo UI"/>
              </a:rPr>
              <a:t>タイプもございます。</a:t>
            </a:r>
            <a:endParaRPr kumimoji="1" lang="en-US" sz="1600" b="0" i="0" u="none" strike="noStrike" kern="1200" cap="none" spc="-1" normalizeH="0" baseline="0" noProof="0">
              <a:ln>
                <a:noFill/>
              </a:ln>
              <a:solidFill>
                <a:prstClr val="black"/>
              </a:solidFill>
              <a:effectLst/>
              <a:uLnTx/>
              <a:uFillTx/>
              <a:latin typeface="Arial"/>
            </a:endParaRPr>
          </a:p>
        </p:txBody>
      </p:sp>
      <p:sp>
        <p:nvSpPr>
          <p:cNvPr id="69" name="円/楕円 50"/>
          <p:cNvSpPr/>
          <p:nvPr/>
        </p:nvSpPr>
        <p:spPr>
          <a:xfrm>
            <a:off x="5035680" y="534456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70" name="テキスト ボックス 52"/>
          <p:cNvSpPr/>
          <p:nvPr/>
        </p:nvSpPr>
        <p:spPr>
          <a:xfrm>
            <a:off x="5035320" y="5569200"/>
            <a:ext cx="739080" cy="303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お見積</a:t>
            </a:r>
            <a:endParaRPr kumimoji="1" lang="en-US" sz="1400" b="0" i="0" u="none" strike="noStrike" kern="1200" cap="none" spc="-1" normalizeH="0" baseline="0" noProof="0">
              <a:ln>
                <a:noFill/>
              </a:ln>
              <a:solidFill>
                <a:prstClr val="black"/>
              </a:solidFill>
              <a:effectLst/>
              <a:uLnTx/>
              <a:uFillTx/>
              <a:latin typeface="Arial"/>
            </a:endParaRPr>
          </a:p>
        </p:txBody>
      </p:sp>
      <p:sp>
        <p:nvSpPr>
          <p:cNvPr id="71" name="直線コネクタ 54"/>
          <p:cNvSpPr/>
          <p:nvPr/>
        </p:nvSpPr>
        <p:spPr>
          <a:xfrm>
            <a:off x="5879880" y="3785400"/>
            <a:ext cx="2969280" cy="360"/>
          </a:xfrm>
          <a:prstGeom prst="line">
            <a:avLst/>
          </a:prstGeom>
          <a:ln w="19050">
            <a:solidFill>
              <a:srgbClr val="E7E6E6">
                <a:lumMod val="50000"/>
              </a:srgbClr>
            </a:solidFill>
          </a:ln>
        </p:spPr>
        <p:style>
          <a:lnRef idx="1">
            <a:schemeClr val="accent1"/>
          </a:lnRef>
          <a:fillRef idx="0">
            <a:schemeClr val="accent1"/>
          </a:fillRef>
          <a:effectRef idx="0">
            <a:schemeClr val="accent1"/>
          </a:effectRef>
          <a:fontRef idx="minor"/>
        </p:style>
      </p:sp>
      <p:grpSp>
        <p:nvGrpSpPr>
          <p:cNvPr id="72" name="グループ化 57"/>
          <p:cNvGrpSpPr/>
          <p:nvPr/>
        </p:nvGrpSpPr>
        <p:grpSpPr>
          <a:xfrm>
            <a:off x="5042520" y="3830760"/>
            <a:ext cx="739080" cy="739080"/>
            <a:chOff x="5042520" y="3830760"/>
            <a:chExt cx="739080" cy="739080"/>
          </a:xfrm>
        </p:grpSpPr>
        <p:sp>
          <p:nvSpPr>
            <p:cNvPr id="73" name="円/楕円 58"/>
            <p:cNvSpPr/>
            <p:nvPr/>
          </p:nvSpPr>
          <p:spPr>
            <a:xfrm>
              <a:off x="5042520" y="383076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74" name="テキスト ボックス 59"/>
            <p:cNvSpPr/>
            <p:nvPr/>
          </p:nvSpPr>
          <p:spPr>
            <a:xfrm>
              <a:off x="5135040" y="4065480"/>
              <a:ext cx="569520" cy="303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納期</a:t>
              </a:r>
              <a:endParaRPr kumimoji="1" lang="en-US" sz="1400" b="0" i="0" u="none" strike="noStrike" kern="1200" cap="none" spc="-1" normalizeH="0" baseline="0" noProof="0">
                <a:ln>
                  <a:noFill/>
                </a:ln>
                <a:solidFill>
                  <a:prstClr val="black"/>
                </a:solidFill>
                <a:effectLst/>
                <a:uLnTx/>
                <a:uFillTx/>
                <a:latin typeface="Arial"/>
              </a:endParaRPr>
            </a:p>
          </p:txBody>
        </p:sp>
      </p:grpSp>
      <p:sp>
        <p:nvSpPr>
          <p:cNvPr id="75" name="直線コネクタ 60"/>
          <p:cNvSpPr/>
          <p:nvPr/>
        </p:nvSpPr>
        <p:spPr>
          <a:xfrm>
            <a:off x="5879880" y="4987080"/>
            <a:ext cx="2969280" cy="360"/>
          </a:xfrm>
          <a:prstGeom prst="line">
            <a:avLst/>
          </a:prstGeom>
          <a:ln w="19050">
            <a:solidFill>
              <a:srgbClr val="E7E6E6">
                <a:lumMod val="50000"/>
              </a:srgbClr>
            </a:solidFill>
          </a:ln>
        </p:spPr>
        <p:style>
          <a:lnRef idx="1">
            <a:schemeClr val="accent1"/>
          </a:lnRef>
          <a:fillRef idx="0">
            <a:schemeClr val="accent1"/>
          </a:fillRef>
          <a:effectRef idx="0">
            <a:schemeClr val="accent1"/>
          </a:effectRef>
          <a:fontRef idx="minor"/>
        </p:style>
      </p:sp>
      <p:sp>
        <p:nvSpPr>
          <p:cNvPr id="76" name="テキスト ボックス 61"/>
          <p:cNvSpPr/>
          <p:nvPr/>
        </p:nvSpPr>
        <p:spPr>
          <a:xfrm>
            <a:off x="6071040" y="4206240"/>
            <a:ext cx="277776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納期スペース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7" name="テキスト ボックス 62"/>
          <p:cNvSpPr/>
          <p:nvPr/>
        </p:nvSpPr>
        <p:spPr>
          <a:xfrm>
            <a:off x="6071040" y="5565960"/>
            <a:ext cx="277776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お見積りスペース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8" name="テキスト ボックス 1"/>
          <p:cNvSpPr/>
          <p:nvPr/>
        </p:nvSpPr>
        <p:spPr>
          <a:xfrm>
            <a:off x="8007120" y="-148320"/>
            <a:ext cx="184320" cy="369000"/>
          </a:xfrm>
          <a:prstGeom prst="rect">
            <a:avLst/>
          </a:prstGeom>
          <a:noFill/>
          <a:ln w="0">
            <a:noFill/>
          </a:ln>
        </p:spPr>
        <p:style>
          <a:lnRef idx="0">
            <a:scrgbClr r="0" g="0" b="0"/>
          </a:lnRef>
          <a:fillRef idx="0">
            <a:scrgbClr r="0" g="0" b="0"/>
          </a:fillRef>
          <a:effectRef idx="0">
            <a:scrgbClr r="0" g="0" b="0"/>
          </a:effectRef>
          <a:fontRef idx="minor"/>
        </p:style>
      </p:sp>
      <p:pic>
        <p:nvPicPr>
          <p:cNvPr id="3" name="図 2">
            <a:extLst>
              <a:ext uri="{FF2B5EF4-FFF2-40B4-BE49-F238E27FC236}">
                <a16:creationId xmlns:a16="http://schemas.microsoft.com/office/drawing/2014/main" id="{A1E7F0F5-4DEE-35D3-4370-4C2A847E5B9E}"/>
              </a:ext>
            </a:extLst>
          </p:cNvPr>
          <p:cNvPicPr>
            <a:picLocks noChangeAspect="1"/>
          </p:cNvPicPr>
          <p:nvPr/>
        </p:nvPicPr>
        <p:blipFill>
          <a:blip r:embed="rId5"/>
          <a:stretch>
            <a:fillRect/>
          </a:stretch>
        </p:blipFill>
        <p:spPr>
          <a:xfrm>
            <a:off x="661815" y="1395510"/>
            <a:ext cx="3638550" cy="36385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アイスネックリング</a:t>
            </a:r>
            <a:r>
              <a:rPr lang="en-US" altLang="ja-JP" sz="2000" dirty="0">
                <a:solidFill>
                  <a:schemeClr val="bg1"/>
                </a:solidFill>
                <a:latin typeface="Meiryo UI" panose="020B0604030504040204" pitchFamily="34" charset="-128"/>
                <a:ea typeface="Meiryo UI" panose="020B0604030504040204" pitchFamily="34" charset="-128"/>
              </a:rPr>
              <a:t>(EVA</a:t>
            </a:r>
            <a:r>
              <a:rPr lang="ja-JP" altLang="en-US" sz="2000" dirty="0">
                <a:solidFill>
                  <a:schemeClr val="bg1"/>
                </a:solidFill>
                <a:latin typeface="Meiryo UI" panose="020B0604030504040204" pitchFamily="34" charset="-128"/>
                <a:ea typeface="Meiryo UI" panose="020B0604030504040204" pitchFamily="34" charset="-128"/>
              </a:rPr>
              <a:t>ポーチ付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本体／（外側）</a:t>
            </a:r>
            <a:r>
              <a:rPr lang="en-US" altLang="ja-JP" sz="900" dirty="0">
                <a:latin typeface="Meiryo UI" panose="020B0604030504040204" pitchFamily="34" charset="-128"/>
                <a:ea typeface="Meiryo UI" panose="020B0604030504040204" pitchFamily="34" charset="-128"/>
              </a:rPr>
              <a:t>TPU</a:t>
            </a:r>
            <a:r>
              <a:rPr lang="ja-JP" altLang="en-US" sz="900" dirty="0">
                <a:latin typeface="Meiryo UI" panose="020B0604030504040204" pitchFamily="34" charset="-128"/>
                <a:ea typeface="Meiryo UI" panose="020B0604030504040204" pitchFamily="34" charset="-128"/>
              </a:rPr>
              <a:t>（内容物）</a:t>
            </a:r>
            <a:r>
              <a:rPr lang="en-US" altLang="ja-JP" sz="900" dirty="0">
                <a:latin typeface="Meiryo UI" panose="020B0604030504040204" pitchFamily="34" charset="-128"/>
                <a:ea typeface="Meiryo UI" panose="020B0604030504040204" pitchFamily="34" charset="-128"/>
              </a:rPr>
              <a:t>PCM</a:t>
            </a:r>
            <a:r>
              <a:rPr lang="ja-JP" altLang="en-US" sz="900" dirty="0">
                <a:latin typeface="Meiryo UI" panose="020B0604030504040204" pitchFamily="34" charset="-128"/>
                <a:ea typeface="Meiryo UI" panose="020B0604030504040204" pitchFamily="34" charset="-128"/>
              </a:rPr>
              <a:t>　　ポーチ／</a:t>
            </a:r>
            <a:r>
              <a:rPr lang="en-US" altLang="ja-JP" sz="900" dirty="0">
                <a:latin typeface="Meiryo UI" panose="020B0604030504040204" pitchFamily="34" charset="-128"/>
                <a:ea typeface="Meiryo UI" panose="020B0604030504040204" pitchFamily="34" charset="-128"/>
              </a:rPr>
              <a:t>EVA</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本体／首回り約</a:t>
            </a:r>
            <a:r>
              <a:rPr lang="en-US" altLang="ja-JP" sz="900" dirty="0">
                <a:latin typeface="Meiryo UI" panose="020B0604030504040204" pitchFamily="34" charset="-128"/>
                <a:ea typeface="Meiryo UI" panose="020B0604030504040204" pitchFamily="34" charset="-128"/>
              </a:rPr>
              <a:t>320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EVA</a:t>
            </a:r>
            <a:r>
              <a:rPr lang="ja-JP" altLang="en-US" sz="900" dirty="0">
                <a:latin typeface="Meiryo UI" panose="020B0604030504040204" pitchFamily="34" charset="-128"/>
                <a:ea typeface="Meiryo UI" panose="020B0604030504040204" pitchFamily="34" charset="-128"/>
              </a:rPr>
              <a:t>ポーチ／約</a:t>
            </a:r>
            <a:r>
              <a:rPr lang="en-US" altLang="ja-JP" sz="900" dirty="0">
                <a:latin typeface="Meiryo UI" panose="020B0604030504040204" pitchFamily="34" charset="-128"/>
                <a:ea typeface="Meiryo UI" panose="020B0604030504040204" pitchFamily="34" charset="-128"/>
              </a:rPr>
              <a:t>W185×H195</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取説付</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HDPE</a:t>
            </a:r>
            <a:r>
              <a:rPr lang="ja-JP" altLang="en-US" sz="900" dirty="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53280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真夏の熱中症対策にオススメのアイスネックリング。冷蔵庫・冷凍庫・冷水でリングを冷やせばくり返し何度も使用することができます。冷やしたリングを収納して持ち歩ける専用ポーチ付きです。</a:t>
            </a:r>
          </a:p>
          <a:p>
            <a:pPr algn="just">
              <a:lnSpc>
                <a:spcPts val="2400"/>
              </a:lnSpc>
            </a:pPr>
            <a:endParaRPr lang="ja-JP" altLang="en-US" sz="1600" b="0" i="0" dirty="0">
              <a:solidFill>
                <a:srgbClr val="333333"/>
              </a:solidFill>
              <a:effectLst/>
              <a:highlight>
                <a:srgbClr val="FFFFFF"/>
              </a:highlight>
              <a:latin typeface="-apple-system"/>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0" name="Picture 6">
            <a:extLst>
              <a:ext uri="{FF2B5EF4-FFF2-40B4-BE49-F238E27FC236}">
                <a16:creationId xmlns:a16="http://schemas.microsoft.com/office/drawing/2014/main" id="{3ADCF03B-3EC6-5EF1-D83D-B8C6D082AE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859" y="1486949"/>
            <a:ext cx="3485099" cy="3485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953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アダプター</a:t>
            </a:r>
            <a:r>
              <a:rPr lang="en-US" altLang="ja-JP" sz="2000" dirty="0">
                <a:solidFill>
                  <a:schemeClr val="bg1"/>
                </a:solidFill>
                <a:latin typeface="Meiryo UI" panose="020B0604030504040204" pitchFamily="34" charset="-128"/>
                <a:ea typeface="Meiryo UI" panose="020B0604030504040204" pitchFamily="34" charset="-128"/>
              </a:rPr>
              <a:t>2</a:t>
            </a:r>
            <a:r>
              <a:rPr lang="ja-JP" altLang="en-US" sz="2000" dirty="0">
                <a:solidFill>
                  <a:schemeClr val="bg1"/>
                </a:solidFill>
                <a:latin typeface="Meiryo UI" panose="020B0604030504040204" pitchFamily="34" charset="-128"/>
                <a:ea typeface="Meiryo UI" panose="020B0604030504040204" pitchFamily="34" charset="-128"/>
              </a:rPr>
              <a:t>ポート</a:t>
            </a:r>
            <a:r>
              <a:rPr lang="en-US" altLang="ja-JP" sz="2000" dirty="0">
                <a:solidFill>
                  <a:schemeClr val="bg1"/>
                </a:solidFill>
                <a:latin typeface="Meiryo UI" panose="020B0604030504040204" pitchFamily="34" charset="-128"/>
                <a:ea typeface="Meiryo UI" panose="020B0604030504040204" pitchFamily="34" charset="-128"/>
              </a:rPr>
              <a:t>(3.4A)</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カラー展開：ネイビー、オリーブ、グレージュ</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PC</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47×</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46×</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28mm</a:t>
            </a:r>
          </a:p>
          <a:p>
            <a:r>
              <a:rPr lang="ja-JP" altLang="en-US" sz="900" dirty="0">
                <a:latin typeface="Meiryo UI" panose="020B0604030504040204" pitchFamily="34" charset="-128"/>
                <a:ea typeface="Meiryo UI" panose="020B0604030504040204" pitchFamily="34" charset="-128"/>
              </a:rPr>
              <a:t>包装：化粧箱入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2</a:t>
            </a:r>
            <a:r>
              <a:rPr lang="ja-JP" altLang="en-US" sz="1600" dirty="0"/>
              <a:t>台同時に急速充電ができる</a:t>
            </a:r>
            <a:r>
              <a:rPr lang="en-US" altLang="ja-JP" sz="1600" dirty="0"/>
              <a:t>USB</a:t>
            </a:r>
            <a:r>
              <a:rPr lang="ja-JP" altLang="en-US" sz="1600" dirty="0"/>
              <a:t>アダプター。プラグ部分を折り畳んで収納できるので、持ち運びにとても便利！オリジナルの名入れやプリントをすればノベルティグッズや物販用に最適です。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CB77F2A-F482-36F7-9542-55F9108974BD}"/>
              </a:ext>
            </a:extLst>
          </p:cNvPr>
          <p:cNvPicPr>
            <a:picLocks noChangeAspect="1"/>
          </p:cNvPicPr>
          <p:nvPr/>
        </p:nvPicPr>
        <p:blipFill>
          <a:blip r:embed="rId5"/>
          <a:stretch>
            <a:fillRect/>
          </a:stretch>
        </p:blipFill>
        <p:spPr>
          <a:xfrm>
            <a:off x="718975" y="1399162"/>
            <a:ext cx="3624446" cy="3624446"/>
          </a:xfrm>
          <a:prstGeom prst="rect">
            <a:avLst/>
          </a:prstGeom>
        </p:spPr>
      </p:pic>
    </p:spTree>
    <p:extLst>
      <p:ext uri="{BB962C8B-B14F-4D97-AF65-F5344CB8AC3E}">
        <p14:creationId xmlns:p14="http://schemas.microsoft.com/office/powerpoint/2010/main" val="3489013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ライトナイロン リップストップ サコッシュ</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カラー展開：全</a:t>
            </a:r>
            <a:r>
              <a:rPr lang="en-US" altLang="ja-JP" sz="800" dirty="0">
                <a:latin typeface="Meiryo UI" panose="020B0604030504040204" pitchFamily="34" charset="-128"/>
                <a:ea typeface="Meiryo UI" panose="020B0604030504040204" pitchFamily="34" charset="-128"/>
              </a:rPr>
              <a:t>5</a:t>
            </a:r>
            <a:r>
              <a:rPr lang="ja-JP" altLang="en-US" sz="800" dirty="0">
                <a:latin typeface="Meiryo UI" panose="020B0604030504040204" pitchFamily="34" charset="-128"/>
                <a:ea typeface="Meiryo UI" panose="020B0604030504040204" pitchFamily="34" charset="-128"/>
              </a:rPr>
              <a:t>色</a:t>
            </a:r>
            <a:endParaRPr lang="en-US" altLang="ja-JP" sz="800" dirty="0">
              <a:latin typeface="Meiryo UI" panose="020B0604030504040204" pitchFamily="34" charset="-128"/>
              <a:ea typeface="Meiryo UI" panose="020B0604030504040204" pitchFamily="34" charset="-128"/>
            </a:endParaRPr>
          </a:p>
          <a:p>
            <a:r>
              <a:rPr lang="ja-JP" altLang="en-US" sz="800" dirty="0">
                <a:latin typeface="Meiryo UI" panose="020B0604030504040204" pitchFamily="34" charset="-128"/>
                <a:ea typeface="Meiryo UI" panose="020B0604030504040204" pitchFamily="34" charset="-128"/>
              </a:rPr>
              <a:t>素材：ナイロン</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％（リップストップ生地）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丸ひも部分：ポリエステル</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a:t>
            </a:r>
          </a:p>
          <a:p>
            <a:r>
              <a:rPr lang="ja-JP" altLang="en-US" sz="800" dirty="0">
                <a:latin typeface="Meiryo UI" panose="020B0604030504040204" pitchFamily="34" charset="-128"/>
                <a:ea typeface="Meiryo UI" panose="020B0604030504040204" pitchFamily="34" charset="-128"/>
              </a:rPr>
              <a:t>サイズ：横</a:t>
            </a:r>
            <a:r>
              <a:rPr lang="en-US" altLang="ja-JP" sz="800" dirty="0">
                <a:latin typeface="Meiryo UI" panose="020B0604030504040204" pitchFamily="34" charset="-128"/>
                <a:ea typeface="Meiryo UI" panose="020B0604030504040204" pitchFamily="34" charset="-128"/>
              </a:rPr>
              <a:t>17×</a:t>
            </a:r>
            <a:r>
              <a:rPr lang="ja-JP" altLang="en-US" sz="800" dirty="0">
                <a:latin typeface="Meiryo UI" panose="020B0604030504040204" pitchFamily="34" charset="-128"/>
                <a:ea typeface="Meiryo UI" panose="020B0604030504040204" pitchFamily="34" charset="-128"/>
              </a:rPr>
              <a:t>縦</a:t>
            </a:r>
            <a:r>
              <a:rPr lang="en-US" altLang="ja-JP" sz="800" dirty="0">
                <a:latin typeface="Meiryo UI" panose="020B0604030504040204" pitchFamily="34" charset="-128"/>
                <a:ea typeface="Meiryo UI" panose="020B0604030504040204" pitchFamily="34" charset="-128"/>
              </a:rPr>
              <a:t>17×</a:t>
            </a:r>
            <a:r>
              <a:rPr lang="ja-JP" altLang="en-US" sz="800" dirty="0">
                <a:latin typeface="Meiryo UI" panose="020B0604030504040204" pitchFamily="34" charset="-128"/>
                <a:ea typeface="Meiryo UI" panose="020B0604030504040204" pitchFamily="34" charset="-128"/>
              </a:rPr>
              <a:t>奥行</a:t>
            </a:r>
            <a:r>
              <a:rPr lang="en-US" altLang="ja-JP" sz="800" dirty="0">
                <a:latin typeface="Meiryo UI" panose="020B0604030504040204" pitchFamily="34" charset="-128"/>
                <a:ea typeface="Meiryo UI" panose="020B0604030504040204" pitchFamily="34" charset="-128"/>
              </a:rPr>
              <a:t>5cm</a:t>
            </a:r>
            <a:r>
              <a:rPr lang="ja-JP" altLang="en-US" sz="800" dirty="0">
                <a:latin typeface="Meiryo UI" panose="020B0604030504040204" pitchFamily="34" charset="-128"/>
                <a:ea typeface="Meiryo UI" panose="020B0604030504040204" pitchFamily="34" charset="-128"/>
              </a:rPr>
              <a:t>、ショルダーコードの長さ</a:t>
            </a:r>
            <a:r>
              <a:rPr lang="en-US" altLang="ja-JP" sz="800" dirty="0">
                <a:latin typeface="Meiryo UI" panose="020B0604030504040204" pitchFamily="34" charset="-128"/>
                <a:ea typeface="Meiryo UI" panose="020B0604030504040204" pitchFamily="34" charset="-128"/>
              </a:rPr>
              <a:t>122cm</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素材の特性や生産の過程によって、表記サイズより誤差が生じます。あらかじめご了承ください。</a:t>
            </a:r>
          </a:p>
          <a:p>
            <a:r>
              <a:rPr lang="ja-JP" altLang="en-US" sz="800" dirty="0">
                <a:latin typeface="Meiryo UI" panose="020B0604030504040204" pitchFamily="34" charset="-128"/>
                <a:ea typeface="Meiryo UI" panose="020B0604030504040204" pitchFamily="34" charset="-128"/>
              </a:rPr>
              <a:t>容量：約</a:t>
            </a:r>
            <a:r>
              <a:rPr lang="en-US" altLang="ja-JP" sz="800" dirty="0">
                <a:latin typeface="Meiryo UI" panose="020B0604030504040204" pitchFamily="34" charset="-128"/>
                <a:ea typeface="Meiryo UI" panose="020B0604030504040204" pitchFamily="34" charset="-128"/>
              </a:rPr>
              <a:t>2L</a:t>
            </a:r>
          </a:p>
          <a:p>
            <a:r>
              <a:rPr lang="ja-JP" altLang="en-US" sz="800" dirty="0">
                <a:latin typeface="Meiryo UI" panose="020B0604030504040204" pitchFamily="34" charset="-128"/>
                <a:ea typeface="Meiryo UI" panose="020B0604030504040204" pitchFamily="34" charset="-128"/>
              </a:rPr>
              <a:t>注意事項：</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インクジェットプリントに関しての取扱注意</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この商品は前処理剤の定着が悪いため、インクジェットプリントに対応していません。</a:t>
            </a:r>
          </a:p>
          <a:p>
            <a:r>
              <a:rPr lang="ja-JP" altLang="en-US" sz="800" dirty="0">
                <a:latin typeface="Meiryo UI" panose="020B0604030504040204" pitchFamily="34" charset="-128"/>
                <a:ea typeface="Meiryo UI" panose="020B0604030504040204" pitchFamily="34" charset="-128"/>
              </a:rPr>
              <a:t>備考：</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色彩は実際と異なる場合があります。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袋口ファスナー付き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内ポケット付き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ショルダーコードの長さは調節可能（最長</a:t>
            </a:r>
            <a:r>
              <a:rPr lang="en-US" altLang="ja-JP" sz="800" dirty="0">
                <a:latin typeface="Meiryo UI" panose="020B0604030504040204" pitchFamily="34" charset="-128"/>
                <a:ea typeface="Meiryo UI" panose="020B0604030504040204" pitchFamily="34" charset="-128"/>
              </a:rPr>
              <a:t>122cm</a:t>
            </a:r>
            <a:r>
              <a:rPr lang="ja-JP" altLang="en-US" sz="800" dirty="0">
                <a:latin typeface="Meiryo UI" panose="020B0604030504040204" pitchFamily="34" charset="-128"/>
                <a:ea typeface="Meiryo UI" panose="020B0604030504040204" pitchFamily="34" charset="-128"/>
              </a:rPr>
              <a:t>） </a:t>
            </a:r>
            <a:endParaRPr lang="en-US" altLang="ja-JP" sz="8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ワンマイルバッグに最適なナイロン製サコッシュ。軽くて丈夫な素材で、お財布・スマホ・パスケースなどもしっかり収納可能！ストラップの長さをワンタッチで調整できるアジャスター付きです。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3A00A29-6F36-52F6-86BE-4BDFEA20EFE0}"/>
              </a:ext>
            </a:extLst>
          </p:cNvPr>
          <p:cNvPicPr>
            <a:picLocks noChangeAspect="1"/>
          </p:cNvPicPr>
          <p:nvPr/>
        </p:nvPicPr>
        <p:blipFill>
          <a:blip r:embed="rId5"/>
          <a:stretch>
            <a:fillRect/>
          </a:stretch>
        </p:blipFill>
        <p:spPr>
          <a:xfrm>
            <a:off x="724120" y="1422052"/>
            <a:ext cx="3628872" cy="3628872"/>
          </a:xfrm>
          <a:prstGeom prst="rect">
            <a:avLst/>
          </a:prstGeom>
        </p:spPr>
      </p:pic>
    </p:spTree>
    <p:extLst>
      <p:ext uri="{BB962C8B-B14F-4D97-AF65-F5344CB8AC3E}">
        <p14:creationId xmlns:p14="http://schemas.microsoft.com/office/powerpoint/2010/main" val="571870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グラデーションサーモタンブラー </a:t>
            </a:r>
            <a:r>
              <a:rPr lang="en-US" altLang="ja-JP" sz="2000" dirty="0">
                <a:solidFill>
                  <a:schemeClr val="bg1"/>
                </a:solidFill>
                <a:latin typeface="Meiryo UI" panose="020B0604030504040204" pitchFamily="34" charset="-128"/>
                <a:ea typeface="Meiryo UI" panose="020B0604030504040204" pitchFamily="34" charset="-128"/>
              </a:rPr>
              <a:t>330ml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(18-8) </a:t>
            </a:r>
            <a:r>
              <a:rPr lang="ja-JP" altLang="en-US" sz="900" dirty="0">
                <a:latin typeface="Meiryo UI" panose="020B0604030504040204" pitchFamily="34" charset="-128"/>
                <a:ea typeface="Meiryo UI" panose="020B0604030504040204" pitchFamily="34" charset="-128"/>
              </a:rPr>
              <a:t>他</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Φ83×108(mm)</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330ml</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975"/>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highlight>
                  <a:srgbClr val="FFFFFF"/>
                </a:highlight>
                <a:latin typeface="+mn-ea"/>
              </a:rPr>
              <a:t>330ml</a:t>
            </a:r>
            <a:r>
              <a:rPr lang="ja-JP" altLang="en-US" sz="1600" b="0" i="0" dirty="0">
                <a:solidFill>
                  <a:srgbClr val="333333"/>
                </a:solidFill>
                <a:effectLst/>
                <a:highlight>
                  <a:srgbClr val="FFFFFF"/>
                </a:highlight>
                <a:latin typeface="+mn-ea"/>
              </a:rPr>
              <a:t>サイズの、淡くも鮮やかなグラデーションがとってもオシャレなタンブラーです。オリジナル名入れも可能なため、物販用にも記念用にもノベルティ用にも人気のあるタイプです。</a:t>
            </a:r>
            <a:endParaRPr lang="ja-JP" altLang="en-US" sz="1600" dirty="0">
              <a:latin typeface="+mn-ea"/>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AA8AA5F9-A760-5ECD-A8A9-EAF50341BEB9}"/>
              </a:ext>
            </a:extLst>
          </p:cNvPr>
          <p:cNvPicPr>
            <a:picLocks noChangeAspect="1"/>
          </p:cNvPicPr>
          <p:nvPr/>
        </p:nvPicPr>
        <p:blipFill>
          <a:blip r:embed="rId5"/>
          <a:stretch>
            <a:fillRect/>
          </a:stretch>
        </p:blipFill>
        <p:spPr>
          <a:xfrm>
            <a:off x="661643" y="1371565"/>
            <a:ext cx="3645181" cy="3645181"/>
          </a:xfrm>
          <a:prstGeom prst="rect">
            <a:avLst/>
          </a:prstGeom>
        </p:spPr>
      </p:pic>
    </p:spTree>
    <p:extLst>
      <p:ext uri="{BB962C8B-B14F-4D97-AF65-F5344CB8AC3E}">
        <p14:creationId xmlns:p14="http://schemas.microsoft.com/office/powerpoint/2010/main" val="3962481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サーモス 真空断熱タンブラー </a:t>
            </a:r>
            <a:r>
              <a:rPr lang="en-US" altLang="ja-JP" sz="2000" dirty="0">
                <a:solidFill>
                  <a:schemeClr val="bg1"/>
                </a:solidFill>
                <a:latin typeface="Meiryo UI" panose="020B0604030504040204" pitchFamily="34" charset="-128"/>
                <a:ea typeface="Meiryo UI" panose="020B0604030504040204" pitchFamily="34" charset="-128"/>
              </a:rPr>
              <a:t>300ml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幅</a:t>
            </a:r>
            <a:r>
              <a:rPr lang="en-US" altLang="ja-JP" sz="900" b="0" i="0" dirty="0">
                <a:solidFill>
                  <a:srgbClr val="333333"/>
                </a:solidFill>
                <a:effectLst/>
                <a:latin typeface="-apple-system"/>
              </a:rPr>
              <a:t>70×</a:t>
            </a:r>
            <a:r>
              <a:rPr lang="ja-JP" altLang="en-US" sz="900" b="0" i="0" dirty="0">
                <a:solidFill>
                  <a:srgbClr val="333333"/>
                </a:solidFill>
                <a:effectLst/>
                <a:latin typeface="-apple-system"/>
              </a:rPr>
              <a:t>奥行</a:t>
            </a:r>
            <a:r>
              <a:rPr lang="en-US" altLang="ja-JP" sz="900" b="0" i="0" dirty="0">
                <a:solidFill>
                  <a:srgbClr val="333333"/>
                </a:solidFill>
                <a:effectLst/>
                <a:latin typeface="-apple-system"/>
              </a:rPr>
              <a:t>70×</a:t>
            </a:r>
            <a:r>
              <a:rPr lang="ja-JP" altLang="en-US" sz="900" b="0" i="0" dirty="0">
                <a:solidFill>
                  <a:srgbClr val="333333"/>
                </a:solidFill>
                <a:effectLst/>
                <a:latin typeface="-apple-system"/>
              </a:rPr>
              <a:t>高さ</a:t>
            </a:r>
            <a:r>
              <a:rPr lang="en-US" altLang="ja-JP" sz="900" b="0" i="0" dirty="0">
                <a:solidFill>
                  <a:srgbClr val="333333"/>
                </a:solidFill>
                <a:effectLst/>
                <a:latin typeface="-apple-system"/>
              </a:rPr>
              <a:t>125mm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300ml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100g</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保温・保冷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非常にシンプルなデザインのため、名入れプリントするオリジナルデザインもよく映えてオシャレな</a:t>
            </a:r>
            <a:r>
              <a:rPr lang="en-US" altLang="ja-JP" sz="1600" b="0" i="0" dirty="0">
                <a:solidFill>
                  <a:srgbClr val="333333"/>
                </a:solidFill>
                <a:effectLst/>
                <a:latin typeface="-apple-system"/>
              </a:rPr>
              <a:t>300ml</a:t>
            </a:r>
            <a:r>
              <a:rPr lang="ja-JP" altLang="en-US" sz="1600" b="0" i="0" dirty="0">
                <a:solidFill>
                  <a:srgbClr val="333333"/>
                </a:solidFill>
                <a:effectLst/>
                <a:latin typeface="-apple-system"/>
              </a:rPr>
              <a:t>タンブラー。外側が熱くならず、結露もしにくいため使い勝手は抜群です。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18126" y="1635301"/>
            <a:ext cx="3174086" cy="3174086"/>
          </a:xfrm>
          <a:prstGeom prst="rect">
            <a:avLst/>
          </a:prstGeom>
        </p:spPr>
      </p:pic>
    </p:spTree>
    <p:extLst>
      <p:ext uri="{BB962C8B-B14F-4D97-AF65-F5344CB8AC3E}">
        <p14:creationId xmlns:p14="http://schemas.microsoft.com/office/powerpoint/2010/main" val="2197267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14.3</a:t>
            </a:r>
            <a:r>
              <a:rPr lang="ja-JP" altLang="en-US" sz="2000" dirty="0">
                <a:solidFill>
                  <a:schemeClr val="bg1"/>
                </a:solidFill>
                <a:latin typeface="Meiryo UI" panose="020B0604030504040204" pitchFamily="34" charset="-128"/>
                <a:ea typeface="Meiryo UI" panose="020B0604030504040204" pitchFamily="34" charset="-128"/>
              </a:rPr>
              <a:t>オンス キャンバス トートバッグ</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中</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ポケット付</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 </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％（キャンバス）、ナチュラル：</a:t>
            </a:r>
            <a:r>
              <a:rPr lang="en-US" altLang="ja-JP" sz="900" dirty="0">
                <a:latin typeface="Meiryo UI" panose="020B0604030504040204" pitchFamily="34" charset="-128"/>
                <a:ea typeface="Meiryo UI" panose="020B0604030504040204" pitchFamily="34" charset="-128"/>
              </a:rPr>
              <a:t>405g/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12.0oz/yd2</a:t>
            </a:r>
            <a:r>
              <a:rPr lang="ja-JP" altLang="en-US" sz="900" dirty="0">
                <a:latin typeface="Meiryo UI" panose="020B0604030504040204" pitchFamily="34" charset="-128"/>
                <a:ea typeface="Meiryo UI" panose="020B0604030504040204" pitchFamily="34" charset="-128"/>
              </a:rPr>
              <a:t>、カラー：</a:t>
            </a:r>
            <a:r>
              <a:rPr lang="en-US" altLang="ja-JP" sz="900" dirty="0">
                <a:latin typeface="Meiryo UI" panose="020B0604030504040204" pitchFamily="34" charset="-128"/>
                <a:ea typeface="Meiryo UI" panose="020B0604030504040204" pitchFamily="34" charset="-128"/>
              </a:rPr>
              <a:t>390g/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11.5oz/yd2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:300×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350×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100mm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500mm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10L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内ポケット付きが便利な上、耐久性に優れた</a:t>
            </a:r>
            <a:r>
              <a:rPr lang="en-US" altLang="ja-JP" sz="1600" dirty="0"/>
              <a:t>14.3</a:t>
            </a:r>
            <a:r>
              <a:rPr lang="ja-JP" altLang="en-US" sz="1600" dirty="0"/>
              <a:t>オンスのキャンバス素材を使用した、使い勝手の良いトートバッグ。ウッドランドカモフラ柄を含めた全</a:t>
            </a:r>
            <a:r>
              <a:rPr lang="en-US" altLang="ja-JP" sz="1600" dirty="0"/>
              <a:t>7</a:t>
            </a:r>
            <a:r>
              <a:rPr lang="ja-JP" altLang="en-US" sz="1600" dirty="0"/>
              <a:t>色のカラー展開も魅力。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0C3ADB2B-43EE-5C12-D4B1-CBD403F58EB5}"/>
              </a:ext>
            </a:extLst>
          </p:cNvPr>
          <p:cNvPicPr>
            <a:picLocks noChangeAspect="1"/>
          </p:cNvPicPr>
          <p:nvPr/>
        </p:nvPicPr>
        <p:blipFill>
          <a:blip r:embed="rId5"/>
          <a:stretch>
            <a:fillRect/>
          </a:stretch>
        </p:blipFill>
        <p:spPr>
          <a:xfrm>
            <a:off x="648892" y="1321875"/>
            <a:ext cx="3707881" cy="3707881"/>
          </a:xfrm>
          <a:prstGeom prst="rect">
            <a:avLst/>
          </a:prstGeom>
        </p:spPr>
      </p:pic>
    </p:spTree>
    <p:extLst>
      <p:ext uri="{BB962C8B-B14F-4D97-AF65-F5344CB8AC3E}">
        <p14:creationId xmlns:p14="http://schemas.microsoft.com/office/powerpoint/2010/main" val="1164025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コンパクト</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dirty="0">
                <a:solidFill>
                  <a:schemeClr val="bg1"/>
                </a:solidFill>
                <a:latin typeface="Meiryo UI" panose="020B0604030504040204" pitchFamily="34" charset="-128"/>
                <a:ea typeface="Meiryo UI" panose="020B0604030504040204" pitchFamily="34" charset="-128"/>
              </a:rPr>
              <a:t>スリム急速充電モバイルバッテリー</a:t>
            </a:r>
            <a:r>
              <a:rPr lang="en-US" altLang="ja-JP" sz="2000" dirty="0">
                <a:solidFill>
                  <a:schemeClr val="bg1"/>
                </a:solidFill>
                <a:latin typeface="Meiryo UI" panose="020B0604030504040204" pitchFamily="34" charset="-128"/>
                <a:ea typeface="Meiryo UI" panose="020B0604030504040204" pitchFamily="34" charset="-128"/>
              </a:rPr>
              <a:t>5000</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カラー展開：ホワイト、ブラック</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98×64×16mm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187×109×23mm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本体、蓄電用ケーブル</a:t>
            </a:r>
            <a:r>
              <a:rPr lang="en-US" altLang="ja-JP" sz="900" dirty="0">
                <a:latin typeface="Meiryo UI" panose="020B0604030504040204" pitchFamily="34" charset="-128"/>
                <a:ea typeface="Meiryo UI" panose="020B0604030504040204" pitchFamily="34" charset="-128"/>
              </a:rPr>
              <a:t>(Type-C)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5000mAh</a:t>
            </a:r>
            <a:r>
              <a:rPr lang="ja-JP" altLang="en-US" sz="1600" dirty="0"/>
              <a:t>容量で、</a:t>
            </a:r>
            <a:r>
              <a:rPr lang="en-US" altLang="ja-JP" sz="1600" dirty="0"/>
              <a:t>2</a:t>
            </a:r>
            <a:r>
              <a:rPr lang="ja-JP" altLang="en-US" sz="1600"/>
              <a:t>台同時充電も可能なモバイルバッテリー。すっきりとしたシンプルなデザインのためフルカラーのオリジナル名入れも良く映え、販促用としても人気です。</a:t>
            </a:r>
            <a:endParaRPr lang="ja-JP" altLang="en-US" sz="1600" dirty="0"/>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E8347B7-F258-0308-CCFB-C5782A6DA999}"/>
              </a:ext>
            </a:extLst>
          </p:cNvPr>
          <p:cNvPicPr>
            <a:picLocks noChangeAspect="1"/>
          </p:cNvPicPr>
          <p:nvPr/>
        </p:nvPicPr>
        <p:blipFill>
          <a:blip r:embed="rId5"/>
          <a:stretch>
            <a:fillRect/>
          </a:stretch>
        </p:blipFill>
        <p:spPr>
          <a:xfrm>
            <a:off x="624882" y="1373082"/>
            <a:ext cx="3569970" cy="3569970"/>
          </a:xfrm>
          <a:prstGeom prst="rect">
            <a:avLst/>
          </a:prstGeom>
        </p:spPr>
      </p:pic>
    </p:spTree>
    <p:extLst>
      <p:ext uri="{BB962C8B-B14F-4D97-AF65-F5344CB8AC3E}">
        <p14:creationId xmlns:p14="http://schemas.microsoft.com/office/powerpoint/2010/main" val="583859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コンパクトハンディ</a:t>
            </a: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ファン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W76×H145×D30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包装：エアパッキン、紙箱</a:t>
            </a:r>
          </a:p>
          <a:p>
            <a:r>
              <a:rPr lang="ja-JP" altLang="en-US" sz="900" dirty="0">
                <a:latin typeface="Meiryo UI" panose="020B0604030504040204" pitchFamily="34" charset="-128"/>
                <a:ea typeface="Meiryo UI" panose="020B0604030504040204" pitchFamily="34" charset="-128"/>
              </a:rPr>
              <a:t>注意事項：バッテリー容量</a:t>
            </a:r>
            <a:r>
              <a:rPr lang="en-US" altLang="ja-JP" sz="900" dirty="0">
                <a:latin typeface="Meiryo UI" panose="020B0604030504040204" pitchFamily="34" charset="-128"/>
                <a:ea typeface="Meiryo UI" panose="020B0604030504040204" pitchFamily="34" charset="-128"/>
              </a:rPr>
              <a:t>500mAh</a:t>
            </a:r>
          </a:p>
          <a:p>
            <a:r>
              <a:rPr lang="ja-JP" altLang="en-US" sz="900" dirty="0">
                <a:latin typeface="Meiryo UI" panose="020B0604030504040204" pitchFamily="34" charset="-128"/>
                <a:ea typeface="Meiryo UI" panose="020B0604030504040204" pitchFamily="34" charset="-128"/>
              </a:rPr>
              <a:t>備考：バッテリー容量</a:t>
            </a:r>
            <a:r>
              <a:rPr lang="en-US" altLang="ja-JP" sz="900" dirty="0">
                <a:latin typeface="Meiryo UI" panose="020B0604030504040204" pitchFamily="34" charset="-128"/>
                <a:ea typeface="Meiryo UI" panose="020B0604030504040204" pitchFamily="34" charset="-128"/>
              </a:rPr>
              <a:t>500mAh</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コンパクトで持ち歩きやすく、また収納可能なフック付きでスタンドとしても利用できるハンディ</a:t>
            </a:r>
            <a:r>
              <a:rPr lang="en-US" altLang="ja-JP" sz="1600" dirty="0"/>
              <a:t>SB</a:t>
            </a:r>
            <a:r>
              <a:rPr lang="ja-JP" altLang="en-US" sz="1600" dirty="0"/>
              <a:t>ファンです。カラーバリエーションは全</a:t>
            </a:r>
            <a:r>
              <a:rPr lang="en-US" altLang="ja-JP" sz="1600" dirty="0"/>
              <a:t>4</a:t>
            </a:r>
            <a:r>
              <a:rPr lang="ja-JP" altLang="en-US" sz="1600" dirty="0"/>
              <a:t>色展開。物販用や特典用にもおすすめ。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5406F5C7-0CE8-2B31-0638-DD1EE30A819A}"/>
              </a:ext>
            </a:extLst>
          </p:cNvPr>
          <p:cNvPicPr>
            <a:picLocks noChangeAspect="1"/>
          </p:cNvPicPr>
          <p:nvPr/>
        </p:nvPicPr>
        <p:blipFill>
          <a:blip r:embed="rId5"/>
          <a:stretch>
            <a:fillRect/>
          </a:stretch>
        </p:blipFill>
        <p:spPr>
          <a:xfrm>
            <a:off x="724120" y="1383161"/>
            <a:ext cx="3604260" cy="3604260"/>
          </a:xfrm>
          <a:prstGeom prst="rect">
            <a:avLst/>
          </a:prstGeom>
        </p:spPr>
      </p:pic>
    </p:spTree>
    <p:extLst>
      <p:ext uri="{BB962C8B-B14F-4D97-AF65-F5344CB8AC3E}">
        <p14:creationId xmlns:p14="http://schemas.microsoft.com/office/powerpoint/2010/main" val="3408961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クラッシーブランケット</a:t>
            </a:r>
            <a:r>
              <a:rPr lang="en-US" altLang="ja-JP" sz="2000" dirty="0">
                <a:solidFill>
                  <a:schemeClr val="bg1"/>
                </a:solidFill>
                <a:latin typeface="Meiryo UI" panose="020B0604030504040204" pitchFamily="34" charset="-128"/>
                <a:ea typeface="Meiryo UI" panose="020B0604030504040204" pitchFamily="34" charset="-128"/>
              </a:rPr>
              <a:t>(PU</a:t>
            </a:r>
            <a:r>
              <a:rPr lang="ja-JP" altLang="en-US" sz="2000">
                <a:solidFill>
                  <a:schemeClr val="bg1"/>
                </a:solidFill>
                <a:latin typeface="Meiryo UI" panose="020B0604030504040204" pitchFamily="34" charset="-128"/>
                <a:ea typeface="Meiryo UI" panose="020B0604030504040204" pitchFamily="34" charset="-128"/>
              </a:rPr>
              <a:t>ポーチ付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/PU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1000×750mm､</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290×290mm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考：ネイビー・ブラウン・ブラック・アイボリー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オールシーズン活用できる暖かなブランケットを、専用</a:t>
            </a:r>
            <a:r>
              <a:rPr lang="en-US" altLang="ja-JP" sz="1600" dirty="0">
                <a:latin typeface="Meiryo UI" panose="020B0604030504040204" pitchFamily="34" charset="-128"/>
                <a:ea typeface="Meiryo UI" panose="020B0604030504040204" pitchFamily="34" charset="-128"/>
              </a:rPr>
              <a:t>PU</a:t>
            </a:r>
            <a:r>
              <a:rPr lang="ja-JP" altLang="en-US" sz="1600">
                <a:latin typeface="Meiryo UI" panose="020B0604030504040204" pitchFamily="34" charset="-128"/>
                <a:ea typeface="Meiryo UI" panose="020B0604030504040204" pitchFamily="34" charset="-128"/>
              </a:rPr>
              <a:t>ポーチとセットにいたしました。ポーチに入れるとちょっとしたクッション代わりにもなる便利アイテム。名入れも格安で承ります。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A6DFE09-27BF-4E4E-81B7-C7427892A333}"/>
              </a:ext>
            </a:extLst>
          </p:cNvPr>
          <p:cNvPicPr>
            <a:picLocks noChangeAspect="1"/>
          </p:cNvPicPr>
          <p:nvPr/>
        </p:nvPicPr>
        <p:blipFill>
          <a:blip r:embed="rId5"/>
          <a:stretch>
            <a:fillRect/>
          </a:stretch>
        </p:blipFill>
        <p:spPr>
          <a:xfrm>
            <a:off x="640812" y="1425707"/>
            <a:ext cx="3831087" cy="3561714"/>
          </a:xfrm>
          <a:prstGeom prst="rect">
            <a:avLst/>
          </a:prstGeom>
        </p:spPr>
      </p:pic>
    </p:spTree>
    <p:extLst>
      <p:ext uri="{BB962C8B-B14F-4D97-AF65-F5344CB8AC3E}">
        <p14:creationId xmlns:p14="http://schemas.microsoft.com/office/powerpoint/2010/main" val="39874519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581</TotalTime>
  <Words>3456</Words>
  <Application>Microsoft Office PowerPoint</Application>
  <PresentationFormat>画面に合わせる (4:3)</PresentationFormat>
  <Paragraphs>489</Paragraphs>
  <Slides>32</Slides>
  <Notes>32</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32</vt:i4>
      </vt:variant>
    </vt:vector>
  </HeadingPairs>
  <TitlesOfParts>
    <vt:vector size="43" baseType="lpstr">
      <vt:lpstr>-apple-system</vt:lpstr>
      <vt:lpstr>Meiryo UI</vt:lpstr>
      <vt:lpstr>游ゴシック</vt:lpstr>
      <vt:lpstr>Arial</vt:lpstr>
      <vt:lpstr>Calibri</vt:lpstr>
      <vt:lpstr>Calibri Light</vt:lpstr>
      <vt:lpstr>Symbol</vt:lpstr>
      <vt:lpstr>Times New Roman</vt:lpstr>
      <vt:lpstr>Wingdings</vt:lpstr>
      <vt:lpstr>Office テーマ</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236</cp:revision>
  <cp:lastPrinted>2021-07-20T08:57:41Z</cp:lastPrinted>
  <dcterms:created xsi:type="dcterms:W3CDTF">2021-06-21T09:41:39Z</dcterms:created>
  <dcterms:modified xsi:type="dcterms:W3CDTF">2024-08-06T09:03:11Z</dcterms:modified>
</cp:coreProperties>
</file>