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6"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bmp"/><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bmp"/><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ランチ用などに最適な</a:t>
            </a:r>
            <a:r>
              <a:rPr lang="en-US" altLang="ja-JP" sz="1600" dirty="0"/>
              <a:t>S</a:t>
            </a:r>
            <a:r>
              <a:rPr lang="ja-JP" altLang="en-US" sz="1600" dirty="0"/>
              <a:t>サイズの可愛らしいトートバッグです。生地は耐久性に優れたキャンバス素材のため使い勝手も抜群！豊富なカラーバリエーションから自由にお選びいただけます。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2" name="図 41">
            <a:extLst>
              <a:ext uri="{FF2B5EF4-FFF2-40B4-BE49-F238E27FC236}">
                <a16:creationId xmlns:a16="http://schemas.microsoft.com/office/drawing/2014/main" id="{2FB6D77F-26D1-F6B4-53EF-F9DB13A91366}"/>
              </a:ext>
            </a:extLst>
          </p:cNvPr>
          <p:cNvPicPr>
            <a:picLocks noChangeAspect="1"/>
          </p:cNvPicPr>
          <p:nvPr/>
        </p:nvPicPr>
        <p:blipFill>
          <a:blip r:embed="rId5"/>
          <a:stretch>
            <a:fillRect/>
          </a:stretch>
        </p:blipFill>
        <p:spPr>
          <a:xfrm>
            <a:off x="678261" y="1371901"/>
            <a:ext cx="3620913" cy="3620913"/>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厚手コットンマロントート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320×300×150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7</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厚手のコットン素材は耐久性にも優れており、また無漂白素材ですので地球環境にも優しいトートバッグです。コロンとした丸みのあるフォルムが可愛らしく、特に女性向けノベルティとして人気。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169EF62F-AB56-AD40-A54A-518B51441E9E}"/>
              </a:ext>
            </a:extLst>
          </p:cNvPr>
          <p:cNvPicPr>
            <a:picLocks noChangeAspect="1"/>
          </p:cNvPicPr>
          <p:nvPr/>
        </p:nvPicPr>
        <p:blipFill>
          <a:blip r:embed="rId5"/>
          <a:stretch>
            <a:fillRect/>
          </a:stretch>
        </p:blipFill>
        <p:spPr>
          <a:xfrm>
            <a:off x="584490" y="1444279"/>
            <a:ext cx="3908946" cy="3524128"/>
          </a:xfrm>
          <a:prstGeom prst="rect">
            <a:avLst/>
          </a:prstGeom>
        </p:spPr>
      </p:pic>
    </p:spTree>
    <p:extLst>
      <p:ext uri="{BB962C8B-B14F-4D97-AF65-F5344CB8AC3E}">
        <p14:creationId xmlns:p14="http://schemas.microsoft.com/office/powerpoint/2010/main" val="3276206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135×100×60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可愛らしい立体的な形状がポイントのキャンバスポーチです。カラーバリエーションは全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タイプございますのでお好みでお選び下さい。またこちらは</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サイズですが、サイズ違いで</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もございます。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C076D30-243C-D704-2218-EF5A67391A44}"/>
              </a:ext>
            </a:extLst>
          </p:cNvPr>
          <p:cNvPicPr>
            <a:picLocks noChangeAspect="1"/>
          </p:cNvPicPr>
          <p:nvPr/>
        </p:nvPicPr>
        <p:blipFill>
          <a:blip r:embed="rId5"/>
          <a:stretch>
            <a:fillRect/>
          </a:stretch>
        </p:blipFill>
        <p:spPr>
          <a:xfrm>
            <a:off x="707606" y="1397300"/>
            <a:ext cx="3621063" cy="3621063"/>
          </a:xfrm>
          <a:prstGeom prst="rect">
            <a:avLst/>
          </a:prstGeom>
        </p:spPr>
      </p:pic>
    </p:spTree>
    <p:extLst>
      <p:ext uri="{BB962C8B-B14F-4D97-AF65-F5344CB8AC3E}">
        <p14:creationId xmlns:p14="http://schemas.microsoft.com/office/powerpoint/2010/main" val="226371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フロストスクエアミラー</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PS､</a:t>
            </a:r>
            <a:r>
              <a:rPr lang="ja-JP" altLang="en-US" sz="900">
                <a:latin typeface="Meiryo UI" panose="020B0604030504040204" pitchFamily="34" charset="-128"/>
                <a:ea typeface="Meiryo UI" panose="020B0604030504040204" pitchFamily="34" charset="-128"/>
              </a:rPr>
              <a:t>ガラス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125×166×8mm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考：フロストレッド・フロストブラック・フロストホワイト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透け感のあるフロストな見た目がオシャレなスクエアタイプの</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サイズミラーです。カバー部分にはフルカラーのオリジナルプリントが可能ですので、特に女性向けのノベルティグッズにおすすめ！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D2DEAE0-257B-E640-9CFC-42B305E9216B}"/>
              </a:ext>
            </a:extLst>
          </p:cNvPr>
          <p:cNvPicPr>
            <a:picLocks noChangeAspect="1"/>
          </p:cNvPicPr>
          <p:nvPr/>
        </p:nvPicPr>
        <p:blipFill>
          <a:blip r:embed="rId5"/>
          <a:stretch>
            <a:fillRect/>
          </a:stretch>
        </p:blipFill>
        <p:spPr>
          <a:xfrm>
            <a:off x="423555" y="1397841"/>
            <a:ext cx="4145797" cy="3615520"/>
          </a:xfrm>
          <a:prstGeom prst="rect">
            <a:avLst/>
          </a:prstGeom>
        </p:spPr>
      </p:pic>
    </p:spTree>
    <p:extLst>
      <p:ext uri="{BB962C8B-B14F-4D97-AF65-F5344CB8AC3E}">
        <p14:creationId xmlns:p14="http://schemas.microsoft.com/office/powerpoint/2010/main" val="176423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B37B531-A60E-A613-4F2F-2CBF31EF10FE}"/>
              </a:ext>
            </a:extLst>
          </p:cNvPr>
          <p:cNvPicPr>
            <a:picLocks noChangeAspect="1"/>
          </p:cNvPicPr>
          <p:nvPr/>
        </p:nvPicPr>
        <p:blipFill>
          <a:blip r:embed="rId5"/>
          <a:stretch>
            <a:fillRect/>
          </a:stretch>
        </p:blipFill>
        <p:spPr>
          <a:xfrm>
            <a:off x="707786" y="1371901"/>
            <a:ext cx="3501390" cy="3501390"/>
          </a:xfrm>
          <a:prstGeom prst="rect">
            <a:avLst/>
          </a:prstGeom>
        </p:spPr>
      </p:pic>
    </p:spTree>
    <p:extLst>
      <p:ext uri="{BB962C8B-B14F-4D97-AF65-F5344CB8AC3E}">
        <p14:creationId xmlns:p14="http://schemas.microsoft.com/office/powerpoint/2010/main" val="117374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アイスクリームスプーン ラージ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素材：アルミ</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27×150×11(mm)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袋、台紙</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熱伝導性に優れたアルミ素材を使用しているため、握る手の熱が先まで伝わりやすく、固いアイスも楽々食べられるスプーンです。記念品やノベルティアイテムとしてもおすすめのアイテムです。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798A7DC-668A-C74D-AA1F-502463A93025}"/>
              </a:ext>
            </a:extLst>
          </p:cNvPr>
          <p:cNvPicPr>
            <a:picLocks noChangeAspect="1"/>
          </p:cNvPicPr>
          <p:nvPr/>
        </p:nvPicPr>
        <p:blipFill>
          <a:blip r:embed="rId5"/>
          <a:stretch>
            <a:fillRect/>
          </a:stretch>
        </p:blipFill>
        <p:spPr>
          <a:xfrm>
            <a:off x="770951" y="1371901"/>
            <a:ext cx="3476532" cy="3476532"/>
          </a:xfrm>
          <a:prstGeom prst="rect">
            <a:avLst/>
          </a:prstGeom>
        </p:spPr>
      </p:pic>
    </p:spTree>
    <p:extLst>
      <p:ext uri="{BB962C8B-B14F-4D97-AF65-F5344CB8AC3E}">
        <p14:creationId xmlns:p14="http://schemas.microsoft.com/office/powerpoint/2010/main" val="1760208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ケース付メタリックミラー ラウンド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材：ミラー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ガラス 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：ミラー</a:t>
            </a:r>
            <a:r>
              <a:rPr lang="en-US" altLang="ja-JP" sz="900" dirty="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φ74×4</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/86×81mm</a:t>
            </a:r>
          </a:p>
          <a:p>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考：シルバー、ゴールド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起毛素材の高級感ある専用ケース付き、ラウンド型メタリックミラーです。持ち歩くのに丁度良い手の平サイズな上、ミラーカバーにもケースにも名入れが可能ですので、女性向け販促品に最適！</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E35A348-FE84-F946-9765-A199DF44AC80}"/>
              </a:ext>
            </a:extLst>
          </p:cNvPr>
          <p:cNvPicPr>
            <a:picLocks noChangeAspect="1"/>
          </p:cNvPicPr>
          <p:nvPr/>
        </p:nvPicPr>
        <p:blipFill>
          <a:blip r:embed="rId5"/>
          <a:stretch>
            <a:fillRect/>
          </a:stretch>
        </p:blipFill>
        <p:spPr>
          <a:xfrm>
            <a:off x="973047" y="1695335"/>
            <a:ext cx="3175000" cy="3175000"/>
          </a:xfrm>
          <a:prstGeom prst="rect">
            <a:avLst/>
          </a:prstGeom>
        </p:spPr>
      </p:pic>
    </p:spTree>
    <p:extLst>
      <p:ext uri="{BB962C8B-B14F-4D97-AF65-F5344CB8AC3E}">
        <p14:creationId xmlns:p14="http://schemas.microsoft.com/office/powerpoint/2010/main" val="1550989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ガゼットミニサコッシュ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220×150×40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ちょっとしたお出かけ用に大変便利なミニサコッシュです。厚手のコットン素材は耐久性にも優れており、非常に便利に使い回せますので、オリジナル名入れも二次的な宣伝広告効果も期待できます。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9875271F-7F08-F64E-83D5-4A9F1752E187}"/>
              </a:ext>
            </a:extLst>
          </p:cNvPr>
          <p:cNvPicPr>
            <a:picLocks noChangeAspect="1"/>
          </p:cNvPicPr>
          <p:nvPr/>
        </p:nvPicPr>
        <p:blipFill>
          <a:blip r:embed="rId5"/>
          <a:stretch>
            <a:fillRect/>
          </a:stretch>
        </p:blipFill>
        <p:spPr>
          <a:xfrm>
            <a:off x="710621" y="1480095"/>
            <a:ext cx="3560089" cy="3491953"/>
          </a:xfrm>
          <a:prstGeom prst="rect">
            <a:avLst/>
          </a:prstGeom>
        </p:spPr>
      </p:pic>
    </p:spTree>
    <p:extLst>
      <p:ext uri="{BB962C8B-B14F-4D97-AF65-F5344CB8AC3E}">
        <p14:creationId xmlns:p14="http://schemas.microsoft.com/office/powerpoint/2010/main" val="2799199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ライトキャンバスティッシュポーチ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130×100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ティッシュが取り出しやすいようしなやかなキャンバス素材を使用した、ポケットティッシュケース付きポーチです。カラーバリエーションは全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6F3B6A2A-D451-8646-9866-B0736B6A93FC}"/>
              </a:ext>
            </a:extLst>
          </p:cNvPr>
          <p:cNvPicPr>
            <a:picLocks noChangeAspect="1"/>
          </p:cNvPicPr>
          <p:nvPr/>
        </p:nvPicPr>
        <p:blipFill>
          <a:blip r:embed="rId5"/>
          <a:stretch>
            <a:fillRect/>
          </a:stretch>
        </p:blipFill>
        <p:spPr>
          <a:xfrm>
            <a:off x="741790" y="1427258"/>
            <a:ext cx="3617580" cy="3501172"/>
          </a:xfrm>
          <a:prstGeom prst="rect">
            <a:avLst/>
          </a:prstGeom>
        </p:spPr>
      </p:pic>
    </p:spTree>
    <p:extLst>
      <p:ext uri="{BB962C8B-B14F-4D97-AF65-F5344CB8AC3E}">
        <p14:creationId xmlns:p14="http://schemas.microsoft.com/office/powerpoint/2010/main" val="1855074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カップ付シェイカーボトル</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PP</a:t>
            </a:r>
            <a:r>
              <a:rPr lang="ja-JP" altLang="en-US" sz="900" spc="200" dirty="0">
                <a:latin typeface="Meiryo UI" panose="020B0604030504040204" pitchFamily="34" charset="-128"/>
                <a:ea typeface="Meiryo UI" panose="020B0604030504040204" pitchFamily="34" charset="-128"/>
              </a:rPr>
              <a:t>・</a:t>
            </a:r>
            <a:r>
              <a:rPr lang="en-US" altLang="ja-JP" sz="900" spc="200" dirty="0">
                <a:latin typeface="Meiryo UI" panose="020B0604030504040204" pitchFamily="34" charset="-128"/>
                <a:ea typeface="Meiryo UI" panose="020B0604030504040204" pitchFamily="34" charset="-128"/>
              </a:rPr>
              <a:t>PE</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φ94×220mm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容量</a:t>
            </a:r>
            <a:r>
              <a:rPr lang="en-US" altLang="ja-JP" sz="900" spc="200" dirty="0">
                <a:latin typeface="Meiryo UI" panose="020B0604030504040204" pitchFamily="34" charset="-128"/>
                <a:ea typeface="Meiryo UI" panose="020B0604030504040204" pitchFamily="34" charset="-128"/>
              </a:rPr>
              <a:t>/500ml</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目盛り付きが便利な</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サイズのシェイカーボトル。粉末飲料などを分けて入れられる収納カップや、直飲みしやすい飲み口付きキャップが便利！特典用や景品用などにも人気です。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35A6BAF6-9072-F564-9E5E-F7937143CCC0}"/>
              </a:ext>
            </a:extLst>
          </p:cNvPr>
          <p:cNvPicPr>
            <a:picLocks noChangeAspect="1"/>
          </p:cNvPicPr>
          <p:nvPr/>
        </p:nvPicPr>
        <p:blipFill>
          <a:blip r:embed="rId5"/>
          <a:stretch>
            <a:fillRect/>
          </a:stretch>
        </p:blipFill>
        <p:spPr>
          <a:xfrm>
            <a:off x="711663" y="1438447"/>
            <a:ext cx="3533601" cy="3533601"/>
          </a:xfrm>
          <a:prstGeom prst="rect">
            <a:avLst/>
          </a:prstGeom>
        </p:spPr>
      </p:pic>
    </p:spTree>
    <p:extLst>
      <p:ext uri="{BB962C8B-B14F-4D97-AF65-F5344CB8AC3E}">
        <p14:creationId xmlns:p14="http://schemas.microsoft.com/office/powerpoint/2010/main" val="269561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オンス・厚手コットンマルシェバッグ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360×300×100mm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ゆったりとしたシルエットでお買い物などには便利なマルシェバッグ。素材はコットン</a:t>
            </a:r>
            <a:r>
              <a:rPr lang="en-US" altLang="ja-JP" sz="1600" dirty="0"/>
              <a:t>100</a:t>
            </a:r>
            <a:r>
              <a:rPr lang="ja-JP" altLang="en-US" sz="1600" dirty="0"/>
              <a:t>％のため、ナチュラルな風合いでどんなオリジナル名入れにもマッチしますし、厚手で耐久性も◎！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F901B57-66DA-ECF8-FA35-6867C92C2864}"/>
              </a:ext>
            </a:extLst>
          </p:cNvPr>
          <p:cNvPicPr>
            <a:picLocks noChangeAspect="1"/>
          </p:cNvPicPr>
          <p:nvPr/>
        </p:nvPicPr>
        <p:blipFill>
          <a:blip r:embed="rId5"/>
          <a:stretch>
            <a:fillRect/>
          </a:stretch>
        </p:blipFill>
        <p:spPr>
          <a:xfrm>
            <a:off x="659432" y="1343794"/>
            <a:ext cx="3707130" cy="3707130"/>
          </a:xfrm>
          <a:prstGeom prst="rect">
            <a:avLst/>
          </a:prstGeom>
        </p:spPr>
      </p:pic>
    </p:spTree>
    <p:extLst>
      <p:ext uri="{BB962C8B-B14F-4D97-AF65-F5344CB8AC3E}">
        <p14:creationId xmlns:p14="http://schemas.microsoft.com/office/powerpoint/2010/main" val="2492988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字ファスナーフラットポーチ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r>
              <a:rPr lang="ja-JP" altLang="en-US" sz="900" dirty="0">
                <a:latin typeface="Meiryo UI" panose="020B0604030504040204" pitchFamily="34" charset="-128"/>
                <a:ea typeface="Meiryo UI" panose="020B0604030504040204" pitchFamily="34" charset="-128"/>
              </a:rPr>
              <a:t>平方メートル）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W170×H150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W15×H250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ファスナーが</a:t>
            </a:r>
            <a:r>
              <a:rPr lang="en-US" altLang="ja-JP" sz="1600" dirty="0"/>
              <a:t>L</a:t>
            </a:r>
            <a:r>
              <a:rPr lang="ja-JP" altLang="en-US" sz="1600" dirty="0"/>
              <a:t>字に開き物の出し入れがしやすい、ストラップ付きのフラットポーチ。アクリルグッズなどの小物類の収納＆持ち運びにピッタリな</a:t>
            </a:r>
            <a:r>
              <a:rPr lang="en-US" altLang="ja-JP" sz="1600" dirty="0"/>
              <a:t>S</a:t>
            </a:r>
            <a:r>
              <a:rPr lang="ja-JP" altLang="en-US" sz="1600" dirty="0"/>
              <a:t>サイズは推し活グッズとしても重宝します。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84AAF6B7-C1AC-D54A-49C1-CDE46B9EE0D1}"/>
              </a:ext>
            </a:extLst>
          </p:cNvPr>
          <p:cNvPicPr>
            <a:picLocks noChangeAspect="1"/>
          </p:cNvPicPr>
          <p:nvPr/>
        </p:nvPicPr>
        <p:blipFill>
          <a:blip r:embed="rId5"/>
          <a:stretch>
            <a:fillRect/>
          </a:stretch>
        </p:blipFill>
        <p:spPr>
          <a:xfrm>
            <a:off x="725839" y="1364565"/>
            <a:ext cx="3651960" cy="3651960"/>
          </a:xfrm>
          <a:prstGeom prst="rect">
            <a:avLst/>
          </a:prstGeom>
        </p:spPr>
      </p:pic>
    </p:spTree>
    <p:extLst>
      <p:ext uri="{BB962C8B-B14F-4D97-AF65-F5344CB8AC3E}">
        <p14:creationId xmlns:p14="http://schemas.microsoft.com/office/powerpoint/2010/main" val="2900994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PET)</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620×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380×</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使用済ペットボトルを再生した明るい色のポリエステル素材のポータブルエコバッグ。</a:t>
            </a:r>
            <a:r>
              <a:rPr lang="en-US" altLang="ja-JP" sz="1600" dirty="0"/>
              <a:t>2L</a:t>
            </a:r>
            <a:r>
              <a:rPr lang="ja-JP" altLang="en-US" sz="1600" dirty="0"/>
              <a:t>のペットボトルが</a:t>
            </a:r>
            <a:r>
              <a:rPr lang="en-US" altLang="ja-JP" sz="1600" dirty="0"/>
              <a:t>6</a:t>
            </a:r>
            <a:r>
              <a:rPr lang="ja-JP" altLang="en-US" sz="1600" dirty="0"/>
              <a:t>本入る大容量で、腕に優しい幅広の持ち手が特徴です。内ポケットに小さく畳めます。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619C381-BAD2-EBCE-DAD1-1BB9FA98DA9D}"/>
              </a:ext>
            </a:extLst>
          </p:cNvPr>
          <p:cNvPicPr>
            <a:picLocks noChangeAspect="1"/>
          </p:cNvPicPr>
          <p:nvPr/>
        </p:nvPicPr>
        <p:blipFill>
          <a:blip r:embed="rId5"/>
          <a:stretch>
            <a:fillRect/>
          </a:stretch>
        </p:blipFill>
        <p:spPr>
          <a:xfrm>
            <a:off x="671793" y="1481829"/>
            <a:ext cx="3512820" cy="3512820"/>
          </a:xfrm>
          <a:prstGeom prst="rect">
            <a:avLst/>
          </a:prstGeom>
        </p:spPr>
      </p:pic>
    </p:spTree>
    <p:extLst>
      <p:ext uri="{BB962C8B-B14F-4D97-AF65-F5344CB8AC3E}">
        <p14:creationId xmlns:p14="http://schemas.microsoft.com/office/powerpoint/2010/main" val="124665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67011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クリアビニル・オープンファスナーポーチ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材：ポリ塩化ビニル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130×200×40mm</a:t>
            </a:r>
            <a:r>
              <a:rPr lang="ja-JP" altLang="en-US" sz="900">
                <a:latin typeface="Meiryo UI" panose="020B0604030504040204" pitchFamily="34" charset="-128"/>
                <a:ea typeface="Meiryo UI" panose="020B0604030504040204" pitchFamily="34" charset="-128"/>
              </a:rPr>
              <a:t> （包装形態：ポリ袋入）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透明ビニール仕様で中身をひと目で確認できますので、コスメやモバイルアクセサリー入れなど最適なオープンファスナーポーチです。名入れプリントも可能なためオリジナルグッズにも最適！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CD8BAB4-FB23-6E45-8F71-01578A045AFC}"/>
              </a:ext>
            </a:extLst>
          </p:cNvPr>
          <p:cNvPicPr>
            <a:picLocks noChangeAspect="1"/>
          </p:cNvPicPr>
          <p:nvPr/>
        </p:nvPicPr>
        <p:blipFill>
          <a:blip r:embed="rId5"/>
          <a:stretch>
            <a:fillRect/>
          </a:stretch>
        </p:blipFill>
        <p:spPr>
          <a:xfrm>
            <a:off x="889020" y="1779140"/>
            <a:ext cx="3303549" cy="2751564"/>
          </a:xfrm>
          <a:prstGeom prst="rect">
            <a:avLst/>
          </a:prstGeom>
        </p:spPr>
      </p:pic>
    </p:spTree>
    <p:extLst>
      <p:ext uri="{BB962C8B-B14F-4D97-AF65-F5344CB8AC3E}">
        <p14:creationId xmlns:p14="http://schemas.microsoft.com/office/powerpoint/2010/main" val="3731324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5EF4403-4E69-C141-B9E1-DBB0867D33C7}"/>
              </a:ext>
            </a:extLst>
          </p:cNvPr>
          <p:cNvPicPr>
            <a:picLocks noChangeAspect="1"/>
          </p:cNvPicPr>
          <p:nvPr/>
        </p:nvPicPr>
        <p:blipFill>
          <a:blip r:embed="rId3"/>
          <a:stretch>
            <a:fillRect/>
          </a:stretch>
        </p:blipFill>
        <p:spPr>
          <a:xfrm>
            <a:off x="616673" y="1413129"/>
            <a:ext cx="3830976" cy="3759443"/>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書き込める保存</a:t>
            </a:r>
            <a:r>
              <a:rPr lang="ja-JP" altLang="en-US" sz="2000" dirty="0">
                <a:solidFill>
                  <a:schemeClr val="bg1"/>
                </a:solidFill>
                <a:latin typeface="Meiryo UI" panose="020B0604030504040204" pitchFamily="34" charset="-128"/>
                <a:ea typeface="Meiryo UI" panose="020B0604030504040204" pitchFamily="34" charset="-128"/>
              </a:rPr>
              <a:t>容器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108×53×108mm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69815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ピュアナ・クリアフラットポーチ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素材：ポリ塩化ビニル、ポリエステル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150×210mm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最低限のコスメグッズやステーショナリーを纏めて持ち歩くのにぴったりな、フラットタイプのクリアポーチです。中に入れたものを外側からでもひと目でわかるのがとっても便利です。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694789F8-EC93-033A-5F4A-FB7F4E61FDFC}"/>
              </a:ext>
            </a:extLst>
          </p:cNvPr>
          <p:cNvPicPr>
            <a:picLocks noChangeAspect="1"/>
          </p:cNvPicPr>
          <p:nvPr/>
        </p:nvPicPr>
        <p:blipFill>
          <a:blip r:embed="rId5"/>
          <a:stretch>
            <a:fillRect/>
          </a:stretch>
        </p:blipFill>
        <p:spPr>
          <a:xfrm>
            <a:off x="665653" y="1370533"/>
            <a:ext cx="3648255" cy="3648255"/>
          </a:xfrm>
          <a:prstGeom prst="rect">
            <a:avLst/>
          </a:prstGeom>
        </p:spPr>
      </p:pic>
    </p:spTree>
    <p:extLst>
      <p:ext uri="{BB962C8B-B14F-4D97-AF65-F5344CB8AC3E}">
        <p14:creationId xmlns:p14="http://schemas.microsoft.com/office/powerpoint/2010/main" val="3054409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1076299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960345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クリップファン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カラー展開：イエロー・グリーン・グレー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a:t>
            </a:r>
            <a:r>
              <a:rPr lang="en-US" altLang="ja-JP" sz="1000" dirty="0">
                <a:latin typeface="Meiryo UI" panose="020B0604030504040204" pitchFamily="34" charset="-128"/>
                <a:ea typeface="Meiryo UI" panose="020B0604030504040204" pitchFamily="34" charset="-128"/>
              </a:rPr>
              <a:t>ABS</a:t>
            </a:r>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PP</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100×60×75mm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備考：単四乾電池</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本使用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別途</a:t>
            </a:r>
            <a:r>
              <a:rPr lang="en-US" altLang="ja-JP" sz="10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クリップタイプでスマホなどにも装着できる軽量でコンパクトなハンディファンです。卓上ファンとしても利用可能で、カラーバリエーションはグレー、イエロー、グリーンの</a:t>
            </a:r>
            <a:r>
              <a:rPr lang="en-US" altLang="ja-JP" sz="1600" dirty="0"/>
              <a:t>3</a:t>
            </a:r>
            <a:r>
              <a:rPr lang="ja-JP" altLang="en-US" sz="1600" dirty="0"/>
              <a:t>色から。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517088B-880D-AB72-1743-F9C2F4FC5109}"/>
              </a:ext>
            </a:extLst>
          </p:cNvPr>
          <p:cNvPicPr>
            <a:picLocks noChangeAspect="1"/>
          </p:cNvPicPr>
          <p:nvPr/>
        </p:nvPicPr>
        <p:blipFill>
          <a:blip r:embed="rId5"/>
          <a:stretch>
            <a:fillRect/>
          </a:stretch>
        </p:blipFill>
        <p:spPr>
          <a:xfrm>
            <a:off x="700915" y="1296965"/>
            <a:ext cx="3693558" cy="3693558"/>
          </a:xfrm>
          <a:prstGeom prst="rect">
            <a:avLst/>
          </a:prstGeom>
        </p:spPr>
      </p:pic>
    </p:spTree>
    <p:extLst>
      <p:ext uri="{BB962C8B-B14F-4D97-AF65-F5344CB8AC3E}">
        <p14:creationId xmlns:p14="http://schemas.microsoft.com/office/powerpoint/2010/main" val="4090888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防水スマホケース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16×118×218mm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海やプールなどにスマホを持っていきたい場合にとっても便利な入れたままでも操作可能な防水スマホケースです。水深</a:t>
            </a:r>
            <a:r>
              <a:rPr lang="en-US" altLang="ja-JP" sz="1600" b="0" i="0" dirty="0">
                <a:solidFill>
                  <a:srgbClr val="333333"/>
                </a:solidFill>
                <a:effectLst/>
                <a:latin typeface="-apple-system"/>
              </a:rPr>
              <a:t>2m</a:t>
            </a:r>
            <a:r>
              <a:rPr lang="ja-JP" altLang="en-US" sz="1600" b="0" i="0" dirty="0">
                <a:solidFill>
                  <a:srgbClr val="333333"/>
                </a:solidFill>
                <a:effectLst/>
                <a:latin typeface="-apple-system"/>
              </a:rPr>
              <a:t>まで潜ることが可能な上、</a:t>
            </a:r>
            <a:r>
              <a:rPr lang="en-US" altLang="ja-JP" sz="1600" b="0" i="0" dirty="0">
                <a:solidFill>
                  <a:srgbClr val="333333"/>
                </a:solidFill>
                <a:effectLst/>
                <a:latin typeface="-apple-system"/>
              </a:rPr>
              <a:t>6.5</a:t>
            </a:r>
            <a:r>
              <a:rPr lang="ja-JP" altLang="en-US" sz="1600" b="0" i="0" dirty="0">
                <a:solidFill>
                  <a:srgbClr val="333333"/>
                </a:solidFill>
                <a:effectLst/>
                <a:latin typeface="-apple-system"/>
              </a:rPr>
              <a:t>インチまでのスマホなら収納可能です。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0EA933D9-2CA9-B28B-CA8B-8C09C6B31660}"/>
              </a:ext>
            </a:extLst>
          </p:cNvPr>
          <p:cNvPicPr>
            <a:picLocks noChangeAspect="1"/>
          </p:cNvPicPr>
          <p:nvPr/>
        </p:nvPicPr>
        <p:blipFill>
          <a:blip r:embed="rId5"/>
          <a:stretch>
            <a:fillRect/>
          </a:stretch>
        </p:blipFill>
        <p:spPr>
          <a:xfrm>
            <a:off x="666855" y="1371901"/>
            <a:ext cx="3594175" cy="3594175"/>
          </a:xfrm>
          <a:prstGeom prst="rect">
            <a:avLst/>
          </a:prstGeom>
        </p:spPr>
      </p:pic>
    </p:spTree>
    <p:extLst>
      <p:ext uri="{BB962C8B-B14F-4D97-AF65-F5344CB8AC3E}">
        <p14:creationId xmlns:p14="http://schemas.microsoft.com/office/powerpoint/2010/main" val="2315227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クールマイン ストラップ付ひんやりタオル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ポリエステル</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300×900mm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包装袋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 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専用パッケージがストラップ付きのため肩にかけて携帯できるひんやりタオル。水に濡らして絞るだけで冷たくて気持ち良く感じられるため、熱中症対策やスポーツグッズ用などに人気です。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0915F050-537A-E394-EE6F-F9CCC79BC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02" y="1478403"/>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58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C7E0934-AEAD-B74B-9880-26A39A9AE1A3}"/>
              </a:ext>
            </a:extLst>
          </p:cNvPr>
          <p:cNvPicPr>
            <a:picLocks noChangeAspect="1"/>
          </p:cNvPicPr>
          <p:nvPr/>
        </p:nvPicPr>
        <p:blipFill>
          <a:blip r:embed="rId3"/>
          <a:stretch>
            <a:fillRect/>
          </a:stretch>
        </p:blipFill>
        <p:spPr>
          <a:xfrm>
            <a:off x="596591" y="1450760"/>
            <a:ext cx="3952915" cy="373582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厚手コットンガゼット巾着トート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310×350×80mm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25×450mm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6L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厚手のコットン素材を使用し中身が透けにくく、かつ耐久性に優れた</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サイズバッグです。巾着型は見た目も可愛らしく、また口が絞れることで上からも中身が見えない点も高ポイント。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917150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Re:PET</a:t>
            </a:r>
            <a:r>
              <a:rPr lang="ja-JP" altLang="en-US" sz="2000" dirty="0">
                <a:solidFill>
                  <a:schemeClr val="bg1"/>
                </a:solidFill>
                <a:latin typeface="Meiryo UI" panose="020B0604030504040204" pitchFamily="34" charset="-128"/>
                <a:ea typeface="Meiryo UI" panose="020B0604030504040204" pitchFamily="34" charset="-128"/>
              </a:rPr>
              <a:t>ポータブルバッグ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カラー展開：アッシュブルー、グレージュ、アッシュグリーン、スモーキーピンク</a:t>
            </a:r>
          </a:p>
          <a:p>
            <a:r>
              <a:rPr lang="ja-JP" altLang="en-US" sz="1000" dirty="0">
                <a:latin typeface="Meiryo UI" panose="020B0604030504040204" pitchFamily="34" charset="-128"/>
                <a:ea typeface="Meiryo UI" panose="020B0604030504040204" pitchFamily="34" charset="-128"/>
              </a:rPr>
              <a:t>素材：ポリエステル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再生</a:t>
            </a:r>
            <a:r>
              <a:rPr lang="en-US" altLang="ja-JP" sz="1000" dirty="0">
                <a:latin typeface="Meiryo UI" panose="020B0604030504040204" pitchFamily="34" charset="-128"/>
                <a:ea typeface="Meiryo UI" panose="020B0604030504040204" pitchFamily="34" charset="-128"/>
              </a:rPr>
              <a:t>PET)</a:t>
            </a:r>
          </a:p>
          <a:p>
            <a:r>
              <a:rPr lang="ja-JP" altLang="en-US" sz="1000" dirty="0">
                <a:latin typeface="Meiryo UI" panose="020B0604030504040204" pitchFamily="34" charset="-128"/>
                <a:ea typeface="Meiryo UI" panose="020B0604030504040204" pitchFamily="34" charset="-128"/>
              </a:rPr>
              <a:t>サイズ：縦</a:t>
            </a:r>
            <a:r>
              <a:rPr lang="en-US" altLang="ja-JP" sz="1000" dirty="0">
                <a:latin typeface="Meiryo UI" panose="020B0604030504040204" pitchFamily="34" charset="-128"/>
                <a:ea typeface="Meiryo UI" panose="020B0604030504040204" pitchFamily="34" charset="-128"/>
              </a:rPr>
              <a:t>410×</a:t>
            </a:r>
            <a:r>
              <a:rPr lang="ja-JP" altLang="en-US" sz="1000" dirty="0">
                <a:latin typeface="Meiryo UI" panose="020B0604030504040204" pitchFamily="34" charset="-128"/>
                <a:ea typeface="Meiryo UI" panose="020B0604030504040204" pitchFamily="34" charset="-128"/>
              </a:rPr>
              <a:t>横</a:t>
            </a:r>
            <a:r>
              <a:rPr lang="en-US" altLang="ja-JP" sz="1000" dirty="0">
                <a:latin typeface="Meiryo UI" panose="020B0604030504040204" pitchFamily="34" charset="-128"/>
                <a:ea typeface="Meiryo UI" panose="020B0604030504040204" pitchFamily="34" charset="-128"/>
              </a:rPr>
              <a:t>270×</a:t>
            </a:r>
            <a:r>
              <a:rPr lang="ja-JP" altLang="en-US" sz="1000" dirty="0">
                <a:latin typeface="Meiryo UI" panose="020B0604030504040204" pitchFamily="34" charset="-128"/>
                <a:ea typeface="Meiryo UI" panose="020B0604030504040204" pitchFamily="34" charset="-128"/>
              </a:rPr>
              <a:t>高</a:t>
            </a:r>
            <a:r>
              <a:rPr lang="en-US" altLang="ja-JP" sz="1000" dirty="0">
                <a:latin typeface="Meiryo UI" panose="020B0604030504040204" pitchFamily="34" charset="-128"/>
                <a:ea typeface="Meiryo UI" panose="020B0604030504040204" pitchFamily="34" charset="-128"/>
              </a:rPr>
              <a:t>180mm</a:t>
            </a:r>
          </a:p>
          <a:p>
            <a:r>
              <a:rPr lang="ja-JP" altLang="en-US" sz="1000" dirty="0">
                <a:latin typeface="Meiryo UI" panose="020B0604030504040204" pitchFamily="34" charset="-128"/>
                <a:ea typeface="Meiryo UI" panose="020B0604030504040204" pitchFamily="34" charset="-128"/>
              </a:rPr>
              <a:t>包装：台紙、</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袋入</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環境に優しいミニサイズのポータブルエコバッグ。マチ付きで底が広がり、お弁当などを傾けずに持ち運べます。使用済のペットボトルを再生したくすみカラーのポリエステル素材を使用しています。</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3D6E854-5B12-AAC1-3A33-FC8A9362013B}"/>
              </a:ext>
            </a:extLst>
          </p:cNvPr>
          <p:cNvPicPr>
            <a:picLocks noChangeAspect="1"/>
          </p:cNvPicPr>
          <p:nvPr/>
        </p:nvPicPr>
        <p:blipFill>
          <a:blip r:embed="rId5"/>
          <a:stretch>
            <a:fillRect/>
          </a:stretch>
        </p:blipFill>
        <p:spPr>
          <a:xfrm>
            <a:off x="642303" y="1358086"/>
            <a:ext cx="3701118" cy="3701118"/>
          </a:xfrm>
          <a:prstGeom prst="rect">
            <a:avLst/>
          </a:prstGeom>
        </p:spPr>
      </p:pic>
    </p:spTree>
    <p:extLst>
      <p:ext uri="{BB962C8B-B14F-4D97-AF65-F5344CB8AC3E}">
        <p14:creationId xmlns:p14="http://schemas.microsoft.com/office/powerpoint/2010/main" val="106574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ファインライトポリバッグ</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W360×H370×D110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W25×H470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サラっとした質感でしなやかなファインライトポリを使った</a:t>
            </a:r>
            <a:r>
              <a:rPr lang="en-US" altLang="ja-JP" sz="1600" dirty="0"/>
              <a:t>M</a:t>
            </a:r>
            <a:r>
              <a:rPr lang="ja-JP" altLang="en-US" sz="1600" dirty="0"/>
              <a:t>サイズのマルシェバッグ。肩掛けができて、普段使い用のサブバッグにも最適です。単色はもちろんフルカラー印刷もキレイに映えます。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B9015BB-1738-E73C-DA89-BDD4DE7D3CE1}"/>
              </a:ext>
            </a:extLst>
          </p:cNvPr>
          <p:cNvPicPr>
            <a:picLocks noChangeAspect="1"/>
          </p:cNvPicPr>
          <p:nvPr/>
        </p:nvPicPr>
        <p:blipFill>
          <a:blip r:embed="rId5"/>
          <a:stretch>
            <a:fillRect/>
          </a:stretch>
        </p:blipFill>
        <p:spPr>
          <a:xfrm>
            <a:off x="724120" y="1411147"/>
            <a:ext cx="3576273" cy="3576273"/>
          </a:xfrm>
          <a:prstGeom prst="rect">
            <a:avLst/>
          </a:prstGeom>
        </p:spPr>
      </p:pic>
    </p:spTree>
    <p:extLst>
      <p:ext uri="{BB962C8B-B14F-4D97-AF65-F5344CB8AC3E}">
        <p14:creationId xmlns:p14="http://schemas.microsoft.com/office/powerpoint/2010/main" val="2519748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ベルト付エコブランケット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素材：生地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再生ポリエステル、ベルト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再生</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W640×H470mm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72g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ベルト付きでコンパクトに折りたためる上に、その見た目もオシャレなブランケットです。ブルーグレーとベージュの</a:t>
            </a:r>
            <a:r>
              <a:rPr lang="en-US" altLang="ja-JP" sz="1600" dirty="0"/>
              <a:t>2</a:t>
            </a:r>
            <a:r>
              <a:rPr lang="ja-JP" altLang="en-US" sz="1600" dirty="0"/>
              <a:t>色展開からお選びいただけますし、オリジナル名入れも可能です。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82DC29E-B892-39D2-BF5B-5FE1D72B57FB}"/>
              </a:ext>
            </a:extLst>
          </p:cNvPr>
          <p:cNvPicPr>
            <a:picLocks noChangeAspect="1"/>
          </p:cNvPicPr>
          <p:nvPr/>
        </p:nvPicPr>
        <p:blipFill>
          <a:blip r:embed="rId5"/>
          <a:stretch>
            <a:fillRect/>
          </a:stretch>
        </p:blipFill>
        <p:spPr>
          <a:xfrm>
            <a:off x="700633" y="1371901"/>
            <a:ext cx="3558540" cy="3558540"/>
          </a:xfrm>
          <a:prstGeom prst="rect">
            <a:avLst/>
          </a:prstGeom>
        </p:spPr>
      </p:pic>
    </p:spTree>
    <p:extLst>
      <p:ext uri="{BB962C8B-B14F-4D97-AF65-F5344CB8AC3E}">
        <p14:creationId xmlns:p14="http://schemas.microsoft.com/office/powerpoint/2010/main" val="371089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キャンバスシェルポーチ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210×150×80mm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メイク道具入れなどにぴったりの、手頃なサイズ感シェルポーチです。キャンバス素材のためナチャラルな風合いもポイント。カラーバリエーションは全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色ですのでお好みでお選びください。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AE23D1B6-487A-51A5-66F3-312FF7C28F86}"/>
              </a:ext>
            </a:extLst>
          </p:cNvPr>
          <p:cNvPicPr>
            <a:picLocks noChangeAspect="1"/>
          </p:cNvPicPr>
          <p:nvPr/>
        </p:nvPicPr>
        <p:blipFill>
          <a:blip r:embed="rId5"/>
          <a:stretch>
            <a:fillRect/>
          </a:stretch>
        </p:blipFill>
        <p:spPr>
          <a:xfrm>
            <a:off x="717206" y="1383161"/>
            <a:ext cx="3604260" cy="3604260"/>
          </a:xfrm>
          <a:prstGeom prst="rect">
            <a:avLst/>
          </a:prstGeom>
        </p:spPr>
      </p:pic>
    </p:spTree>
    <p:extLst>
      <p:ext uri="{BB962C8B-B14F-4D97-AF65-F5344CB8AC3E}">
        <p14:creationId xmlns:p14="http://schemas.microsoft.com/office/powerpoint/2010/main" val="142403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875B745-41D3-E7F4-9F9D-C8D99D2B8CF1}"/>
              </a:ext>
            </a:extLst>
          </p:cNvPr>
          <p:cNvPicPr>
            <a:picLocks noChangeAspect="1"/>
          </p:cNvPicPr>
          <p:nvPr/>
        </p:nvPicPr>
        <p:blipFill>
          <a:blip r:embed="rId5"/>
          <a:stretch>
            <a:fillRect/>
          </a:stretch>
        </p:blipFill>
        <p:spPr>
          <a:xfrm>
            <a:off x="747767" y="1360034"/>
            <a:ext cx="3558540" cy="3558540"/>
          </a:xfrm>
          <a:prstGeom prst="rect">
            <a:avLst/>
          </a:prstGeom>
        </p:spPr>
      </p:pic>
    </p:spTree>
    <p:extLst>
      <p:ext uri="{BB962C8B-B14F-4D97-AF65-F5344CB8AC3E}">
        <p14:creationId xmlns:p14="http://schemas.microsoft.com/office/powerpoint/2010/main" val="275107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12" name="図 11">
            <a:extLst>
              <a:ext uri="{FF2B5EF4-FFF2-40B4-BE49-F238E27FC236}">
                <a16:creationId xmlns:a16="http://schemas.microsoft.com/office/drawing/2014/main" id="{AD8D0C3A-BBB0-2EB9-207E-1C5F84D73286}"/>
              </a:ext>
            </a:extLst>
          </p:cNvPr>
          <p:cNvPicPr>
            <a:picLocks noChangeAspect="1"/>
          </p:cNvPicPr>
          <p:nvPr/>
        </p:nvPicPr>
        <p:blipFill>
          <a:blip r:embed="rId5"/>
          <a:stretch>
            <a:fillRect/>
          </a:stretch>
        </p:blipFill>
        <p:spPr>
          <a:xfrm>
            <a:off x="718039" y="1319759"/>
            <a:ext cx="3718560" cy="3718560"/>
          </a:xfrm>
          <a:prstGeom prst="rect">
            <a:avLst/>
          </a:prstGeom>
        </p:spPr>
      </p:pic>
    </p:spTree>
    <p:extLst>
      <p:ext uri="{BB962C8B-B14F-4D97-AF65-F5344CB8AC3E}">
        <p14:creationId xmlns:p14="http://schemas.microsoft.com/office/powerpoint/2010/main" val="965988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426935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358922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7859351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821</TotalTime>
  <Words>2597</Words>
  <Application>Microsoft Office PowerPoint</Application>
  <PresentationFormat>画面に合わせる (4:3)</PresentationFormat>
  <Paragraphs>448</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2024-08-06T05:59:32Z</dcterms:modified>
</cp:coreProperties>
</file>