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bmp"/><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a:solidFill>
                  <a:schemeClr val="bg1"/>
                </a:solidFill>
                <a:latin typeface="Meiryo UI" panose="020B0604030504040204" pitchFamily="34" charset="-128"/>
                <a:ea typeface="Meiryo UI" panose="020B0604030504040204" pitchFamily="34" charset="-128"/>
              </a:rPr>
              <a:t>ビニルスパバッグ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材：クリアバッグ：ポリ塩化ビニル、</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メッシュバッグ：ナイロン、ポリエステル、ポリプロピレン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：クリアバッグ：約</a:t>
            </a:r>
            <a:r>
              <a:rPr lang="en-US" altLang="ja-JP" sz="900" dirty="0">
                <a:latin typeface="Meiryo UI" panose="020B0604030504040204" pitchFamily="34" charset="-128"/>
                <a:ea typeface="Meiryo UI" panose="020B0604030504040204" pitchFamily="34" charset="-128"/>
              </a:rPr>
              <a:t>165</a:t>
            </a:r>
            <a:r>
              <a:rPr lang="ja-JP" altLang="en-US" sz="900">
                <a:latin typeface="Meiryo UI" panose="020B0604030504040204" pitchFamily="34" charset="-128"/>
                <a:ea typeface="Meiryo UI" panose="020B0604030504040204" pitchFamily="34" charset="-128"/>
              </a:rPr>
              <a:t>（全高</a:t>
            </a:r>
            <a:r>
              <a:rPr lang="en-US" altLang="ja-JP" sz="900" dirty="0">
                <a:latin typeface="Meiryo UI" panose="020B0604030504040204" pitchFamily="34" charset="-128"/>
                <a:ea typeface="Meiryo UI" panose="020B0604030504040204" pitchFamily="34" charset="-128"/>
              </a:rPr>
              <a:t>200</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×230×90mm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メッシュバッグ：約</a:t>
            </a:r>
            <a:r>
              <a:rPr lang="en-US" altLang="ja-JP" sz="900" dirty="0">
                <a:latin typeface="Meiryo UI" panose="020B0604030504040204" pitchFamily="34" charset="-128"/>
                <a:ea typeface="Meiryo UI" panose="020B0604030504040204" pitchFamily="34" charset="-128"/>
              </a:rPr>
              <a:t>150×200×90mm </a:t>
            </a:r>
          </a:p>
          <a:p>
            <a:r>
              <a:rPr lang="ja-JP" altLang="en-US" sz="900">
                <a:latin typeface="Meiryo UI" panose="020B0604030504040204" pitchFamily="34" charset="-128"/>
                <a:ea typeface="Meiryo UI" panose="020B0604030504040204" pitchFamily="34" charset="-128"/>
              </a:rPr>
              <a:t>　　　　　（包装形態：ポリ袋入）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考：ブラック・クリア</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ふたつ重ねて使用することも可能でオシャレなメッシュ素材とクリア素材のバッグセットです。カラーバリエーションはブラックとクリアの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3680543-6DB6-CDB3-D3C6-9298D4AE9E48}"/>
              </a:ext>
            </a:extLst>
          </p:cNvPr>
          <p:cNvPicPr>
            <a:picLocks noChangeAspect="1"/>
          </p:cNvPicPr>
          <p:nvPr/>
        </p:nvPicPr>
        <p:blipFill>
          <a:blip r:embed="rId5"/>
          <a:stretch>
            <a:fillRect/>
          </a:stretch>
        </p:blipFill>
        <p:spPr>
          <a:xfrm>
            <a:off x="700268" y="1415551"/>
            <a:ext cx="3536667" cy="353666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a:t>
            </a:r>
            <a:r>
              <a:rPr lang="el-GR" altLang="ja-JP" sz="900" dirty="0">
                <a:latin typeface="Meiryo UI" panose="020B0604030504040204" pitchFamily="34" charset="-128"/>
                <a:ea typeface="Meiryo UI" panose="020B0604030504040204" pitchFamily="34" charset="-128"/>
              </a:rPr>
              <a:t>φ200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18</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付属のゴムバンドを使用して可愛くくるっと丸めて留めることが出来るため、持ち運びに大変便利なマルシェバッグ。カラーバリエーションも豊富ですので是非、販促グッズ等にご活用ください。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2F6D642-F9D6-0C4F-887D-DBEAEE690F7A}"/>
              </a:ext>
            </a:extLst>
          </p:cNvPr>
          <p:cNvPicPr>
            <a:picLocks noChangeAspect="1"/>
          </p:cNvPicPr>
          <p:nvPr/>
        </p:nvPicPr>
        <p:blipFill>
          <a:blip r:embed="rId5"/>
          <a:stretch>
            <a:fillRect/>
          </a:stretch>
        </p:blipFill>
        <p:spPr>
          <a:xfrm>
            <a:off x="501594" y="1647855"/>
            <a:ext cx="4090239" cy="3114951"/>
          </a:xfrm>
          <a:prstGeom prst="rect">
            <a:avLst/>
          </a:prstGeom>
        </p:spPr>
      </p:pic>
    </p:spTree>
    <p:extLst>
      <p:ext uri="{BB962C8B-B14F-4D97-AF65-F5344CB8AC3E}">
        <p14:creationId xmlns:p14="http://schemas.microsoft.com/office/powerpoint/2010/main" val="105098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544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80546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53923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スクエア保冷トート</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240×220×135(mm)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保冷機能付き！再生ファブリック糸を使ったエシカルな</a:t>
            </a:r>
            <a:r>
              <a:rPr lang="en-US" altLang="ja-JP" sz="1600" dirty="0"/>
              <a:t>S</a:t>
            </a:r>
            <a:r>
              <a:rPr lang="ja-JP" altLang="en-US" sz="1600" dirty="0"/>
              <a:t>サイズのスクエアトートバッグ。お弁当と</a:t>
            </a:r>
            <a:r>
              <a:rPr lang="en-US" altLang="ja-JP" sz="1600" dirty="0"/>
              <a:t>500ml</a:t>
            </a:r>
            <a:r>
              <a:rPr lang="ja-JP" altLang="en-US" sz="1600" dirty="0"/>
              <a:t>ペットボトルも収納できて、女性向け物販品用のランチバッグにぴったりです。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E606B03-DFCD-2118-9668-A2C5778D9CE3}"/>
              </a:ext>
            </a:extLst>
          </p:cNvPr>
          <p:cNvPicPr>
            <a:picLocks noChangeAspect="1"/>
          </p:cNvPicPr>
          <p:nvPr/>
        </p:nvPicPr>
        <p:blipFill>
          <a:blip r:embed="rId5"/>
          <a:stretch>
            <a:fillRect/>
          </a:stretch>
        </p:blipFill>
        <p:spPr>
          <a:xfrm>
            <a:off x="726805" y="1439574"/>
            <a:ext cx="3560089" cy="3560089"/>
          </a:xfrm>
          <a:prstGeom prst="rect">
            <a:avLst/>
          </a:prstGeom>
        </p:spPr>
      </p:pic>
    </p:spTree>
    <p:extLst>
      <p:ext uri="{BB962C8B-B14F-4D97-AF65-F5344CB8AC3E}">
        <p14:creationId xmlns:p14="http://schemas.microsoft.com/office/powerpoint/2010/main" val="181385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290ml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W74×D65×H149mm(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233g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:W70×D70×H158mm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指を引っ掛けられるリングと丸みを帯びたシルエットが可愛らしさを演出する</a:t>
            </a:r>
            <a:r>
              <a:rPr lang="en-US" altLang="ja-JP" sz="1600" dirty="0"/>
              <a:t>290ml</a:t>
            </a:r>
            <a:r>
              <a:rPr lang="ja-JP" altLang="en-US" sz="1600" dirty="0"/>
              <a:t>サイズのサーモボトルです。真空二重構造のステンレス素材で保冷保温効果が高く、氷も簡単に入れられます。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F041B23-5497-B6C8-DCB0-A98CF893C54B}"/>
              </a:ext>
            </a:extLst>
          </p:cNvPr>
          <p:cNvPicPr>
            <a:picLocks noChangeAspect="1"/>
          </p:cNvPicPr>
          <p:nvPr/>
        </p:nvPicPr>
        <p:blipFill>
          <a:blip r:embed="rId5"/>
          <a:stretch>
            <a:fillRect/>
          </a:stretch>
        </p:blipFill>
        <p:spPr>
          <a:xfrm>
            <a:off x="710621" y="1427332"/>
            <a:ext cx="3560089" cy="3560089"/>
          </a:xfrm>
          <a:prstGeom prst="rect">
            <a:avLst/>
          </a:prstGeom>
        </p:spPr>
      </p:pic>
    </p:spTree>
    <p:extLst>
      <p:ext uri="{BB962C8B-B14F-4D97-AF65-F5344CB8AC3E}">
        <p14:creationId xmlns:p14="http://schemas.microsoft.com/office/powerpoint/2010/main" val="375057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やわらか</a:t>
            </a:r>
            <a:r>
              <a:rPr lang="en-US" altLang="ja-JP" sz="2000" dirty="0">
                <a:solidFill>
                  <a:schemeClr val="bg1"/>
                </a:solidFill>
                <a:latin typeface="Meiryo UI" panose="020B0604030504040204" pitchFamily="34" charset="-128"/>
                <a:ea typeface="Meiryo UI" panose="020B0604030504040204" pitchFamily="34" charset="-128"/>
              </a:rPr>
              <a:t>ECO</a:t>
            </a:r>
            <a:r>
              <a:rPr lang="ja-JP" altLang="en-US" sz="2000" dirty="0">
                <a:solidFill>
                  <a:schemeClr val="bg1"/>
                </a:solidFill>
                <a:latin typeface="Meiryo UI" panose="020B0604030504040204" pitchFamily="34" charset="-128"/>
                <a:ea typeface="Meiryo UI" panose="020B0604030504040204" pitchFamily="34" charset="-128"/>
              </a:rPr>
              <a:t>湯たんぽ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素材：本体：ポリ塩化ビニル、ポリプロピレン、シリコーンゴムカバー：ポリエステル フック：</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255×150×55mm </a:t>
            </a:r>
            <a:r>
              <a:rPr lang="ja-JP" altLang="en-US" sz="900" dirty="0">
                <a:latin typeface="Meiryo UI" panose="020B0604030504040204" pitchFamily="34" charset="-128"/>
                <a:ea typeface="Meiryo UI" panose="020B0604030504040204" pitchFamily="34" charset="-128"/>
              </a:rPr>
              <a:t>カバー：</a:t>
            </a:r>
            <a:r>
              <a:rPr lang="en-US" altLang="ja-JP" sz="900" dirty="0">
                <a:latin typeface="Meiryo UI" panose="020B0604030504040204" pitchFamily="34" charset="-128"/>
                <a:ea typeface="Meiryo UI" panose="020B0604030504040204" pitchFamily="34" charset="-128"/>
              </a:rPr>
              <a:t>260×160×20mm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800ml </a:t>
            </a:r>
            <a:r>
              <a:rPr lang="ja-JP" altLang="en-US" sz="900" dirty="0">
                <a:latin typeface="Meiryo UI" panose="020B0604030504040204" pitchFamily="34" charset="-128"/>
                <a:ea typeface="Meiryo UI" panose="020B0604030504040204" pitchFamily="34" charset="-128"/>
              </a:rPr>
              <a:t>セット内容：本体、カバー、フック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ふんわりした感触で、洗えるカバー付のやわらか湯たんぽ。</a:t>
            </a:r>
            <a:r>
              <a:rPr lang="en-US" altLang="ja-JP" sz="1600" dirty="0"/>
              <a:t>S</a:t>
            </a:r>
            <a:r>
              <a:rPr lang="ja-JP" altLang="en-US" sz="1600" dirty="0"/>
              <a:t>字フックに吊るして、直接手に持たずに安心してお湯を注げます。持ち運べるコンパクトサイズで、自宅・職場・屋外どこでも使えます。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D88EDE6-47E6-FB93-530A-31852D29C5F4}"/>
              </a:ext>
            </a:extLst>
          </p:cNvPr>
          <p:cNvPicPr>
            <a:picLocks noChangeAspect="1"/>
          </p:cNvPicPr>
          <p:nvPr/>
        </p:nvPicPr>
        <p:blipFill>
          <a:blip r:embed="rId5"/>
          <a:stretch>
            <a:fillRect/>
          </a:stretch>
        </p:blipFill>
        <p:spPr>
          <a:xfrm>
            <a:off x="724362" y="1487060"/>
            <a:ext cx="3542696" cy="3542696"/>
          </a:xfrm>
          <a:prstGeom prst="rect">
            <a:avLst/>
          </a:prstGeom>
        </p:spPr>
      </p:pic>
    </p:spTree>
    <p:extLst>
      <p:ext uri="{BB962C8B-B14F-4D97-AF65-F5344CB8AC3E}">
        <p14:creationId xmlns:p14="http://schemas.microsoft.com/office/powerpoint/2010/main" val="265359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ブランジェリーメール・耐熱ダブルウォールグラス</a:t>
            </a:r>
            <a:r>
              <a:rPr lang="en-US" altLang="ja-JP" sz="2000" dirty="0">
                <a:solidFill>
                  <a:schemeClr val="bg1"/>
                </a:solidFill>
                <a:latin typeface="Meiryo UI" panose="020B0604030504040204" pitchFamily="34" charset="-128"/>
                <a:ea typeface="Meiryo UI" panose="020B0604030504040204" pitchFamily="34" charset="-128"/>
              </a:rPr>
              <a:t>2P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ホウケイ酸ガラス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φ78×80</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90×190×92mm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200ml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熱いものを入れても手にその熱が伝わりづらく、冷たいものを入れても結露しにくい、二重構造で便利な耐熱グラスの</a:t>
            </a:r>
            <a:r>
              <a:rPr lang="en-US" altLang="ja-JP" sz="1600" dirty="0">
                <a:latin typeface="Meiryo UI" panose="020B0604030504040204" pitchFamily="34" charset="-128"/>
                <a:ea typeface="Meiryo UI" panose="020B0604030504040204" pitchFamily="34" charset="-128"/>
              </a:rPr>
              <a:t>2P</a:t>
            </a:r>
            <a:r>
              <a:rPr lang="ja-JP" altLang="en-US" sz="1600" dirty="0">
                <a:latin typeface="Meiryo UI" panose="020B0604030504040204" pitchFamily="34" charset="-128"/>
                <a:ea typeface="Meiryo UI" panose="020B0604030504040204" pitchFamily="34" charset="-128"/>
              </a:rPr>
              <a:t>セットです。高級感があるため贈答用や記念用などにもおすすめです。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F9DDB21-FBFD-9841-6851-138C511FED01}"/>
              </a:ext>
            </a:extLst>
          </p:cNvPr>
          <p:cNvPicPr>
            <a:picLocks noChangeAspect="1"/>
          </p:cNvPicPr>
          <p:nvPr/>
        </p:nvPicPr>
        <p:blipFill>
          <a:blip r:embed="rId5"/>
          <a:stretch>
            <a:fillRect/>
          </a:stretch>
        </p:blipFill>
        <p:spPr>
          <a:xfrm>
            <a:off x="762109" y="1313009"/>
            <a:ext cx="3615690" cy="3615690"/>
          </a:xfrm>
          <a:prstGeom prst="rect">
            <a:avLst/>
          </a:prstGeom>
        </p:spPr>
      </p:pic>
    </p:spTree>
    <p:extLst>
      <p:ext uri="{BB962C8B-B14F-4D97-AF65-F5344CB8AC3E}">
        <p14:creationId xmlns:p14="http://schemas.microsoft.com/office/powerpoint/2010/main" val="209198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F57AB3-3B1C-1DF6-D88F-DFBCF268B402}"/>
              </a:ext>
            </a:extLst>
          </p:cNvPr>
          <p:cNvPicPr>
            <a:picLocks noChangeAspect="1"/>
          </p:cNvPicPr>
          <p:nvPr/>
        </p:nvPicPr>
        <p:blipFill>
          <a:blip r:embed="rId5"/>
          <a:stretch>
            <a:fillRect/>
          </a:stretch>
        </p:blipFill>
        <p:spPr>
          <a:xfrm>
            <a:off x="668009" y="1371901"/>
            <a:ext cx="3639927" cy="3639927"/>
          </a:xfrm>
          <a:prstGeom prst="rect">
            <a:avLst/>
          </a:prstGeom>
        </p:spPr>
      </p:pic>
    </p:spTree>
    <p:extLst>
      <p:ext uri="{BB962C8B-B14F-4D97-AF65-F5344CB8AC3E}">
        <p14:creationId xmlns:p14="http://schemas.microsoft.com/office/powerpoint/2010/main" val="354901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クルット巾着収納ブランケット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吊り下げ巾着</a:t>
            </a:r>
            <a:r>
              <a:rPr lang="en-US" altLang="ja-JP" sz="900" dirty="0">
                <a:latin typeface="Meiryo UI" panose="020B0604030504040204" pitchFamily="34" charset="-128"/>
                <a:ea typeface="Meiryo UI" panose="020B0604030504040204" pitchFamily="34" charset="-128"/>
              </a:rPr>
              <a:t>/230×230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ブランケット自体がコンパクトで可愛らしい巾着袋にもなるため、持ち運びにも大変便利なアイテムです。また巾着型にするとクッションとしても活用できる点も高ポイントです。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417256-DE5B-050D-950E-8F948925A145}"/>
              </a:ext>
            </a:extLst>
          </p:cNvPr>
          <p:cNvPicPr>
            <a:picLocks noChangeAspect="1"/>
          </p:cNvPicPr>
          <p:nvPr/>
        </p:nvPicPr>
        <p:blipFill>
          <a:blip r:embed="rId5"/>
          <a:stretch>
            <a:fillRect/>
          </a:stretch>
        </p:blipFill>
        <p:spPr>
          <a:xfrm>
            <a:off x="724120" y="1362278"/>
            <a:ext cx="3641188" cy="3641188"/>
          </a:xfrm>
          <a:prstGeom prst="rect">
            <a:avLst/>
          </a:prstGeom>
        </p:spPr>
      </p:pic>
    </p:spTree>
    <p:extLst>
      <p:ext uri="{BB962C8B-B14F-4D97-AF65-F5344CB8AC3E}">
        <p14:creationId xmlns:p14="http://schemas.microsoft.com/office/powerpoint/2010/main" val="371901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4876A7-D560-2891-E6FF-C6BE7CB54719}"/>
              </a:ext>
            </a:extLst>
          </p:cNvPr>
          <p:cNvPicPr>
            <a:picLocks noChangeAspect="1"/>
          </p:cNvPicPr>
          <p:nvPr/>
        </p:nvPicPr>
        <p:blipFill>
          <a:blip r:embed="rId5"/>
          <a:stretch>
            <a:fillRect/>
          </a:stretch>
        </p:blipFill>
        <p:spPr>
          <a:xfrm>
            <a:off x="712686" y="1447798"/>
            <a:ext cx="3524250" cy="3524250"/>
          </a:xfrm>
          <a:prstGeom prst="rect">
            <a:avLst/>
          </a:prstGeom>
        </p:spPr>
      </p:pic>
    </p:spTree>
    <p:extLst>
      <p:ext uri="{BB962C8B-B14F-4D97-AF65-F5344CB8AC3E}">
        <p14:creationId xmlns:p14="http://schemas.microsoft.com/office/powerpoint/2010/main" val="427872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3102583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42ED9677-E016-4AFD-5A7B-49106A00002A}"/>
              </a:ext>
            </a:extLst>
          </p:cNvPr>
          <p:cNvPicPr>
            <a:picLocks noChangeAspect="1"/>
          </p:cNvPicPr>
          <p:nvPr/>
        </p:nvPicPr>
        <p:blipFill>
          <a:blip r:embed="rId5"/>
          <a:stretch>
            <a:fillRect/>
          </a:stretch>
        </p:blipFill>
        <p:spPr>
          <a:xfrm>
            <a:off x="633776" y="1355718"/>
            <a:ext cx="3709645" cy="3709645"/>
          </a:xfrm>
          <a:prstGeom prst="rect">
            <a:avLst/>
          </a:prstGeom>
        </p:spPr>
      </p:pic>
    </p:spTree>
    <p:extLst>
      <p:ext uri="{BB962C8B-B14F-4D97-AF65-F5344CB8AC3E}">
        <p14:creationId xmlns:p14="http://schemas.microsoft.com/office/powerpoint/2010/main" val="1757660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 in 1USB</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17×203×7mm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128×65×16mm</a:t>
            </a:r>
            <a:r>
              <a:rPr lang="ja-JP" altLang="en-US"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4</a:t>
            </a:r>
            <a:r>
              <a:rPr lang="ja-JP" altLang="en-US" sz="1600" dirty="0"/>
              <a:t>つの</a:t>
            </a:r>
            <a:r>
              <a:rPr lang="en-US" altLang="ja-JP" sz="1600" dirty="0"/>
              <a:t>USB</a:t>
            </a:r>
            <a:r>
              <a:rPr lang="ja-JP" altLang="en-US" sz="1600" dirty="0"/>
              <a:t>デバイスを同時に使うことができるハブ。シンプルですっきりとしたスタイリッシュなアルミボディで見た目にもオシャレ。特典用や景品用などにもおすすめです。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64142-C788-05E9-060F-650D6877E16A}"/>
              </a:ext>
            </a:extLst>
          </p:cNvPr>
          <p:cNvPicPr>
            <a:picLocks noChangeAspect="1"/>
          </p:cNvPicPr>
          <p:nvPr/>
        </p:nvPicPr>
        <p:blipFill>
          <a:blip r:embed="rId5"/>
          <a:stretch>
            <a:fillRect/>
          </a:stretch>
        </p:blipFill>
        <p:spPr>
          <a:xfrm>
            <a:off x="692199" y="1346909"/>
            <a:ext cx="3640511" cy="3640511"/>
          </a:xfrm>
          <a:prstGeom prst="rect">
            <a:avLst/>
          </a:prstGeom>
        </p:spPr>
      </p:pic>
    </p:spTree>
    <p:extLst>
      <p:ext uri="{BB962C8B-B14F-4D97-AF65-F5344CB8AC3E}">
        <p14:creationId xmlns:p14="http://schemas.microsoft.com/office/powerpoint/2010/main" val="2615624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Φ52×18</a:t>
            </a:r>
            <a:r>
              <a:rPr lang="en"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まん丸な形状が可愛らしく持ち運びも容易な</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ハブ。ポートが</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口あるためとても便利に利用できます。カラー展開はホワイトとブラックの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色。名入れデザインに合わせてお選びください。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8BA86783-6280-F640-8CFF-D44947DBEC02}"/>
              </a:ext>
            </a:extLst>
          </p:cNvPr>
          <p:cNvPicPr>
            <a:picLocks noChangeAspect="1"/>
          </p:cNvPicPr>
          <p:nvPr/>
        </p:nvPicPr>
        <p:blipFill>
          <a:blip r:embed="rId5"/>
          <a:stretch>
            <a:fillRect/>
          </a:stretch>
        </p:blipFill>
        <p:spPr>
          <a:xfrm>
            <a:off x="747767" y="1411148"/>
            <a:ext cx="3641128" cy="3597678"/>
          </a:xfrm>
          <a:prstGeom prst="rect">
            <a:avLst/>
          </a:prstGeom>
        </p:spPr>
      </p:pic>
    </p:spTree>
    <p:extLst>
      <p:ext uri="{BB962C8B-B14F-4D97-AF65-F5344CB8AC3E}">
        <p14:creationId xmlns:p14="http://schemas.microsoft.com/office/powerpoint/2010/main" val="1221375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カチオン染めミニブランケット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680×500(mm)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200×320(mm)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染色工程における</a:t>
            </a:r>
            <a:r>
              <a:rPr lang="en-US" altLang="ja-JP" sz="1600" dirty="0"/>
              <a:t>CO2</a:t>
            </a:r>
            <a:r>
              <a:rPr lang="ja-JP" altLang="en-US" sz="1600" dirty="0"/>
              <a:t>排出量が少なくエネルギー消費量も少ないため、地球環境に優しいカチオン染めで作られたミニブランケットです。</a:t>
            </a:r>
            <a:r>
              <a:rPr lang="en-US" altLang="ja-JP" sz="1600" dirty="0"/>
              <a:t>3</a:t>
            </a:r>
            <a:r>
              <a:rPr lang="ja-JP" altLang="en-US" sz="1600" dirty="0"/>
              <a:t>色のカラーバリエーションから選択可能。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8A0FC1-E566-0B21-B5EC-7FC8796D1D33}"/>
              </a:ext>
            </a:extLst>
          </p:cNvPr>
          <p:cNvPicPr>
            <a:picLocks noChangeAspect="1"/>
          </p:cNvPicPr>
          <p:nvPr/>
        </p:nvPicPr>
        <p:blipFill>
          <a:blip r:embed="rId5"/>
          <a:stretch>
            <a:fillRect/>
          </a:stretch>
        </p:blipFill>
        <p:spPr>
          <a:xfrm>
            <a:off x="705542" y="1446427"/>
            <a:ext cx="3560089" cy="3560089"/>
          </a:xfrm>
          <a:prstGeom prst="rect">
            <a:avLst/>
          </a:prstGeom>
        </p:spPr>
      </p:pic>
    </p:spTree>
    <p:extLst>
      <p:ext uri="{BB962C8B-B14F-4D97-AF65-F5344CB8AC3E}">
        <p14:creationId xmlns:p14="http://schemas.microsoft.com/office/powerpoint/2010/main" val="203722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9ED689-974D-5E47-EDD2-4EBDE5DBA53D}"/>
              </a:ext>
            </a:extLst>
          </p:cNvPr>
          <p:cNvPicPr>
            <a:picLocks noChangeAspect="1"/>
          </p:cNvPicPr>
          <p:nvPr/>
        </p:nvPicPr>
        <p:blipFill>
          <a:blip r:embed="rId5"/>
          <a:stretch>
            <a:fillRect/>
          </a:stretch>
        </p:blipFill>
        <p:spPr>
          <a:xfrm>
            <a:off x="709624" y="1378770"/>
            <a:ext cx="3650986" cy="3650986"/>
          </a:xfrm>
          <a:prstGeom prst="rect">
            <a:avLst/>
          </a:prstGeom>
        </p:spPr>
      </p:pic>
    </p:spTree>
    <p:extLst>
      <p:ext uri="{BB962C8B-B14F-4D97-AF65-F5344CB8AC3E}">
        <p14:creationId xmlns:p14="http://schemas.microsoft.com/office/powerpoint/2010/main" val="4062641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スフィア・リサイクルレザースマホネックポーチ（カードポケット付）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素材：リサイクルレザー</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170×110×15mm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生地の特性上、色合いが異なる場合があります。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IC</a:t>
            </a:r>
            <a:r>
              <a:rPr lang="ja-JP" altLang="en-US" sz="1600" dirty="0"/>
              <a:t>カードやスマホを首から下げて持ち歩ける便利なネックポーチです。リサイクルレザーを使用しているためエコな上、シンプルなデザインはどんなファッションにもマッチします。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528F4A7-907A-9964-741C-972AC4E5CF15}"/>
              </a:ext>
            </a:extLst>
          </p:cNvPr>
          <p:cNvPicPr>
            <a:picLocks noChangeAspect="1"/>
          </p:cNvPicPr>
          <p:nvPr/>
        </p:nvPicPr>
        <p:blipFill>
          <a:blip r:embed="rId5"/>
          <a:stretch>
            <a:fillRect/>
          </a:stretch>
        </p:blipFill>
        <p:spPr>
          <a:xfrm>
            <a:off x="680996" y="1364372"/>
            <a:ext cx="3669618" cy="3669618"/>
          </a:xfrm>
          <a:prstGeom prst="rect">
            <a:avLst/>
          </a:prstGeom>
        </p:spPr>
      </p:pic>
    </p:spTree>
    <p:extLst>
      <p:ext uri="{BB962C8B-B14F-4D97-AF65-F5344CB8AC3E}">
        <p14:creationId xmlns:p14="http://schemas.microsoft.com/office/powerpoint/2010/main" val="3199657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4294883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モバイルウォータープルーフポーチ </a:t>
            </a:r>
            <a:r>
              <a:rPr lang="en-US" altLang="ja-JP" sz="2000" dirty="0">
                <a:solidFill>
                  <a:schemeClr val="bg1"/>
                </a:solidFill>
                <a:latin typeface="Meiryo UI" panose="020B0604030504040204" pitchFamily="34" charset="-128"/>
                <a:ea typeface="Meiryo UI" panose="020B0604030504040204" pitchFamily="34" charset="-128"/>
              </a:rPr>
              <a:t>6.7</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29756"/>
            <a:ext cx="4140913" cy="1341009"/>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/120×215×17(mm)</a:t>
            </a:r>
            <a:r>
              <a:rPr lang="ja-JP" altLang="en-US" sz="900" b="0" i="0" dirty="0">
                <a:solidFill>
                  <a:srgbClr val="333333"/>
                </a:solidFill>
                <a:effectLst/>
                <a:latin typeface="-apple-system"/>
              </a:rPr>
              <a:t>、ネックストラップ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全長約</a:t>
            </a:r>
            <a:r>
              <a:rPr lang="en-US" altLang="ja-JP" sz="900" b="0" i="0" dirty="0">
                <a:solidFill>
                  <a:srgbClr val="333333"/>
                </a:solidFill>
                <a:effectLst/>
                <a:latin typeface="-apple-system"/>
              </a:rPr>
              <a:t>890(mm)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防水等級</a:t>
            </a:r>
            <a:r>
              <a:rPr lang="en-US" altLang="ja-JP" sz="900" b="0" i="0" dirty="0">
                <a:solidFill>
                  <a:srgbClr val="333333"/>
                </a:solidFill>
                <a:effectLst/>
                <a:latin typeface="-apple-system"/>
              </a:rPr>
              <a:t>IPX8</a:t>
            </a:r>
            <a:r>
              <a:rPr lang="ja-JP" altLang="en-US" sz="900" b="0" i="0" dirty="0">
                <a:solidFill>
                  <a:srgbClr val="333333"/>
                </a:solidFill>
                <a:effectLst/>
                <a:latin typeface="-apple-system"/>
              </a:rPr>
              <a:t>取得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水深</a:t>
            </a:r>
            <a:r>
              <a:rPr lang="en-US" altLang="ja-JP" sz="900" b="0" i="0" dirty="0">
                <a:solidFill>
                  <a:srgbClr val="333333"/>
                </a:solidFill>
                <a:effectLst/>
                <a:latin typeface="-apple-system"/>
              </a:rPr>
              <a:t>2m</a:t>
            </a:r>
            <a:r>
              <a:rPr lang="ja-JP" altLang="en-US" sz="900" b="0" i="0" dirty="0">
                <a:solidFill>
                  <a:srgbClr val="333333"/>
                </a:solidFill>
                <a:effectLst/>
                <a:latin typeface="-apple-system"/>
              </a:rPr>
              <a:t>へ</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時間水没させても内部に浸水が無い</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防水性能を有します。</a:t>
            </a:r>
            <a:r>
              <a:rPr lang="en-US" altLang="ja-JP" sz="900" b="0" i="0" dirty="0">
                <a:solidFill>
                  <a:srgbClr val="333333"/>
                </a:solidFill>
                <a:effectLst/>
                <a:latin typeface="-apple-system"/>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台紙面</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、ストラップ付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HDPE</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安全パーツ付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ストラップ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、参考収納寸法</a:t>
            </a:r>
            <a:r>
              <a:rPr lang="en-US" altLang="ja-JP" sz="900" b="0" i="0" dirty="0">
                <a:solidFill>
                  <a:srgbClr val="333333"/>
                </a:solidFill>
                <a:effectLst/>
                <a:latin typeface="-apple-system"/>
              </a:rPr>
              <a:t>/79×162×8(mm)※</a:t>
            </a:r>
            <a:r>
              <a:rPr lang="ja-JP" altLang="en-US" sz="900" b="0" i="0" dirty="0">
                <a:solidFill>
                  <a:srgbClr val="333333"/>
                </a:solidFill>
                <a:effectLst/>
                <a:latin typeface="-apple-system"/>
              </a:rPr>
              <a:t>参</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考値のため、寸法内でも形状によっては収納できない場合がござ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います。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2280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0739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6.7</a:t>
            </a:r>
            <a:r>
              <a:rPr lang="ja-JP" altLang="en-US" sz="1600" b="0" i="0" dirty="0">
                <a:solidFill>
                  <a:srgbClr val="333333"/>
                </a:solidFill>
                <a:effectLst/>
                <a:latin typeface="-apple-system"/>
              </a:rPr>
              <a:t>インチサイズのスマホまで対応可能な上、入れたままでも操作が可能なウォータープルーフポーチです。どんなスマホにも合わせられるホワイトとブラックの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色展開から選べます。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56225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2B1B4B-34E5-07FD-6948-66A0293A1F31}"/>
              </a:ext>
            </a:extLst>
          </p:cNvPr>
          <p:cNvPicPr>
            <a:picLocks noChangeAspect="1"/>
          </p:cNvPicPr>
          <p:nvPr/>
        </p:nvPicPr>
        <p:blipFill>
          <a:blip r:embed="rId5"/>
          <a:stretch>
            <a:fillRect/>
          </a:stretch>
        </p:blipFill>
        <p:spPr>
          <a:xfrm>
            <a:off x="711085" y="1371901"/>
            <a:ext cx="3649980" cy="3649980"/>
          </a:xfrm>
          <a:prstGeom prst="rect">
            <a:avLst/>
          </a:prstGeom>
        </p:spPr>
      </p:pic>
    </p:spTree>
    <p:extLst>
      <p:ext uri="{BB962C8B-B14F-4D97-AF65-F5344CB8AC3E}">
        <p14:creationId xmlns:p14="http://schemas.microsoft.com/office/powerpoint/2010/main" val="12172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913009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φ89×115mm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淡い色合いと丸みのあるフォルムがオシャレなタンブラーです。ステンレス素材を使用した真空構造となっているため保冷温効果も高く、特典用や記念用、景品用などにおすすめです。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5D0331C-D3A1-EA3F-F731-C9121A3CE8AA}"/>
              </a:ext>
            </a:extLst>
          </p:cNvPr>
          <p:cNvPicPr>
            <a:picLocks noChangeAspect="1"/>
          </p:cNvPicPr>
          <p:nvPr/>
        </p:nvPicPr>
        <p:blipFill>
          <a:blip r:embed="rId5"/>
          <a:stretch>
            <a:fillRect/>
          </a:stretch>
        </p:blipFill>
        <p:spPr>
          <a:xfrm>
            <a:off x="770981" y="1394923"/>
            <a:ext cx="3560089" cy="3560089"/>
          </a:xfrm>
          <a:prstGeom prst="rect">
            <a:avLst/>
          </a:prstGeom>
        </p:spPr>
      </p:pic>
    </p:spTree>
    <p:extLst>
      <p:ext uri="{BB962C8B-B14F-4D97-AF65-F5344CB8AC3E}">
        <p14:creationId xmlns:p14="http://schemas.microsoft.com/office/powerpoint/2010/main" val="2860057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3448537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3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目盛り付フロストボトル</a:t>
            </a:r>
            <a:r>
              <a:rPr lang="en-US" altLang="ja-JP" sz="2000" dirty="0">
                <a:solidFill>
                  <a:schemeClr val="bg1"/>
                </a:solidFill>
                <a:latin typeface="Meiryo UI" panose="020B0604030504040204" pitchFamily="34" charset="-128"/>
                <a:ea typeface="Meiryo UI" panose="020B0604030504040204" pitchFamily="34" charset="-128"/>
              </a:rPr>
              <a:t>360ml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グリーン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Φ58×H186(mm)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360ml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片手で持ちやすい</a:t>
            </a:r>
            <a:r>
              <a:rPr lang="en-US" altLang="ja-JP" sz="1600" dirty="0"/>
              <a:t>360ml</a:t>
            </a:r>
            <a:r>
              <a:rPr lang="ja-JP" altLang="en-US" sz="1600" dirty="0"/>
              <a:t>サイズのフロストボトル。容量目盛りが付いているので、摂取量を確認しながら定期的な水分補給ができます。各種オリジナルノベルティグッズに最適です。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A5C0742-9742-ACDC-A235-4B55A6FB2CCE}"/>
              </a:ext>
            </a:extLst>
          </p:cNvPr>
          <p:cNvPicPr>
            <a:picLocks noChangeAspect="1"/>
          </p:cNvPicPr>
          <p:nvPr/>
        </p:nvPicPr>
        <p:blipFill>
          <a:blip r:embed="rId5"/>
          <a:stretch>
            <a:fillRect/>
          </a:stretch>
        </p:blipFill>
        <p:spPr>
          <a:xfrm>
            <a:off x="624352" y="1349913"/>
            <a:ext cx="3718560" cy="3718560"/>
          </a:xfrm>
          <a:prstGeom prst="rect">
            <a:avLst/>
          </a:prstGeom>
        </p:spPr>
      </p:pic>
    </p:spTree>
    <p:extLst>
      <p:ext uri="{BB962C8B-B14F-4D97-AF65-F5344CB8AC3E}">
        <p14:creationId xmlns:p14="http://schemas.microsoft.com/office/powerpoint/2010/main" val="257795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備考：ﾌｪｱﾄﾚｰﾄﾞｵｰｶﾞﾆｯｸｺｯﾄﾝ使用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フェアトレードコットンを使用した、マチ付きのシンプルな</a:t>
            </a:r>
            <a:r>
              <a:rPr lang="en-US" altLang="ja-JP" sz="1600" dirty="0"/>
              <a:t>M</a:t>
            </a:r>
            <a:r>
              <a:rPr lang="ja-JP" altLang="en-US" sz="1600" dirty="0"/>
              <a:t>サイズキャンバストートです。オリジナルデザインによる名入れ面積が広いため宣伝広告効果も抜群。是非ご活用ください。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245342-EA5A-BD6A-F5A8-41BEA94F05C1}"/>
              </a:ext>
            </a:extLst>
          </p:cNvPr>
          <p:cNvPicPr>
            <a:picLocks noChangeAspect="1"/>
          </p:cNvPicPr>
          <p:nvPr/>
        </p:nvPicPr>
        <p:blipFill>
          <a:blip r:embed="rId5"/>
          <a:stretch>
            <a:fillRect/>
          </a:stretch>
        </p:blipFill>
        <p:spPr>
          <a:xfrm>
            <a:off x="717841" y="1390776"/>
            <a:ext cx="3467100" cy="3467100"/>
          </a:xfrm>
          <a:prstGeom prst="rect">
            <a:avLst/>
          </a:prstGeom>
        </p:spPr>
      </p:pic>
    </p:spTree>
    <p:extLst>
      <p:ext uri="{BB962C8B-B14F-4D97-AF65-F5344CB8AC3E}">
        <p14:creationId xmlns:p14="http://schemas.microsoft.com/office/powerpoint/2010/main" val="227105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9E9D23F-C45E-0C17-0523-E8EA2B87DDD2}"/>
              </a:ext>
            </a:extLst>
          </p:cNvPr>
          <p:cNvPicPr>
            <a:picLocks noChangeAspect="1"/>
          </p:cNvPicPr>
          <p:nvPr/>
        </p:nvPicPr>
        <p:blipFill>
          <a:blip r:embed="rId5"/>
          <a:stretch>
            <a:fillRect/>
          </a:stretch>
        </p:blipFill>
        <p:spPr>
          <a:xfrm>
            <a:off x="682292" y="1360192"/>
            <a:ext cx="3684270" cy="3684270"/>
          </a:xfrm>
          <a:prstGeom prst="rect">
            <a:avLst/>
          </a:prstGeom>
        </p:spPr>
      </p:pic>
    </p:spTree>
    <p:extLst>
      <p:ext uri="{BB962C8B-B14F-4D97-AF65-F5344CB8AC3E}">
        <p14:creationId xmlns:p14="http://schemas.microsoft.com/office/powerpoint/2010/main" val="1938247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充電式防水ワイヤレススピーカー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樹脂、鉄、ポリエチレン、ポリプロピレン、シリコーンゴム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:85×75×37mm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140×90×45mm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個単位となります。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スマホと</a:t>
            </a:r>
            <a:r>
              <a:rPr lang="en-US" altLang="ja-JP" sz="1600" dirty="0"/>
              <a:t>Bluetooth</a:t>
            </a:r>
            <a:r>
              <a:rPr lang="ja-JP" altLang="en-US" sz="1600" dirty="0"/>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71BA652-A2F4-61BE-CF62-5EAD2643B41A}"/>
              </a:ext>
            </a:extLst>
          </p:cNvPr>
          <p:cNvPicPr>
            <a:picLocks noChangeAspect="1"/>
          </p:cNvPicPr>
          <p:nvPr/>
        </p:nvPicPr>
        <p:blipFill>
          <a:blip r:embed="rId5"/>
          <a:stretch>
            <a:fillRect/>
          </a:stretch>
        </p:blipFill>
        <p:spPr>
          <a:xfrm>
            <a:off x="709624" y="1371901"/>
            <a:ext cx="3555448" cy="3555448"/>
          </a:xfrm>
          <a:prstGeom prst="rect">
            <a:avLst/>
          </a:prstGeom>
        </p:spPr>
      </p:pic>
    </p:spTree>
    <p:extLst>
      <p:ext uri="{BB962C8B-B14F-4D97-AF65-F5344CB8AC3E}">
        <p14:creationId xmlns:p14="http://schemas.microsoft.com/office/powerpoint/2010/main" val="129375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324080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dirty="0">
                <a:latin typeface="Meiryo UI" panose="020B0604030504040204" pitchFamily="34" charset="-128"/>
                <a:ea typeface="Meiryo UI" panose="020B0604030504040204" pitchFamily="34" charset="-128"/>
              </a:rPr>
              <a:t>持ち手を含む</a:t>
            </a:r>
            <a:r>
              <a:rPr lang="en-US" altLang="ja-JP" sz="900" dirty="0">
                <a:latin typeface="Meiryo UI" panose="020B0604030504040204" pitchFamily="34" charset="-128"/>
                <a:ea typeface="Meiryo UI" panose="020B0604030504040204" pitchFamily="34" charset="-128"/>
              </a:rPr>
              <a:t>540)(mm)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老若男女問わず使える、くすみカラーがおしゃれなデイリーバッグ。くるりと丸めれば手のひらサイズにまとまり、大容量で底が広がりお弁当の持ち運びにも便利。販促用のエコバッグに最適です。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EC5F0E-E30B-25C7-488E-DA279A6F2E22}"/>
              </a:ext>
            </a:extLst>
          </p:cNvPr>
          <p:cNvPicPr>
            <a:picLocks noChangeAspect="1"/>
          </p:cNvPicPr>
          <p:nvPr/>
        </p:nvPicPr>
        <p:blipFill>
          <a:blip r:embed="rId5"/>
          <a:stretch>
            <a:fillRect/>
          </a:stretch>
        </p:blipFill>
        <p:spPr>
          <a:xfrm>
            <a:off x="734956" y="1378022"/>
            <a:ext cx="3560089" cy="3560089"/>
          </a:xfrm>
          <a:prstGeom prst="rect">
            <a:avLst/>
          </a:prstGeom>
        </p:spPr>
      </p:pic>
    </p:spTree>
    <p:extLst>
      <p:ext uri="{BB962C8B-B14F-4D97-AF65-F5344CB8AC3E}">
        <p14:creationId xmlns:p14="http://schemas.microsoft.com/office/powerpoint/2010/main" val="12492742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TotalTime>
  <Words>3011</Words>
  <Application>Microsoft Office PowerPoint</Application>
  <PresentationFormat>画面に合わせる (4:3)</PresentationFormat>
  <Paragraphs>484</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2024-08-08T06:53:54Z</dcterms:modified>
</cp:coreProperties>
</file>